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0" r:id="rId1"/>
  </p:sldMasterIdLst>
  <p:notesMasterIdLst>
    <p:notesMasterId r:id="rId26"/>
  </p:notesMasterIdLst>
  <p:handoutMasterIdLst>
    <p:handoutMasterId r:id="rId27"/>
  </p:handoutMasterIdLst>
  <p:sldIdLst>
    <p:sldId id="257" r:id="rId2"/>
    <p:sldId id="471" r:id="rId3"/>
    <p:sldId id="910" r:id="rId4"/>
    <p:sldId id="924" r:id="rId5"/>
    <p:sldId id="936" r:id="rId6"/>
    <p:sldId id="938" r:id="rId7"/>
    <p:sldId id="939" r:id="rId8"/>
    <p:sldId id="940" r:id="rId9"/>
    <p:sldId id="942" r:id="rId10"/>
    <p:sldId id="1918" r:id="rId11"/>
    <p:sldId id="1926" r:id="rId12"/>
    <p:sldId id="948" r:id="rId13"/>
    <p:sldId id="1927" r:id="rId14"/>
    <p:sldId id="1908" r:id="rId15"/>
    <p:sldId id="1900" r:id="rId16"/>
    <p:sldId id="890" r:id="rId17"/>
    <p:sldId id="957" r:id="rId18"/>
    <p:sldId id="937" r:id="rId19"/>
    <p:sldId id="912" r:id="rId20"/>
    <p:sldId id="943" r:id="rId21"/>
    <p:sldId id="935" r:id="rId22"/>
    <p:sldId id="867" r:id="rId23"/>
    <p:sldId id="944" r:id="rId24"/>
    <p:sldId id="945" r:id="rId25"/>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man, Emma" initials="UE" lastIdx="2" clrIdx="0">
    <p:extLst/>
  </p:cmAuthor>
  <p:cmAuthor id="2" name="Nemoy, Yelena" initials="NY" lastIdx="1" clrIdx="1"/>
  <p:cmAuthor id="3" name="Tilly Josephson" initials="TJ" lastIdx="5"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4B5F8"/>
    <a:srgbClr val="FF7B21"/>
    <a:srgbClr val="FF6600"/>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829"/>
    <p:restoredTop sz="94461" autoAdjust="0"/>
  </p:normalViewPr>
  <p:slideViewPr>
    <p:cSldViewPr>
      <p:cViewPr>
        <p:scale>
          <a:sx n="95" d="100"/>
          <a:sy n="95" d="100"/>
        </p:scale>
        <p:origin x="936" y="480"/>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NUL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1963"/>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37000" y="0"/>
            <a:ext cx="3011488" cy="461963"/>
          </a:xfrm>
          <a:prstGeom prst="rect">
            <a:avLst/>
          </a:prstGeom>
        </p:spPr>
        <p:txBody>
          <a:bodyPr vert="horz" lIns="91440" tIns="45720" rIns="91440" bIns="45720" rtlCol="0"/>
          <a:lstStyle>
            <a:lvl1pPr algn="r">
              <a:defRPr sz="1200"/>
            </a:lvl1pPr>
          </a:lstStyle>
          <a:p>
            <a:fld id="{FC8F192A-85E3-4034-9F28-70D0320B7F34}" type="datetimeFigureOut">
              <a:rPr lang="en-US" smtClean="0"/>
              <a:t>7/28/21</a:t>
            </a:fld>
            <a:endParaRPr lang="en-US" dirty="0"/>
          </a:p>
        </p:txBody>
      </p:sp>
      <p:sp>
        <p:nvSpPr>
          <p:cNvPr id="4" name="Footer Placeholder 3"/>
          <p:cNvSpPr>
            <a:spLocks noGrp="1"/>
          </p:cNvSpPr>
          <p:nvPr>
            <p:ph type="ftr" sz="quarter" idx="2"/>
          </p:nvPr>
        </p:nvSpPr>
        <p:spPr>
          <a:xfrm>
            <a:off x="0" y="8772525"/>
            <a:ext cx="3011488" cy="461963"/>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37000" y="8772525"/>
            <a:ext cx="3011488" cy="461963"/>
          </a:xfrm>
          <a:prstGeom prst="rect">
            <a:avLst/>
          </a:prstGeom>
        </p:spPr>
        <p:txBody>
          <a:bodyPr vert="horz" lIns="91440" tIns="45720" rIns="91440" bIns="45720" rtlCol="0" anchor="b"/>
          <a:lstStyle>
            <a:lvl1pPr algn="r">
              <a:defRPr sz="1200"/>
            </a:lvl1pPr>
          </a:lstStyle>
          <a:p>
            <a:fld id="{C17B3578-F020-48DA-9437-F8D75637F9E0}" type="slidenum">
              <a:rPr lang="en-US" smtClean="0"/>
              <a:t>‹#›</a:t>
            </a:fld>
            <a:endParaRPr lang="en-US" dirty="0"/>
          </a:p>
        </p:txBody>
      </p:sp>
    </p:spTree>
    <p:extLst>
      <p:ext uri="{BB962C8B-B14F-4D97-AF65-F5344CB8AC3E}">
        <p14:creationId xmlns:p14="http://schemas.microsoft.com/office/powerpoint/2010/main" val="1040409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EF18F635-A98D-4042-96AD-5E980026E2D4}" type="datetimeFigureOut">
              <a:rPr lang="en-US" smtClean="0"/>
              <a:t>7/28/21</a:t>
            </a:fld>
            <a:endParaRPr lang="en-US" dirty="0"/>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CFBF59BE-919A-47B1-919F-D468737A3763}" type="slidenum">
              <a:rPr lang="en-US" smtClean="0"/>
              <a:t>‹#›</a:t>
            </a:fld>
            <a:endParaRPr lang="en-US" dirty="0"/>
          </a:p>
        </p:txBody>
      </p:sp>
    </p:spTree>
    <p:extLst>
      <p:ext uri="{BB962C8B-B14F-4D97-AF65-F5344CB8AC3E}">
        <p14:creationId xmlns:p14="http://schemas.microsoft.com/office/powerpoint/2010/main" val="1530807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Shape 265"/>
          <p:cNvSpPr>
            <a:spLocks noGrp="1" noRot="1" noChangeAspect="1"/>
          </p:cNvSpPr>
          <p:nvPr>
            <p:ph type="sldImg" idx="2"/>
          </p:nvPr>
        </p:nvSpPr>
        <p:spPr>
          <a:xfrm>
            <a:off x="3725863" y="222250"/>
            <a:ext cx="2446337" cy="1833563"/>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6" name="Shape 266"/>
          <p:cNvSpPr txBox="1">
            <a:spLocks noGrp="1"/>
          </p:cNvSpPr>
          <p:nvPr>
            <p:ph type="body" idx="1"/>
          </p:nvPr>
        </p:nvSpPr>
        <p:spPr>
          <a:xfrm>
            <a:off x="685800" y="2128947"/>
            <a:ext cx="5486400" cy="6672900"/>
          </a:xfrm>
          <a:prstGeom prst="rect">
            <a:avLst/>
          </a:prstGeom>
        </p:spPr>
        <p:txBody>
          <a:bodyPr lIns="91425" tIns="91425" rIns="91425" bIns="91425" anchor="t" anchorCtr="0">
            <a:noAutofit/>
          </a:bodyPr>
          <a:lstStyle/>
          <a:p>
            <a:pPr lvl="0">
              <a:spcBef>
                <a:spcPts val="0"/>
              </a:spcBef>
              <a:buNone/>
            </a:pPr>
            <a:r>
              <a:rPr lang="en-US" dirty="0"/>
              <a:t>Steve does introduction: why are we here? </a:t>
            </a:r>
            <a:endParaRPr dirty="0"/>
          </a:p>
        </p:txBody>
      </p:sp>
      <p:sp>
        <p:nvSpPr>
          <p:cNvPr id="267" name="Shape 267"/>
          <p:cNvSpPr txBox="1">
            <a:spLocks noGrp="1"/>
          </p:cNvSpPr>
          <p:nvPr>
            <p:ph type="sldNum" idx="12"/>
          </p:nvPr>
        </p:nvSpPr>
        <p:spPr>
          <a:xfrm>
            <a:off x="3884612" y="8897778"/>
            <a:ext cx="2971799" cy="246300"/>
          </a:xfrm>
          <a:prstGeom prst="rect">
            <a:avLst/>
          </a:prstGeom>
        </p:spPr>
        <p:txBody>
          <a:bodyPr lIns="91425" tIns="45700" rIns="91425" bIns="45700" anchor="b" anchorCtr="0">
            <a:noAutofit/>
          </a:bodyPr>
          <a:lstStyle/>
          <a:p>
            <a:pPr>
              <a:buClr>
                <a:prstClr val="black"/>
              </a:buClr>
              <a:buSzPct val="25000"/>
              <a:buFont typeface="Helvetica Neue"/>
              <a:buNone/>
            </a:pPr>
            <a:fld id="{00000000-1234-1234-1234-123412341234}" type="slidenum">
              <a:rPr lang="en-US"/>
              <a:pPr>
                <a:buClr>
                  <a:prstClr val="black"/>
                </a:buClr>
                <a:buSzPct val="25000"/>
                <a:buFont typeface="Helvetica Neue"/>
                <a:buNone/>
              </a:pPr>
              <a:t>2</a:t>
            </a:fld>
            <a:endParaRPr lang="en-US" dirty="0"/>
          </a:p>
        </p:txBody>
      </p:sp>
    </p:spTree>
    <p:extLst>
      <p:ext uri="{BB962C8B-B14F-4D97-AF65-F5344CB8AC3E}">
        <p14:creationId xmlns:p14="http://schemas.microsoft.com/office/powerpoint/2010/main" val="636959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Shape 265"/>
          <p:cNvSpPr>
            <a:spLocks noGrp="1" noRot="1" noChangeAspect="1"/>
          </p:cNvSpPr>
          <p:nvPr>
            <p:ph type="sldImg" idx="2"/>
          </p:nvPr>
        </p:nvSpPr>
        <p:spPr>
          <a:xfrm>
            <a:off x="3725863" y="222250"/>
            <a:ext cx="2446337" cy="1833563"/>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6" name="Shape 266"/>
          <p:cNvSpPr txBox="1">
            <a:spLocks noGrp="1"/>
          </p:cNvSpPr>
          <p:nvPr>
            <p:ph type="body" idx="1"/>
          </p:nvPr>
        </p:nvSpPr>
        <p:spPr>
          <a:xfrm>
            <a:off x="685800" y="2128947"/>
            <a:ext cx="5486400" cy="6672900"/>
          </a:xfrm>
          <a:prstGeom prst="rect">
            <a:avLst/>
          </a:prstGeom>
        </p:spPr>
        <p:txBody>
          <a:bodyPr lIns="91425" tIns="91425" rIns="91425" bIns="91425" anchor="t" anchorCtr="0">
            <a:noAutofit/>
          </a:bodyPr>
          <a:lstStyle/>
          <a:p>
            <a:pPr lvl="0">
              <a:spcBef>
                <a:spcPts val="0"/>
              </a:spcBef>
              <a:buNone/>
            </a:pPr>
            <a:endParaRPr dirty="0"/>
          </a:p>
        </p:txBody>
      </p:sp>
      <p:sp>
        <p:nvSpPr>
          <p:cNvPr id="267" name="Shape 267"/>
          <p:cNvSpPr txBox="1">
            <a:spLocks noGrp="1"/>
          </p:cNvSpPr>
          <p:nvPr>
            <p:ph type="sldNum" idx="12"/>
          </p:nvPr>
        </p:nvSpPr>
        <p:spPr>
          <a:xfrm>
            <a:off x="3884612" y="8897778"/>
            <a:ext cx="2971799" cy="246300"/>
          </a:xfrm>
          <a:prstGeom prst="rect">
            <a:avLst/>
          </a:prstGeom>
        </p:spPr>
        <p:txBody>
          <a:bodyPr lIns="91425" tIns="45700" rIns="91425" bIns="45700" anchor="b" anchorCtr="0">
            <a:noAutofit/>
          </a:bodyPr>
          <a:lstStyle/>
          <a:p>
            <a:pPr>
              <a:buClr>
                <a:prstClr val="black"/>
              </a:buClr>
              <a:buSzPct val="25000"/>
              <a:buFont typeface="Helvetica Neue"/>
              <a:buNone/>
            </a:pPr>
            <a:fld id="{00000000-1234-1234-1234-123412341234}" type="slidenum">
              <a:rPr lang="en-US"/>
              <a:pPr>
                <a:buClr>
                  <a:prstClr val="black"/>
                </a:buClr>
                <a:buSzPct val="25000"/>
                <a:buFont typeface="Helvetica Neue"/>
                <a:buNone/>
              </a:pPr>
              <a:t>3</a:t>
            </a:fld>
            <a:endParaRPr lang="en-US" dirty="0"/>
          </a:p>
        </p:txBody>
      </p:sp>
    </p:spTree>
    <p:extLst>
      <p:ext uri="{BB962C8B-B14F-4D97-AF65-F5344CB8AC3E}">
        <p14:creationId xmlns:p14="http://schemas.microsoft.com/office/powerpoint/2010/main" val="2039095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dirty="0"/>
          </a:p>
        </p:txBody>
      </p:sp>
      <p:sp>
        <p:nvSpPr>
          <p:cNvPr id="4" name="Slide Number Placeholder 3"/>
          <p:cNvSpPr>
            <a:spLocks noGrp="1"/>
          </p:cNvSpPr>
          <p:nvPr>
            <p:ph type="sldNum" sz="quarter" idx="10"/>
          </p:nvPr>
        </p:nvSpPr>
        <p:spPr/>
        <p:txBody>
          <a:bodyPr/>
          <a:lstStyle/>
          <a:p>
            <a:fld id="{CFBF59BE-919A-47B1-919F-D468737A3763}" type="slidenum">
              <a:rPr lang="en-US" smtClean="0"/>
              <a:t>4</a:t>
            </a:fld>
            <a:endParaRPr lang="en-US" dirty="0"/>
          </a:p>
        </p:txBody>
      </p:sp>
    </p:spTree>
    <p:extLst>
      <p:ext uri="{BB962C8B-B14F-4D97-AF65-F5344CB8AC3E}">
        <p14:creationId xmlns:p14="http://schemas.microsoft.com/office/powerpoint/2010/main" val="3726397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dirty="0"/>
          </a:p>
        </p:txBody>
      </p:sp>
      <p:sp>
        <p:nvSpPr>
          <p:cNvPr id="4" name="Slide Number Placeholder 3"/>
          <p:cNvSpPr>
            <a:spLocks noGrp="1"/>
          </p:cNvSpPr>
          <p:nvPr>
            <p:ph type="sldNum" sz="quarter" idx="10"/>
          </p:nvPr>
        </p:nvSpPr>
        <p:spPr/>
        <p:txBody>
          <a:bodyPr/>
          <a:lstStyle/>
          <a:p>
            <a:fld id="{CFBF59BE-919A-47B1-919F-D468737A3763}" type="slidenum">
              <a:rPr lang="en-US" smtClean="0"/>
              <a:t>5</a:t>
            </a:fld>
            <a:endParaRPr lang="en-US" dirty="0"/>
          </a:p>
        </p:txBody>
      </p:sp>
    </p:spTree>
    <p:extLst>
      <p:ext uri="{BB962C8B-B14F-4D97-AF65-F5344CB8AC3E}">
        <p14:creationId xmlns:p14="http://schemas.microsoft.com/office/powerpoint/2010/main" val="40349590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Shape 265"/>
          <p:cNvSpPr>
            <a:spLocks noGrp="1" noRot="1" noChangeAspect="1"/>
          </p:cNvSpPr>
          <p:nvPr>
            <p:ph type="sldImg" idx="2"/>
          </p:nvPr>
        </p:nvSpPr>
        <p:spPr>
          <a:xfrm>
            <a:off x="3725863" y="222250"/>
            <a:ext cx="2446337" cy="1833563"/>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6" name="Shape 266"/>
          <p:cNvSpPr txBox="1">
            <a:spLocks noGrp="1"/>
          </p:cNvSpPr>
          <p:nvPr>
            <p:ph type="body" idx="1"/>
          </p:nvPr>
        </p:nvSpPr>
        <p:spPr>
          <a:xfrm>
            <a:off x="685800" y="2128947"/>
            <a:ext cx="5486400" cy="6672900"/>
          </a:xfrm>
          <a:prstGeom prst="rect">
            <a:avLst/>
          </a:prstGeom>
        </p:spPr>
        <p:txBody>
          <a:bodyPr lIns="91425" tIns="91425" rIns="91425" bIns="91425" anchor="t" anchorCtr="0">
            <a:noAutofit/>
          </a:bodyPr>
          <a:lstStyle/>
          <a:p>
            <a:pPr lvl="0">
              <a:spcBef>
                <a:spcPts val="0"/>
              </a:spcBef>
              <a:buNone/>
            </a:pPr>
            <a:endParaRPr dirty="0"/>
          </a:p>
        </p:txBody>
      </p:sp>
      <p:sp>
        <p:nvSpPr>
          <p:cNvPr id="267" name="Shape 267"/>
          <p:cNvSpPr txBox="1">
            <a:spLocks noGrp="1"/>
          </p:cNvSpPr>
          <p:nvPr>
            <p:ph type="sldNum" idx="12"/>
          </p:nvPr>
        </p:nvSpPr>
        <p:spPr>
          <a:xfrm>
            <a:off x="3884612" y="8897778"/>
            <a:ext cx="2971799" cy="246300"/>
          </a:xfrm>
          <a:prstGeom prst="rect">
            <a:avLst/>
          </a:prstGeom>
        </p:spPr>
        <p:txBody>
          <a:bodyPr lIns="91425" tIns="45700" rIns="91425" bIns="45700" anchor="b" anchorCtr="0">
            <a:noAutofit/>
          </a:bodyPr>
          <a:lstStyle/>
          <a:p>
            <a:pPr>
              <a:buClr>
                <a:prstClr val="black"/>
              </a:buClr>
              <a:buSzPct val="25000"/>
              <a:buFont typeface="Helvetica Neue"/>
              <a:buNone/>
            </a:pPr>
            <a:fld id="{00000000-1234-1234-1234-123412341234}" type="slidenum">
              <a:rPr lang="en-US"/>
              <a:pPr>
                <a:buClr>
                  <a:prstClr val="black"/>
                </a:buClr>
                <a:buSzPct val="25000"/>
                <a:buFont typeface="Helvetica Neue"/>
                <a:buNone/>
              </a:pPr>
              <a:t>6</a:t>
            </a:fld>
            <a:endParaRPr lang="en-US" dirty="0"/>
          </a:p>
        </p:txBody>
      </p:sp>
    </p:spTree>
    <p:extLst>
      <p:ext uri="{BB962C8B-B14F-4D97-AF65-F5344CB8AC3E}">
        <p14:creationId xmlns:p14="http://schemas.microsoft.com/office/powerpoint/2010/main" val="1180611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BF59BE-919A-47B1-919F-D468737A3763}" type="slidenum">
              <a:rPr lang="en-US" smtClean="0"/>
              <a:t>7</a:t>
            </a:fld>
            <a:endParaRPr lang="en-US" dirty="0"/>
          </a:p>
        </p:txBody>
      </p:sp>
    </p:spTree>
    <p:extLst>
      <p:ext uri="{BB962C8B-B14F-4D97-AF65-F5344CB8AC3E}">
        <p14:creationId xmlns:p14="http://schemas.microsoft.com/office/powerpoint/2010/main" val="1791858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BF59BE-919A-47B1-919F-D468737A3763}" type="slidenum">
              <a:rPr lang="en-US" smtClean="0"/>
              <a:t>8</a:t>
            </a:fld>
            <a:endParaRPr lang="en-US" dirty="0"/>
          </a:p>
        </p:txBody>
      </p:sp>
    </p:spTree>
    <p:extLst>
      <p:ext uri="{BB962C8B-B14F-4D97-AF65-F5344CB8AC3E}">
        <p14:creationId xmlns:p14="http://schemas.microsoft.com/office/powerpoint/2010/main" val="1420017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BF59BE-919A-47B1-919F-D468737A3763}" type="slidenum">
              <a:rPr lang="en-US" smtClean="0"/>
              <a:t>9</a:t>
            </a:fld>
            <a:endParaRPr lang="en-US" dirty="0"/>
          </a:p>
        </p:txBody>
      </p:sp>
    </p:spTree>
    <p:extLst>
      <p:ext uri="{BB962C8B-B14F-4D97-AF65-F5344CB8AC3E}">
        <p14:creationId xmlns:p14="http://schemas.microsoft.com/office/powerpoint/2010/main" val="2988602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Shape 265"/>
          <p:cNvSpPr>
            <a:spLocks noGrp="1" noRot="1" noChangeAspect="1"/>
          </p:cNvSpPr>
          <p:nvPr>
            <p:ph type="sldImg" idx="2"/>
          </p:nvPr>
        </p:nvSpPr>
        <p:spPr>
          <a:xfrm>
            <a:off x="3725863" y="222250"/>
            <a:ext cx="2446337" cy="1833563"/>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6" name="Shape 266"/>
          <p:cNvSpPr txBox="1">
            <a:spLocks noGrp="1"/>
          </p:cNvSpPr>
          <p:nvPr>
            <p:ph type="body" idx="1"/>
          </p:nvPr>
        </p:nvSpPr>
        <p:spPr>
          <a:xfrm>
            <a:off x="685800" y="2128947"/>
            <a:ext cx="5486400" cy="6672900"/>
          </a:xfrm>
          <a:prstGeom prst="rect">
            <a:avLst/>
          </a:prstGeom>
        </p:spPr>
        <p:txBody>
          <a:bodyPr lIns="91425" tIns="91425" rIns="91425" bIns="91425" anchor="t" anchorCtr="0">
            <a:noAutofit/>
          </a:bodyPr>
          <a:lstStyle/>
          <a:p>
            <a:pPr lvl="0">
              <a:spcBef>
                <a:spcPts val="0"/>
              </a:spcBef>
              <a:buNone/>
            </a:pPr>
            <a:endParaRPr dirty="0"/>
          </a:p>
        </p:txBody>
      </p:sp>
      <p:sp>
        <p:nvSpPr>
          <p:cNvPr id="267" name="Shape 267"/>
          <p:cNvSpPr txBox="1">
            <a:spLocks noGrp="1"/>
          </p:cNvSpPr>
          <p:nvPr>
            <p:ph type="sldNum" idx="12"/>
          </p:nvPr>
        </p:nvSpPr>
        <p:spPr>
          <a:xfrm>
            <a:off x="3884612" y="8897778"/>
            <a:ext cx="2971799" cy="246300"/>
          </a:xfrm>
          <a:prstGeom prst="rect">
            <a:avLst/>
          </a:prstGeom>
        </p:spPr>
        <p:txBody>
          <a:bodyPr lIns="91425" tIns="45700" rIns="91425" bIns="45700" anchor="b" anchorCtr="0">
            <a:noAutofit/>
          </a:bodyPr>
          <a:lstStyle/>
          <a:p>
            <a:pPr>
              <a:buClr>
                <a:prstClr val="black"/>
              </a:buClr>
              <a:buSzPct val="25000"/>
              <a:buFont typeface="Helvetica Neue"/>
              <a:buNone/>
            </a:pPr>
            <a:fld id="{00000000-1234-1234-1234-123412341234}" type="slidenum">
              <a:rPr lang="en-US"/>
              <a:pPr>
                <a:buClr>
                  <a:prstClr val="black"/>
                </a:buClr>
                <a:buSzPct val="25000"/>
                <a:buFont typeface="Helvetica Neue"/>
                <a:buNone/>
              </a:pPr>
              <a:t>12</a:t>
            </a:fld>
            <a:endParaRPr lang="en-US" dirty="0"/>
          </a:p>
        </p:txBody>
      </p:sp>
    </p:spTree>
    <p:extLst>
      <p:ext uri="{BB962C8B-B14F-4D97-AF65-F5344CB8AC3E}">
        <p14:creationId xmlns:p14="http://schemas.microsoft.com/office/powerpoint/2010/main" val="5358563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BC4032-8F73-1F4F-BBE4-D4FC72FDB04D}" type="slidenum">
              <a:rPr lang="en-US" smtClean="0"/>
              <a:t>13</a:t>
            </a:fld>
            <a:endParaRPr lang="en-US"/>
          </a:p>
        </p:txBody>
      </p:sp>
    </p:spTree>
    <p:extLst>
      <p:ext uri="{BB962C8B-B14F-4D97-AF65-F5344CB8AC3E}">
        <p14:creationId xmlns:p14="http://schemas.microsoft.com/office/powerpoint/2010/main" val="14843102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BF59BE-919A-47B1-919F-D468737A3763}" type="slidenum">
              <a:rPr lang="en-US" smtClean="0"/>
              <a:t>15</a:t>
            </a:fld>
            <a:endParaRPr lang="en-US" dirty="0"/>
          </a:p>
        </p:txBody>
      </p:sp>
    </p:spTree>
    <p:extLst>
      <p:ext uri="{BB962C8B-B14F-4D97-AF65-F5344CB8AC3E}">
        <p14:creationId xmlns:p14="http://schemas.microsoft.com/office/powerpoint/2010/main" val="16082732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BF59BE-919A-47B1-919F-D468737A3763}" type="slidenum">
              <a:rPr lang="en-US" smtClean="0"/>
              <a:t>16</a:t>
            </a:fld>
            <a:endParaRPr lang="en-US" dirty="0"/>
          </a:p>
        </p:txBody>
      </p:sp>
    </p:spTree>
    <p:extLst>
      <p:ext uri="{BB962C8B-B14F-4D97-AF65-F5344CB8AC3E}">
        <p14:creationId xmlns:p14="http://schemas.microsoft.com/office/powerpoint/2010/main" val="2830800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BF59BE-919A-47B1-919F-D468737A3763}" type="slidenum">
              <a:rPr lang="en-US" smtClean="0"/>
              <a:t>17</a:t>
            </a:fld>
            <a:endParaRPr lang="en-US"/>
          </a:p>
        </p:txBody>
      </p:sp>
    </p:spTree>
    <p:extLst>
      <p:ext uri="{BB962C8B-B14F-4D97-AF65-F5344CB8AC3E}">
        <p14:creationId xmlns:p14="http://schemas.microsoft.com/office/powerpoint/2010/main" val="9356301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1" i="0" u="sng" kern="1200" dirty="0">
                <a:solidFill>
                  <a:schemeClr val="tx1"/>
                </a:solidFill>
                <a:effectLst/>
                <a:latin typeface="+mn-lt"/>
                <a:ea typeface="+mn-ea"/>
                <a:cs typeface="+mn-cs"/>
              </a:rPr>
              <a:t>Official Program</a:t>
            </a:r>
            <a:endParaRPr lang="en-US" b="0" dirty="0">
              <a:effectLst/>
            </a:endParaRPr>
          </a:p>
          <a:p>
            <a:pPr rtl="0"/>
            <a:r>
              <a:rPr lang="en-US" sz="1200" b="1" i="0" u="none" strike="noStrike" kern="1200" dirty="0">
                <a:solidFill>
                  <a:schemeClr val="tx1"/>
                </a:solidFill>
                <a:effectLst/>
                <a:latin typeface="+mn-lt"/>
                <a:ea typeface="+mn-ea"/>
                <a:cs typeface="+mn-cs"/>
              </a:rPr>
              <a:t>10:00 – 10:15 am:</a:t>
            </a:r>
            <a:r>
              <a:rPr lang="en-US" sz="1200" b="0" i="0" u="none" strike="noStrike" kern="1200" dirty="0">
                <a:solidFill>
                  <a:schemeClr val="tx1"/>
                </a:solidFill>
                <a:effectLst/>
                <a:latin typeface="+mn-lt"/>
                <a:ea typeface="+mn-ea"/>
                <a:cs typeface="+mn-cs"/>
              </a:rPr>
              <a:t> Welcome and introduction</a:t>
            </a:r>
            <a:endParaRPr lang="en-US" b="0" dirty="0">
              <a:effectLst/>
            </a:endParaRPr>
          </a:p>
          <a:p>
            <a:pPr rtl="0"/>
            <a:r>
              <a:rPr lang="en-US" sz="1200" b="1" i="0" u="none" strike="noStrike" kern="1200" dirty="0">
                <a:solidFill>
                  <a:schemeClr val="tx1"/>
                </a:solidFill>
                <a:effectLst/>
                <a:latin typeface="+mn-lt"/>
                <a:ea typeface="+mn-ea"/>
                <a:cs typeface="+mn-cs"/>
              </a:rPr>
              <a:t>10:15 - 10:45 am:</a:t>
            </a:r>
            <a:r>
              <a:rPr lang="en-US" sz="1200" b="0" i="0" u="none" strike="noStrike" kern="1200" dirty="0">
                <a:solidFill>
                  <a:schemeClr val="tx1"/>
                </a:solidFill>
                <a:effectLst/>
                <a:latin typeface="+mn-lt"/>
                <a:ea typeface="+mn-ea"/>
                <a:cs typeface="+mn-cs"/>
              </a:rPr>
              <a:t> Youth unemployment challenge in India / overview of the sector </a:t>
            </a:r>
            <a:endParaRPr lang="en-US" b="0" dirty="0">
              <a:effectLst/>
            </a:endParaRPr>
          </a:p>
          <a:p>
            <a:pPr rtl="0"/>
            <a:r>
              <a:rPr lang="en-US" sz="1200" b="1" i="0" u="none" strike="noStrike" kern="1200" dirty="0">
                <a:solidFill>
                  <a:schemeClr val="tx1"/>
                </a:solidFill>
                <a:effectLst/>
                <a:latin typeface="+mn-lt"/>
                <a:ea typeface="+mn-ea"/>
                <a:cs typeface="+mn-cs"/>
              </a:rPr>
              <a:t>10:45 - 11:15 am:</a:t>
            </a:r>
            <a:r>
              <a:rPr lang="en-US" sz="1200" b="0" i="0" u="none" strike="noStrike" kern="1200" dirty="0">
                <a:solidFill>
                  <a:schemeClr val="tx1"/>
                </a:solidFill>
                <a:effectLst/>
                <a:latin typeface="+mn-lt"/>
                <a:ea typeface="+mn-ea"/>
                <a:cs typeface="+mn-cs"/>
              </a:rPr>
              <a:t> GOYI Initiative overview, approach and highlights</a:t>
            </a:r>
            <a:endParaRPr lang="en-US" b="0" dirty="0">
              <a:effectLst/>
            </a:endParaRPr>
          </a:p>
          <a:p>
            <a:pPr rtl="0"/>
            <a:r>
              <a:rPr lang="en-US" sz="1200" b="1" i="0" u="none" strike="noStrike" kern="1200" dirty="0">
                <a:solidFill>
                  <a:schemeClr val="tx1"/>
                </a:solidFill>
                <a:effectLst/>
                <a:latin typeface="+mn-lt"/>
                <a:ea typeface="+mn-ea"/>
                <a:cs typeface="+mn-cs"/>
              </a:rPr>
              <a:t>11:15 - 12:00 pm</a:t>
            </a:r>
            <a:r>
              <a:rPr lang="en-US" sz="1200" b="0" i="0" u="none" strike="noStrike" kern="1200" dirty="0">
                <a:solidFill>
                  <a:schemeClr val="tx1"/>
                </a:solidFill>
                <a:effectLst/>
                <a:latin typeface="+mn-lt"/>
                <a:ea typeface="+mn-ea"/>
                <a:cs typeface="+mn-cs"/>
              </a:rPr>
              <a:t>: Leadership panel (Alice Gugelev + Nalini Gangadharam as co-moderators)</a:t>
            </a:r>
            <a:endParaRPr lang="en-US" b="0" dirty="0">
              <a:effectLst/>
            </a:endParaRPr>
          </a:p>
          <a:p>
            <a:pPr rtl="0"/>
            <a:r>
              <a:rPr lang="en-US" sz="1200" b="1" i="0" u="none" strike="noStrike" kern="1200" dirty="0">
                <a:solidFill>
                  <a:schemeClr val="tx1"/>
                </a:solidFill>
                <a:effectLst/>
                <a:latin typeface="+mn-lt"/>
                <a:ea typeface="+mn-ea"/>
                <a:cs typeface="+mn-cs"/>
              </a:rPr>
              <a:t>12:00 - 1:45 pm: </a:t>
            </a:r>
            <a:r>
              <a:rPr lang="en-US" sz="1200" b="0" i="0" u="none" strike="noStrike" kern="1200" dirty="0">
                <a:solidFill>
                  <a:schemeClr val="tx1"/>
                </a:solidFill>
                <a:effectLst/>
                <a:latin typeface="+mn-lt"/>
                <a:ea typeface="+mn-ea"/>
                <a:cs typeface="+mn-cs"/>
              </a:rPr>
              <a:t>Brainstorming workshop/learning lunch and report backs</a:t>
            </a:r>
            <a:endParaRPr lang="en-US" b="0" dirty="0">
              <a:effectLst/>
            </a:endParaRPr>
          </a:p>
          <a:p>
            <a:pPr rtl="0"/>
            <a:r>
              <a:rPr lang="en-US" sz="1200" b="1" i="0" u="none" strike="noStrike" kern="1200" dirty="0">
                <a:solidFill>
                  <a:schemeClr val="tx1"/>
                </a:solidFill>
                <a:effectLst/>
                <a:latin typeface="+mn-lt"/>
                <a:ea typeface="+mn-ea"/>
                <a:cs typeface="+mn-cs"/>
              </a:rPr>
              <a:t>1:45 - 2:00 pm: </a:t>
            </a:r>
            <a:r>
              <a:rPr lang="en-US" sz="1200" b="0" i="0" u="none" strike="noStrike" kern="1200" dirty="0">
                <a:solidFill>
                  <a:schemeClr val="tx1"/>
                </a:solidFill>
                <a:effectLst/>
                <a:latin typeface="+mn-lt"/>
                <a:ea typeface="+mn-ea"/>
                <a:cs typeface="+mn-cs"/>
              </a:rPr>
              <a:t>Next steps and thank you</a:t>
            </a:r>
            <a:endParaRPr lang="en-US" b="0" dirty="0">
              <a:effectLst/>
            </a:endParaRPr>
          </a:p>
          <a:p>
            <a:br>
              <a:rPr lang="en-US" dirty="0"/>
            </a:br>
            <a:endParaRPr lang="en-US" dirty="0"/>
          </a:p>
        </p:txBody>
      </p:sp>
      <p:sp>
        <p:nvSpPr>
          <p:cNvPr id="4" name="Slide Number Placeholder 3"/>
          <p:cNvSpPr>
            <a:spLocks noGrp="1"/>
          </p:cNvSpPr>
          <p:nvPr>
            <p:ph type="sldNum" sz="quarter" idx="10"/>
          </p:nvPr>
        </p:nvSpPr>
        <p:spPr/>
        <p:txBody>
          <a:bodyPr/>
          <a:lstStyle/>
          <a:p>
            <a:fld id="{CFBF59BE-919A-47B1-919F-D468737A3763}" type="slidenum">
              <a:rPr lang="en-US" smtClean="0"/>
              <a:t>18</a:t>
            </a:fld>
            <a:endParaRPr lang="en-US" dirty="0"/>
          </a:p>
        </p:txBody>
      </p:sp>
    </p:spTree>
    <p:extLst>
      <p:ext uri="{BB962C8B-B14F-4D97-AF65-F5344CB8AC3E}">
        <p14:creationId xmlns:p14="http://schemas.microsoft.com/office/powerpoint/2010/main" val="40842196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Shape 265"/>
          <p:cNvSpPr>
            <a:spLocks noGrp="1" noRot="1" noChangeAspect="1"/>
          </p:cNvSpPr>
          <p:nvPr>
            <p:ph type="sldImg" idx="2"/>
          </p:nvPr>
        </p:nvSpPr>
        <p:spPr>
          <a:xfrm>
            <a:off x="3725863" y="222250"/>
            <a:ext cx="2446337" cy="1833563"/>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6" name="Shape 266"/>
          <p:cNvSpPr txBox="1">
            <a:spLocks noGrp="1"/>
          </p:cNvSpPr>
          <p:nvPr>
            <p:ph type="body" idx="1"/>
          </p:nvPr>
        </p:nvSpPr>
        <p:spPr>
          <a:xfrm>
            <a:off x="685800" y="2128947"/>
            <a:ext cx="5486400" cy="6672900"/>
          </a:xfrm>
          <a:prstGeom prst="rect">
            <a:avLst/>
          </a:prstGeom>
        </p:spPr>
        <p:txBody>
          <a:bodyPr lIns="91425" tIns="91425" rIns="91425" bIns="91425" anchor="t" anchorCtr="0">
            <a:noAutofit/>
          </a:bodyPr>
          <a:lstStyle/>
          <a:p>
            <a:pPr lvl="0">
              <a:spcBef>
                <a:spcPts val="0"/>
              </a:spcBef>
              <a:buNone/>
            </a:pPr>
            <a:endParaRPr dirty="0"/>
          </a:p>
        </p:txBody>
      </p:sp>
      <p:sp>
        <p:nvSpPr>
          <p:cNvPr id="267" name="Shape 267"/>
          <p:cNvSpPr txBox="1">
            <a:spLocks noGrp="1"/>
          </p:cNvSpPr>
          <p:nvPr>
            <p:ph type="sldNum" idx="12"/>
          </p:nvPr>
        </p:nvSpPr>
        <p:spPr>
          <a:xfrm>
            <a:off x="3884612" y="8897778"/>
            <a:ext cx="2971799" cy="246300"/>
          </a:xfrm>
          <a:prstGeom prst="rect">
            <a:avLst/>
          </a:prstGeom>
        </p:spPr>
        <p:txBody>
          <a:bodyPr lIns="91425" tIns="45700" rIns="91425" bIns="45700" anchor="b" anchorCtr="0">
            <a:noAutofit/>
          </a:bodyPr>
          <a:lstStyle/>
          <a:p>
            <a:pPr>
              <a:buClr>
                <a:prstClr val="black"/>
              </a:buClr>
              <a:buSzPct val="25000"/>
              <a:buFont typeface="Helvetica Neue"/>
              <a:buNone/>
            </a:pPr>
            <a:fld id="{00000000-1234-1234-1234-123412341234}" type="slidenum">
              <a:rPr lang="en-US"/>
              <a:pPr>
                <a:buClr>
                  <a:prstClr val="black"/>
                </a:buClr>
                <a:buSzPct val="25000"/>
                <a:buFont typeface="Helvetica Neue"/>
                <a:buNone/>
              </a:pPr>
              <a:t>19</a:t>
            </a:fld>
            <a:endParaRPr lang="en-US" dirty="0"/>
          </a:p>
        </p:txBody>
      </p:sp>
    </p:spTree>
    <p:extLst>
      <p:ext uri="{BB962C8B-B14F-4D97-AF65-F5344CB8AC3E}">
        <p14:creationId xmlns:p14="http://schemas.microsoft.com/office/powerpoint/2010/main" val="30917032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dirty="0"/>
          </a:p>
        </p:txBody>
      </p:sp>
      <p:sp>
        <p:nvSpPr>
          <p:cNvPr id="4" name="Slide Number Placeholder 3"/>
          <p:cNvSpPr>
            <a:spLocks noGrp="1"/>
          </p:cNvSpPr>
          <p:nvPr>
            <p:ph type="sldNum" sz="quarter" idx="10"/>
          </p:nvPr>
        </p:nvSpPr>
        <p:spPr/>
        <p:txBody>
          <a:bodyPr/>
          <a:lstStyle/>
          <a:p>
            <a:fld id="{CFBF59BE-919A-47B1-919F-D468737A3763}" type="slidenum">
              <a:rPr lang="en-US" smtClean="0"/>
              <a:t>20</a:t>
            </a:fld>
            <a:endParaRPr lang="en-US" dirty="0"/>
          </a:p>
        </p:txBody>
      </p:sp>
    </p:spTree>
    <p:extLst>
      <p:ext uri="{BB962C8B-B14F-4D97-AF65-F5344CB8AC3E}">
        <p14:creationId xmlns:p14="http://schemas.microsoft.com/office/powerpoint/2010/main" val="31171463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Shape 265"/>
          <p:cNvSpPr>
            <a:spLocks noGrp="1" noRot="1" noChangeAspect="1"/>
          </p:cNvSpPr>
          <p:nvPr>
            <p:ph type="sldImg" idx="2"/>
          </p:nvPr>
        </p:nvSpPr>
        <p:spPr>
          <a:xfrm>
            <a:off x="3725863" y="222250"/>
            <a:ext cx="2446337" cy="1833563"/>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6" name="Shape 266"/>
          <p:cNvSpPr txBox="1">
            <a:spLocks noGrp="1"/>
          </p:cNvSpPr>
          <p:nvPr>
            <p:ph type="body" idx="1"/>
          </p:nvPr>
        </p:nvSpPr>
        <p:spPr>
          <a:xfrm>
            <a:off x="685800" y="2128947"/>
            <a:ext cx="5486400" cy="6672900"/>
          </a:xfrm>
          <a:prstGeom prst="rect">
            <a:avLst/>
          </a:prstGeom>
        </p:spPr>
        <p:txBody>
          <a:bodyPr lIns="91425" tIns="91425" rIns="91425" bIns="91425" anchor="t" anchorCtr="0">
            <a:noAutofit/>
          </a:bodyPr>
          <a:lstStyle/>
          <a:p>
            <a:pPr lvl="0">
              <a:spcBef>
                <a:spcPts val="0"/>
              </a:spcBef>
              <a:buNone/>
            </a:pPr>
            <a:endParaRPr dirty="0"/>
          </a:p>
        </p:txBody>
      </p:sp>
      <p:sp>
        <p:nvSpPr>
          <p:cNvPr id="267" name="Shape 267"/>
          <p:cNvSpPr txBox="1">
            <a:spLocks noGrp="1"/>
          </p:cNvSpPr>
          <p:nvPr>
            <p:ph type="sldNum" idx="12"/>
          </p:nvPr>
        </p:nvSpPr>
        <p:spPr>
          <a:xfrm>
            <a:off x="3884612" y="8897778"/>
            <a:ext cx="2971799" cy="246300"/>
          </a:xfrm>
          <a:prstGeom prst="rect">
            <a:avLst/>
          </a:prstGeom>
        </p:spPr>
        <p:txBody>
          <a:bodyPr lIns="91425" tIns="45700" rIns="91425" bIns="45700" anchor="b" anchorCtr="0">
            <a:noAutofit/>
          </a:bodyPr>
          <a:lstStyle/>
          <a:p>
            <a:pPr>
              <a:buClr>
                <a:prstClr val="black"/>
              </a:buClr>
              <a:buSzPct val="25000"/>
              <a:buFont typeface="Helvetica Neue"/>
              <a:buNone/>
            </a:pPr>
            <a:fld id="{00000000-1234-1234-1234-123412341234}" type="slidenum">
              <a:rPr lang="en-US"/>
              <a:pPr>
                <a:buClr>
                  <a:prstClr val="black"/>
                </a:buClr>
                <a:buSzPct val="25000"/>
                <a:buFont typeface="Helvetica Neue"/>
                <a:buNone/>
              </a:pPr>
              <a:t>22</a:t>
            </a:fld>
            <a:endParaRPr lang="en-US" dirty="0"/>
          </a:p>
        </p:txBody>
      </p:sp>
    </p:spTree>
    <p:extLst>
      <p:ext uri="{BB962C8B-B14F-4D97-AF65-F5344CB8AC3E}">
        <p14:creationId xmlns:p14="http://schemas.microsoft.com/office/powerpoint/2010/main" val="10529292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dirty="0"/>
          </a:p>
        </p:txBody>
      </p:sp>
      <p:sp>
        <p:nvSpPr>
          <p:cNvPr id="4" name="Slide Number Placeholder 3"/>
          <p:cNvSpPr>
            <a:spLocks noGrp="1"/>
          </p:cNvSpPr>
          <p:nvPr>
            <p:ph type="sldNum" sz="quarter" idx="10"/>
          </p:nvPr>
        </p:nvSpPr>
        <p:spPr/>
        <p:txBody>
          <a:bodyPr/>
          <a:lstStyle/>
          <a:p>
            <a:fld id="{CFBF59BE-919A-47B1-919F-D468737A3763}" type="slidenum">
              <a:rPr lang="en-US" smtClean="0"/>
              <a:t>23</a:t>
            </a:fld>
            <a:endParaRPr lang="en-US" dirty="0"/>
          </a:p>
        </p:txBody>
      </p:sp>
    </p:spTree>
    <p:extLst>
      <p:ext uri="{BB962C8B-B14F-4D97-AF65-F5344CB8AC3E}">
        <p14:creationId xmlns:p14="http://schemas.microsoft.com/office/powerpoint/2010/main" val="15650418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n-US" dirty="0"/>
          </a:p>
        </p:txBody>
      </p:sp>
      <p:sp>
        <p:nvSpPr>
          <p:cNvPr id="4" name="Slide Number Placeholder 3"/>
          <p:cNvSpPr>
            <a:spLocks noGrp="1"/>
          </p:cNvSpPr>
          <p:nvPr>
            <p:ph type="sldNum" sz="quarter" idx="10"/>
          </p:nvPr>
        </p:nvSpPr>
        <p:spPr/>
        <p:txBody>
          <a:bodyPr/>
          <a:lstStyle/>
          <a:p>
            <a:fld id="{CFBF59BE-919A-47B1-919F-D468737A3763}" type="slidenum">
              <a:rPr lang="en-US" smtClean="0"/>
              <a:t>24</a:t>
            </a:fld>
            <a:endParaRPr lang="en-US" dirty="0"/>
          </a:p>
        </p:txBody>
      </p:sp>
    </p:spTree>
    <p:extLst>
      <p:ext uri="{BB962C8B-B14F-4D97-AF65-F5344CB8AC3E}">
        <p14:creationId xmlns:p14="http://schemas.microsoft.com/office/powerpoint/2010/main" val="17528739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xml"/><Relationship Id="rId1" Type="http://schemas.openxmlformats.org/officeDocument/2006/relationships/vmlDrawing" Target="../drawings/vmlDrawing1.vml"/><Relationship Id="rId5" Type="http://schemas.openxmlformats.org/officeDocument/2006/relationships/image" Target="NULL"/><Relationship Id="rId4" Type="http://schemas.openxmlformats.org/officeDocument/2006/relationships/oleObject" Target="../embeddings/oleObject1.bin"/></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vmlDrawing" Target="../drawings/vmlDrawing2.vml"/><Relationship Id="rId5" Type="http://schemas.openxmlformats.org/officeDocument/2006/relationships/image" Target="../media/image3.emf"/><Relationship Id="rId4" Type="http://schemas.openxmlformats.org/officeDocument/2006/relationships/oleObject" Target="../embeddings/oleObject2.bin"/></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dirty="0"/>
              <a:t>Click to edit Master title style</a:t>
            </a:r>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subtitle style</a:t>
            </a:r>
            <a:endParaRPr lang="en-US" dirty="0"/>
          </a:p>
        </p:txBody>
      </p:sp>
      <p:sp>
        <p:nvSpPr>
          <p:cNvPr id="4" name="Date Placeholder 3"/>
          <p:cNvSpPr>
            <a:spLocks noGrp="1"/>
          </p:cNvSpPr>
          <p:nvPr>
            <p:ph type="dt" sz="half" idx="10"/>
          </p:nvPr>
        </p:nvSpPr>
        <p:spPr>
          <a:xfrm rot="19140000">
            <a:off x="201168" y="5870448"/>
            <a:ext cx="2176272" cy="201168"/>
          </a:xfrm>
          <a:prstGeom prst="rect">
            <a:avLst/>
          </a:prstGeom>
        </p:spPr>
        <p:txBody>
          <a:bodyPr/>
          <a:lstStyle/>
          <a:p>
            <a:endParaRPr lang="en-US" dirty="0"/>
          </a:p>
        </p:txBody>
      </p:sp>
      <p:sp>
        <p:nvSpPr>
          <p:cNvPr id="5" name="Footer Placeholder 4"/>
          <p:cNvSpPr>
            <a:spLocks noGrp="1"/>
          </p:cNvSpPr>
          <p:nvPr>
            <p:ph type="ftr" sz="quarter" idx="11"/>
          </p:nvPr>
        </p:nvSpPr>
        <p:spPr>
          <a:xfrm>
            <a:off x="3517514" y="6285122"/>
            <a:ext cx="4724400" cy="274320"/>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1C084C8C-975A-4C9D-B6FC-0CEABF985C3F}"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1C084C8C-975A-4C9D-B6FC-0CEABF985C3F}"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a:t>Click to edit Master text styles</a:t>
            </a:r>
          </a:p>
        </p:txBody>
      </p:sp>
      <p:sp>
        <p:nvSpPr>
          <p:cNvPr id="4" name="Date Placeholder 3"/>
          <p:cNvSpPr>
            <a:spLocks noGrp="1"/>
          </p:cNvSpPr>
          <p:nvPr>
            <p:ph type="dt" sz="half" idx="10"/>
          </p:nvPr>
        </p:nvSpPr>
        <p:spPr>
          <a:xfrm rot="19140000">
            <a:off x="201168" y="5870448"/>
            <a:ext cx="2176272" cy="201168"/>
          </a:xfrm>
          <a:prstGeom prst="rect">
            <a:avLst/>
          </a:prstGeom>
        </p:spPr>
        <p:txBody>
          <a:bodyPr/>
          <a:lstStyle/>
          <a:p>
            <a:endParaRPr lang="en-US" dirty="0"/>
          </a:p>
        </p:txBody>
      </p:sp>
      <p:sp>
        <p:nvSpPr>
          <p:cNvPr id="5" name="Footer Placeholder 4"/>
          <p:cNvSpPr>
            <a:spLocks noGrp="1"/>
          </p:cNvSpPr>
          <p:nvPr>
            <p:ph type="ftr" sz="quarter" idx="11"/>
          </p:nvPr>
        </p:nvSpPr>
        <p:spPr>
          <a:xfrm>
            <a:off x="3517514" y="6285122"/>
            <a:ext cx="4724400" cy="274320"/>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1C084C8C-975A-4C9D-B6FC-0CEABF985C3F}"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rot="19140000">
            <a:off x="201168" y="5870448"/>
            <a:ext cx="2176272" cy="201168"/>
          </a:xfrm>
          <a:prstGeom prst="rect">
            <a:avLst/>
          </a:prstGeom>
        </p:spPr>
        <p:txBody>
          <a:bodyPr/>
          <a:lstStyle/>
          <a:p>
            <a:endParaRPr lang="en-US" dirty="0"/>
          </a:p>
        </p:txBody>
      </p:sp>
      <p:sp>
        <p:nvSpPr>
          <p:cNvPr id="6" name="Footer Placeholder 5"/>
          <p:cNvSpPr>
            <a:spLocks noGrp="1"/>
          </p:cNvSpPr>
          <p:nvPr>
            <p:ph type="ftr" sz="quarter" idx="11"/>
          </p:nvPr>
        </p:nvSpPr>
        <p:spPr>
          <a:xfrm>
            <a:off x="3517514" y="6285122"/>
            <a:ext cx="4724400" cy="274320"/>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1C084C8C-975A-4C9D-B6FC-0CEABF985C3F}" type="slidenum">
              <a:rPr lang="en-US" smtClean="0"/>
              <a:t>‹#›</a:t>
            </a:fld>
            <a:endParaRPr lang="en-US" dirty="0"/>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rot="19140000">
            <a:off x="201168" y="5870448"/>
            <a:ext cx="2176272" cy="201168"/>
          </a:xfrm>
          <a:prstGeom prst="rect">
            <a:avLst/>
          </a:prstGeom>
        </p:spPr>
        <p:txBody>
          <a:bodyPr/>
          <a:lstStyle/>
          <a:p>
            <a:endParaRPr lang="en-US" dirty="0"/>
          </a:p>
        </p:txBody>
      </p:sp>
      <p:sp>
        <p:nvSpPr>
          <p:cNvPr id="8" name="Footer Placeholder 7"/>
          <p:cNvSpPr>
            <a:spLocks noGrp="1"/>
          </p:cNvSpPr>
          <p:nvPr>
            <p:ph type="ftr" sz="quarter" idx="11"/>
          </p:nvPr>
        </p:nvSpPr>
        <p:spPr>
          <a:xfrm>
            <a:off x="3517514" y="6285122"/>
            <a:ext cx="4724400" cy="274320"/>
          </a:xfrm>
          <a:prstGeom prst="rect">
            <a:avLst/>
          </a:prstGeom>
        </p:spPr>
        <p:txBody>
          <a:bodyPr/>
          <a:lstStyle/>
          <a:p>
            <a:endParaRPr lang="en-US" dirty="0"/>
          </a:p>
        </p:txBody>
      </p:sp>
      <p:sp>
        <p:nvSpPr>
          <p:cNvPr id="9" name="Slide Number Placeholder 8"/>
          <p:cNvSpPr>
            <a:spLocks noGrp="1"/>
          </p:cNvSpPr>
          <p:nvPr>
            <p:ph type="sldNum" sz="quarter" idx="12"/>
          </p:nvPr>
        </p:nvSpPr>
        <p:spPr/>
        <p:txBody>
          <a:bodyPr/>
          <a:lstStyle/>
          <a:p>
            <a:fld id="{1C084C8C-975A-4C9D-B6FC-0CEABF985C3F}"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rot="19140000">
            <a:off x="201168" y="5870448"/>
            <a:ext cx="2176272" cy="201168"/>
          </a:xfrm>
          <a:prstGeom prst="rect">
            <a:avLst/>
          </a:prstGeom>
        </p:spPr>
        <p:txBody>
          <a:bodyPr/>
          <a:lstStyle/>
          <a:p>
            <a:endParaRPr lang="en-US" dirty="0"/>
          </a:p>
        </p:txBody>
      </p:sp>
      <p:sp>
        <p:nvSpPr>
          <p:cNvPr id="4" name="Footer Placeholder 3"/>
          <p:cNvSpPr>
            <a:spLocks noGrp="1"/>
          </p:cNvSpPr>
          <p:nvPr>
            <p:ph type="ftr" sz="quarter" idx="11"/>
          </p:nvPr>
        </p:nvSpPr>
        <p:spPr>
          <a:xfrm>
            <a:off x="3517514" y="6285122"/>
            <a:ext cx="4724400" cy="274320"/>
          </a:xfrm>
          <a:prstGeom prst="rect">
            <a:avLst/>
          </a:prstGeom>
        </p:spPr>
        <p:txBody>
          <a:bodyPr/>
          <a:lstStyle/>
          <a:p>
            <a:endParaRPr lang="en-US" dirty="0"/>
          </a:p>
        </p:txBody>
      </p:sp>
      <p:sp>
        <p:nvSpPr>
          <p:cNvPr id="5" name="Slide Number Placeholder 4"/>
          <p:cNvSpPr>
            <a:spLocks noGrp="1"/>
          </p:cNvSpPr>
          <p:nvPr>
            <p:ph type="sldNum" sz="quarter" idx="12"/>
          </p:nvPr>
        </p:nvSpPr>
        <p:spPr/>
        <p:txBody>
          <a:bodyPr/>
          <a:lstStyle/>
          <a:p>
            <a:fld id="{1C084C8C-975A-4C9D-B6FC-0CEABF985C3F}"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rot="19140000">
            <a:off x="201168" y="5870448"/>
            <a:ext cx="2176272" cy="201168"/>
          </a:xfrm>
          <a:prstGeom prst="rect">
            <a:avLst/>
          </a:prstGeom>
        </p:spPr>
        <p:txBody>
          <a:bodyPr/>
          <a:lstStyle/>
          <a:p>
            <a:endParaRPr lang="en-US" dirty="0"/>
          </a:p>
        </p:txBody>
      </p:sp>
      <p:sp>
        <p:nvSpPr>
          <p:cNvPr id="3" name="Footer Placeholder 2"/>
          <p:cNvSpPr>
            <a:spLocks noGrp="1"/>
          </p:cNvSpPr>
          <p:nvPr>
            <p:ph type="ftr" sz="quarter" idx="11"/>
          </p:nvPr>
        </p:nvSpPr>
        <p:spPr>
          <a:xfrm>
            <a:off x="3517514" y="6285122"/>
            <a:ext cx="4724400" cy="274320"/>
          </a:xfrm>
          <a:prstGeom prst="rect">
            <a:avLst/>
          </a:prstGeom>
        </p:spPr>
        <p:txBody>
          <a:bodyPr/>
          <a:lstStyle/>
          <a:p>
            <a:endParaRPr lang="en-US" dirty="0"/>
          </a:p>
        </p:txBody>
      </p:sp>
      <p:sp>
        <p:nvSpPr>
          <p:cNvPr id="4" name="Slide Number Placeholder 3"/>
          <p:cNvSpPr>
            <a:spLocks noGrp="1"/>
          </p:cNvSpPr>
          <p:nvPr>
            <p:ph type="sldNum" sz="quarter" idx="12"/>
          </p:nvPr>
        </p:nvSpPr>
        <p:spPr/>
        <p:txBody>
          <a:bodyPr/>
          <a:lstStyle/>
          <a:p>
            <a:fld id="{1C084C8C-975A-4C9D-B6FC-0CEABF985C3F}"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a:t>Click to edit Master text styles</a:t>
            </a:r>
          </a:p>
        </p:txBody>
      </p:sp>
      <p:sp>
        <p:nvSpPr>
          <p:cNvPr id="5" name="Date Placeholder 4"/>
          <p:cNvSpPr>
            <a:spLocks noGrp="1"/>
          </p:cNvSpPr>
          <p:nvPr>
            <p:ph type="dt" sz="half" idx="10"/>
          </p:nvPr>
        </p:nvSpPr>
        <p:spPr>
          <a:xfrm rot="19140000">
            <a:off x="201168" y="5870448"/>
            <a:ext cx="2176272" cy="201168"/>
          </a:xfrm>
          <a:prstGeom prst="rect">
            <a:avLst/>
          </a:prstGeom>
        </p:spPr>
        <p:txBody>
          <a:bodyPr/>
          <a:lstStyle/>
          <a:p>
            <a:endParaRPr lang="en-US" dirty="0"/>
          </a:p>
        </p:txBody>
      </p:sp>
      <p:sp>
        <p:nvSpPr>
          <p:cNvPr id="6" name="Footer Placeholder 5"/>
          <p:cNvSpPr>
            <a:spLocks noGrp="1"/>
          </p:cNvSpPr>
          <p:nvPr>
            <p:ph type="ftr" sz="quarter" idx="11"/>
          </p:nvPr>
        </p:nvSpPr>
        <p:spPr>
          <a:xfrm>
            <a:off x="3517514" y="6285122"/>
            <a:ext cx="4724400" cy="274320"/>
          </a:xfrm>
          <a:prstGeom prst="rect">
            <a:avLst/>
          </a:prstGeo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1C084C8C-975A-4C9D-B6FC-0CEABF985C3F}"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dirty="0"/>
              <a:t>Click icon to add picture</a:t>
            </a:r>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rot="19140000">
            <a:off x="201168" y="5870448"/>
            <a:ext cx="2176272" cy="201168"/>
          </a:xfrm>
          <a:prstGeom prst="rect">
            <a:avLst/>
          </a:prstGeom>
        </p:spPr>
        <p:txBody>
          <a:bodyPr/>
          <a:lstStyle/>
          <a:p>
            <a:endParaRPr lang="en-US" dirty="0"/>
          </a:p>
        </p:txBody>
      </p:sp>
      <p:sp>
        <p:nvSpPr>
          <p:cNvPr id="6" name="Footer Placeholder 5"/>
          <p:cNvSpPr>
            <a:spLocks noGrp="1"/>
          </p:cNvSpPr>
          <p:nvPr>
            <p:ph type="ftr" sz="quarter" idx="11"/>
          </p:nvPr>
        </p:nvSpPr>
        <p:spPr>
          <a:xfrm>
            <a:off x="3517514" y="6285122"/>
            <a:ext cx="4724400" cy="274320"/>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1C084C8C-975A-4C9D-B6FC-0CEABF985C3F}"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rot="19140000">
            <a:off x="201168" y="5870448"/>
            <a:ext cx="2176272" cy="201168"/>
          </a:xfrm>
          <a:prstGeom prst="rect">
            <a:avLst/>
          </a:prstGeom>
        </p:spPr>
        <p:txBody>
          <a:bodyPr/>
          <a:lstStyle/>
          <a:p>
            <a:endParaRPr lang="en-US" dirty="0"/>
          </a:p>
        </p:txBody>
      </p:sp>
      <p:sp>
        <p:nvSpPr>
          <p:cNvPr id="5" name="Footer Placeholder 4"/>
          <p:cNvSpPr>
            <a:spLocks noGrp="1"/>
          </p:cNvSpPr>
          <p:nvPr>
            <p:ph type="ftr" sz="quarter" idx="11"/>
          </p:nvPr>
        </p:nvSpPr>
        <p:spPr>
          <a:xfrm>
            <a:off x="3517514" y="6285122"/>
            <a:ext cx="4724400" cy="274320"/>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1C084C8C-975A-4C9D-B6FC-0CEABF985C3F}"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rot="19140000">
            <a:off x="201168" y="5870448"/>
            <a:ext cx="2176272" cy="201168"/>
          </a:xfrm>
          <a:prstGeom prst="rect">
            <a:avLst/>
          </a:prstGeom>
        </p:spPr>
        <p:txBody>
          <a:bodyPr/>
          <a:lstStyle/>
          <a:p>
            <a:endParaRPr lang="en-US" dirty="0"/>
          </a:p>
        </p:txBody>
      </p:sp>
      <p:sp>
        <p:nvSpPr>
          <p:cNvPr id="5" name="Footer Placeholder 4"/>
          <p:cNvSpPr>
            <a:spLocks noGrp="1"/>
          </p:cNvSpPr>
          <p:nvPr>
            <p:ph type="ftr" sz="quarter" idx="11"/>
          </p:nvPr>
        </p:nvSpPr>
        <p:spPr>
          <a:xfrm>
            <a:off x="3517514" y="6285122"/>
            <a:ext cx="4724400" cy="274320"/>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1C084C8C-975A-4C9D-B6FC-0CEABF985C3F}"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48682" y="176276"/>
            <a:ext cx="8439911" cy="493083"/>
          </a:xfrm>
          <a:prstGeom prst="rect">
            <a:avLst/>
          </a:prstGeom>
          <a:noFill/>
          <a:ln>
            <a:noFill/>
          </a:ln>
        </p:spPr>
        <p:txBody>
          <a:bodyPr lIns="91425" tIns="91425" rIns="91425" bIns="91425" anchor="t" anchorCtr="0"/>
          <a:lstStyle>
            <a:lvl1pPr marL="0" marR="0" lvl="0" indent="0" algn="l" rtl="0">
              <a:lnSpc>
                <a:spcPct val="93000"/>
              </a:lnSpc>
              <a:spcBef>
                <a:spcPts val="0"/>
              </a:spcBef>
              <a:spcAft>
                <a:spcPts val="0"/>
              </a:spcAft>
              <a:buClr>
                <a:schemeClr val="dk1"/>
              </a:buClr>
              <a:buFont typeface="Calibri"/>
              <a:buNone/>
              <a:defRPr sz="2800" b="1" i="0" u="none" strike="noStrike" cap="none">
                <a:solidFill>
                  <a:schemeClr val="dk1"/>
                </a:solidFill>
                <a:latin typeface="Calibri"/>
                <a:ea typeface="Calibri"/>
                <a:cs typeface="Calibri"/>
                <a:sym typeface="Calibri"/>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endParaRPr/>
          </a:p>
        </p:txBody>
      </p:sp>
    </p:spTree>
    <p:extLst>
      <p:ext uri="{BB962C8B-B14F-4D97-AF65-F5344CB8AC3E}">
        <p14:creationId xmlns:p14="http://schemas.microsoft.com/office/powerpoint/2010/main" val="9817965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ext">
    <p:spTree>
      <p:nvGrpSpPr>
        <p:cNvPr id="1" name="Shape 28"/>
        <p:cNvGrpSpPr/>
        <p:nvPr/>
      </p:nvGrpSpPr>
      <p:grpSpPr>
        <a:xfrm>
          <a:off x="0" y="0"/>
          <a:ext cx="0" cy="0"/>
          <a:chOff x="0" y="0"/>
          <a:chExt cx="0" cy="0"/>
        </a:xfrm>
      </p:grpSpPr>
      <p:sp>
        <p:nvSpPr>
          <p:cNvPr id="29" name="Shape 29"/>
          <p:cNvSpPr/>
          <p:nvPr/>
        </p:nvSpPr>
        <p:spPr>
          <a:xfrm>
            <a:off x="0" y="0"/>
            <a:ext cx="144318" cy="140074"/>
          </a:xfrm>
          <a:prstGeom prst="rect">
            <a:avLst/>
          </a:prstGeom>
          <a:noFill/>
          <a:ln>
            <a:noFill/>
          </a:ln>
        </p:spPr>
      </p:sp>
      <p:sp>
        <p:nvSpPr>
          <p:cNvPr id="30" name="Shape 30"/>
          <p:cNvSpPr txBox="1">
            <a:spLocks noGrp="1"/>
          </p:cNvSpPr>
          <p:nvPr>
            <p:ph type="body" idx="1"/>
          </p:nvPr>
        </p:nvSpPr>
        <p:spPr>
          <a:xfrm>
            <a:off x="415682" y="1008530"/>
            <a:ext cx="8300022" cy="5325595"/>
          </a:xfrm>
          <a:prstGeom prst="rect">
            <a:avLst/>
          </a:prstGeom>
          <a:noFill/>
          <a:ln>
            <a:noFill/>
          </a:ln>
        </p:spPr>
        <p:txBody>
          <a:bodyPr wrap="square" lIns="91425" tIns="91425" rIns="91425" bIns="91425" anchor="t" anchorCtr="0"/>
          <a:lstStyle>
            <a:lvl1pPr marL="173038" marR="0" lvl="0" indent="-84138" algn="l" rtl="0">
              <a:lnSpc>
                <a:spcPct val="90000"/>
              </a:lnSpc>
              <a:spcBef>
                <a:spcPts val="751"/>
              </a:spcBef>
              <a:buClr>
                <a:srgbClr val="2E383E"/>
              </a:buClr>
              <a:buSzPts val="1400"/>
              <a:buFont typeface="Arial"/>
              <a:buChar char="•"/>
              <a:defRPr sz="1400" b="0" i="0" u="none" strike="noStrike" cap="none">
                <a:solidFill>
                  <a:srgbClr val="2E383E"/>
                </a:solidFill>
                <a:latin typeface="Avenir"/>
                <a:ea typeface="Avenir"/>
                <a:cs typeface="Avenir"/>
                <a:sym typeface="Avenir"/>
              </a:defRPr>
            </a:lvl1pPr>
            <a:lvl2pPr marL="347663" marR="0" lvl="1" indent="-98425" algn="l" rtl="0">
              <a:lnSpc>
                <a:spcPct val="90000"/>
              </a:lnSpc>
              <a:spcBef>
                <a:spcPts val="375"/>
              </a:spcBef>
              <a:buClr>
                <a:srgbClr val="2E383E"/>
              </a:buClr>
              <a:buSzPts val="1200"/>
              <a:buFont typeface="Arial"/>
              <a:buChar char="•"/>
              <a:defRPr sz="1200" b="0" i="0" u="none" strike="noStrike" cap="none">
                <a:solidFill>
                  <a:srgbClr val="2E383E"/>
                </a:solidFill>
                <a:latin typeface="Avenir"/>
                <a:ea typeface="Avenir"/>
                <a:cs typeface="Avenir"/>
                <a:sym typeface="Avenir"/>
              </a:defRPr>
            </a:lvl2pPr>
            <a:lvl3pPr marL="509588" marR="0" lvl="2" indent="-85725" algn="l" rtl="0">
              <a:lnSpc>
                <a:spcPct val="90000"/>
              </a:lnSpc>
              <a:spcBef>
                <a:spcPts val="375"/>
              </a:spcBef>
              <a:buClr>
                <a:srgbClr val="2E383E"/>
              </a:buClr>
              <a:buSzPts val="1200"/>
              <a:buFont typeface="Arial"/>
              <a:buChar char="•"/>
              <a:defRPr sz="1200" b="0" i="0" u="none" strike="noStrike" cap="none">
                <a:solidFill>
                  <a:srgbClr val="2E383E"/>
                </a:solidFill>
                <a:latin typeface="Avenir"/>
                <a:ea typeface="Avenir"/>
                <a:cs typeface="Avenir"/>
                <a:sym typeface="Avenir"/>
              </a:defRPr>
            </a:lvl3pPr>
            <a:lvl4pPr marL="682625" marR="0" lvl="3" indent="-96837" algn="l" rtl="0">
              <a:lnSpc>
                <a:spcPct val="90000"/>
              </a:lnSpc>
              <a:spcBef>
                <a:spcPts val="375"/>
              </a:spcBef>
              <a:buClr>
                <a:srgbClr val="2E383E"/>
              </a:buClr>
              <a:buSzPts val="1200"/>
              <a:buFont typeface="Arial"/>
              <a:buChar char="•"/>
              <a:defRPr sz="1200" b="0" i="0" u="none" strike="noStrike" cap="none">
                <a:solidFill>
                  <a:srgbClr val="2E383E"/>
                </a:solidFill>
                <a:latin typeface="Avenir"/>
                <a:ea typeface="Avenir"/>
                <a:cs typeface="Avenir"/>
                <a:sym typeface="Avenir"/>
              </a:defRPr>
            </a:lvl4pPr>
            <a:lvl5pPr marL="1543012" marR="0" lvl="4" indent="-85657" algn="l" rtl="0">
              <a:lnSpc>
                <a:spcPct val="90000"/>
              </a:lnSpc>
              <a:spcBef>
                <a:spcPts val="375"/>
              </a:spcBef>
              <a:buClr>
                <a:schemeClr val="accent2"/>
              </a:buClr>
              <a:buSzPts val="1351"/>
              <a:buFont typeface="Arial"/>
              <a:buChar char="•"/>
              <a:defRPr sz="1351" b="0" i="0" u="none" strike="noStrike" cap="none">
                <a:solidFill>
                  <a:schemeClr val="accent2"/>
                </a:solidFill>
                <a:latin typeface="Carme"/>
                <a:ea typeface="Carme"/>
                <a:cs typeface="Carme"/>
                <a:sym typeface="Carme"/>
              </a:defRPr>
            </a:lvl5pPr>
            <a:lvl6pPr marL="1885904" marR="0" lvl="5" indent="-85657" algn="l" rtl="0">
              <a:lnSpc>
                <a:spcPct val="90000"/>
              </a:lnSpc>
              <a:spcBef>
                <a:spcPts val="375"/>
              </a:spcBef>
              <a:buClr>
                <a:schemeClr val="dk1"/>
              </a:buClr>
              <a:buSzPts val="1351"/>
              <a:buFont typeface="Arial"/>
              <a:buChar char="•"/>
              <a:defRPr sz="1351" b="0" i="0" u="none" strike="noStrike" cap="none">
                <a:solidFill>
                  <a:schemeClr val="dk1"/>
                </a:solidFill>
                <a:latin typeface="Avenir"/>
                <a:ea typeface="Avenir"/>
                <a:cs typeface="Avenir"/>
                <a:sym typeface="Avenir"/>
              </a:defRPr>
            </a:lvl6pPr>
            <a:lvl7pPr marL="2228795" marR="0" lvl="6" indent="-85657" algn="l" rtl="0">
              <a:lnSpc>
                <a:spcPct val="90000"/>
              </a:lnSpc>
              <a:spcBef>
                <a:spcPts val="375"/>
              </a:spcBef>
              <a:buClr>
                <a:schemeClr val="dk1"/>
              </a:buClr>
              <a:buSzPts val="1351"/>
              <a:buFont typeface="Arial"/>
              <a:buChar char="•"/>
              <a:defRPr sz="1351" b="0" i="0" u="none" strike="noStrike" cap="none">
                <a:solidFill>
                  <a:schemeClr val="dk1"/>
                </a:solidFill>
                <a:latin typeface="Avenir"/>
                <a:ea typeface="Avenir"/>
                <a:cs typeface="Avenir"/>
                <a:sym typeface="Avenir"/>
              </a:defRPr>
            </a:lvl7pPr>
            <a:lvl8pPr marL="2571686" marR="0" lvl="7" indent="-85657" algn="l" rtl="0">
              <a:lnSpc>
                <a:spcPct val="90000"/>
              </a:lnSpc>
              <a:spcBef>
                <a:spcPts val="375"/>
              </a:spcBef>
              <a:buClr>
                <a:schemeClr val="dk1"/>
              </a:buClr>
              <a:buSzPts val="1351"/>
              <a:buFont typeface="Arial"/>
              <a:buChar char="•"/>
              <a:defRPr sz="1351" b="0" i="0" u="none" strike="noStrike" cap="none">
                <a:solidFill>
                  <a:schemeClr val="dk1"/>
                </a:solidFill>
                <a:latin typeface="Avenir"/>
                <a:ea typeface="Avenir"/>
                <a:cs typeface="Avenir"/>
                <a:sym typeface="Avenir"/>
              </a:defRPr>
            </a:lvl8pPr>
            <a:lvl9pPr marL="2914578" marR="0" lvl="8" indent="-85657" algn="l" rtl="0">
              <a:lnSpc>
                <a:spcPct val="90000"/>
              </a:lnSpc>
              <a:spcBef>
                <a:spcPts val="375"/>
              </a:spcBef>
              <a:buClr>
                <a:schemeClr val="dk1"/>
              </a:buClr>
              <a:buSzPts val="1351"/>
              <a:buFont typeface="Arial"/>
              <a:buChar char="•"/>
              <a:defRPr sz="1351" b="0" i="0" u="none" strike="noStrike" cap="none">
                <a:solidFill>
                  <a:schemeClr val="dk1"/>
                </a:solidFill>
                <a:latin typeface="Avenir"/>
                <a:ea typeface="Avenir"/>
                <a:cs typeface="Avenir"/>
                <a:sym typeface="Avenir"/>
              </a:defRPr>
            </a:lvl9pPr>
          </a:lstStyle>
          <a:p>
            <a:endParaRPr/>
          </a:p>
        </p:txBody>
      </p:sp>
    </p:spTree>
    <p:extLst>
      <p:ext uri="{BB962C8B-B14F-4D97-AF65-F5344CB8AC3E}">
        <p14:creationId xmlns:p14="http://schemas.microsoft.com/office/powerpoint/2010/main" val="8715871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ext">
    <p:spTree>
      <p:nvGrpSpPr>
        <p:cNvPr id="1" name=""/>
        <p:cNvGrpSpPr/>
        <p:nvPr/>
      </p:nvGrpSpPr>
      <p:grpSpPr>
        <a:xfrm>
          <a:off x="0" y="0"/>
          <a:ext cx="0" cy="0"/>
          <a:chOff x="0" y="0"/>
          <a:chExt cx="0" cy="0"/>
        </a:xfrm>
      </p:grpSpPr>
      <p:graphicFrame>
        <p:nvGraphicFramePr>
          <p:cNvPr id="7" name="Object 6" hidden="1"/>
          <p:cNvGraphicFramePr>
            <a:graphicFrameLocks/>
          </p:cNvGraphicFramePr>
          <p:nvPr>
            <p:custDataLst>
              <p:tags r:id="rId2"/>
            </p:custDataLst>
            <p:extLst/>
          </p:nvPr>
        </p:nvGraphicFramePr>
        <p:xfrm>
          <a:off x="0" y="0"/>
          <a:ext cx="144318" cy="140074"/>
        </p:xfrm>
        <a:graphic>
          <a:graphicData uri="http://schemas.openxmlformats.org/presentationml/2006/ole">
            <mc:AlternateContent xmlns:mc="http://schemas.openxmlformats.org/markup-compatibility/2006">
              <mc:Choice xmlns:v="urn:schemas-microsoft-com:vml" Requires="v">
                <p:oleObj spid="_x0000_s3401" name="think-cell Slide" r:id="rId4" imgW="270" imgH="270" progId="TCLayout.ActiveDocument.1">
                  <p:embed/>
                </p:oleObj>
              </mc:Choice>
              <mc:Fallback>
                <p:oleObj name="think-cell Slide" r:id="rId4" imgW="270" imgH="27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44318" cy="140074"/>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9" name="Text Placeholder 9"/>
          <p:cNvSpPr>
            <a:spLocks noGrp="1"/>
          </p:cNvSpPr>
          <p:nvPr>
            <p:ph type="body" sz="quarter" idx="10"/>
          </p:nvPr>
        </p:nvSpPr>
        <p:spPr>
          <a:xfrm>
            <a:off x="415682" y="1008530"/>
            <a:ext cx="8300022" cy="5325595"/>
          </a:xfrm>
          <a:prstGeom prst="rect">
            <a:avLst/>
          </a:prstGeom>
        </p:spPr>
        <p:txBody>
          <a:bodyPr lIns="0" tIns="0" rIns="0" bIns="0"/>
          <a:lstStyle>
            <a:lvl1pPr marL="173038" indent="-173038">
              <a:defRPr sz="1400">
                <a:solidFill>
                  <a:srgbClr val="2E383E"/>
                </a:solidFill>
              </a:defRPr>
            </a:lvl1pPr>
            <a:lvl2pPr marL="347663" indent="-174625">
              <a:defRPr sz="1200">
                <a:solidFill>
                  <a:srgbClr val="2E383E"/>
                </a:solidFill>
              </a:defRPr>
            </a:lvl2pPr>
            <a:lvl3pPr marL="509588" indent="-161925">
              <a:defRPr sz="1200">
                <a:solidFill>
                  <a:srgbClr val="2E383E"/>
                </a:solidFill>
              </a:defRPr>
            </a:lvl3pPr>
            <a:lvl4pPr marL="682625" indent="-173038">
              <a:defRPr sz="1200">
                <a:solidFill>
                  <a:srgbClr val="2E383E"/>
                </a:solidFil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1" name="Text Placeholder 9"/>
          <p:cNvSpPr>
            <a:spLocks noGrp="1"/>
          </p:cNvSpPr>
          <p:nvPr>
            <p:ph type="body" sz="quarter" idx="37" hasCustomPrompt="1"/>
          </p:nvPr>
        </p:nvSpPr>
        <p:spPr>
          <a:xfrm>
            <a:off x="415925" y="6446487"/>
            <a:ext cx="7539318" cy="386679"/>
          </a:xfrm>
          <a:prstGeom prst="rect">
            <a:avLst/>
          </a:prstGeom>
        </p:spPr>
        <p:txBody>
          <a:bodyPr lIns="0" tIns="0" rIns="0" bIns="0" anchor="b"/>
          <a:lstStyle>
            <a:lvl1pPr marL="0" indent="0">
              <a:buNone/>
              <a:defRPr sz="1000" baseline="0">
                <a:solidFill>
                  <a:srgbClr val="2E383E"/>
                </a:solidFill>
              </a:defRPr>
            </a:lvl1pPr>
          </a:lstStyle>
          <a:p>
            <a:r>
              <a:rPr lang="en-US" dirty="0"/>
              <a:t>Click to edit Master footer. This space is reserved for footnotes and sources only, and cannot be expanded beyond its current size. SOURCE::</a:t>
            </a:r>
            <a:r>
              <a:rPr lang="en-US" dirty="0" err="1"/>
              <a:t>xxxxxxxxxxxxxxxxxxxxxxxx</a:t>
            </a:r>
            <a:endParaRPr lang="en-US" dirty="0"/>
          </a:p>
        </p:txBody>
      </p:sp>
    </p:spTree>
    <p:extLst>
      <p:ext uri="{BB962C8B-B14F-4D97-AF65-F5344CB8AC3E}">
        <p14:creationId xmlns:p14="http://schemas.microsoft.com/office/powerpoint/2010/main" val="15625459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_Text">
    <p:spTree>
      <p:nvGrpSpPr>
        <p:cNvPr id="1" name="Shape 28"/>
        <p:cNvGrpSpPr/>
        <p:nvPr/>
      </p:nvGrpSpPr>
      <p:grpSpPr>
        <a:xfrm>
          <a:off x="0" y="0"/>
          <a:ext cx="0" cy="0"/>
          <a:chOff x="0" y="0"/>
          <a:chExt cx="0" cy="0"/>
        </a:xfrm>
      </p:grpSpPr>
      <p:sp>
        <p:nvSpPr>
          <p:cNvPr id="29" name="Shape 29"/>
          <p:cNvSpPr/>
          <p:nvPr/>
        </p:nvSpPr>
        <p:spPr>
          <a:xfrm>
            <a:off x="0" y="0"/>
            <a:ext cx="144318" cy="140074"/>
          </a:xfrm>
          <a:prstGeom prst="rect">
            <a:avLst/>
          </a:prstGeom>
          <a:noFill/>
          <a:ln>
            <a:noFill/>
          </a:ln>
        </p:spPr>
      </p:sp>
      <p:sp>
        <p:nvSpPr>
          <p:cNvPr id="30" name="Shape 30"/>
          <p:cNvSpPr txBox="1">
            <a:spLocks noGrp="1"/>
          </p:cNvSpPr>
          <p:nvPr>
            <p:ph type="body" idx="1"/>
          </p:nvPr>
        </p:nvSpPr>
        <p:spPr>
          <a:xfrm>
            <a:off x="415682" y="1008531"/>
            <a:ext cx="8300022" cy="5325595"/>
          </a:xfrm>
          <a:prstGeom prst="rect">
            <a:avLst/>
          </a:prstGeom>
          <a:noFill/>
          <a:ln>
            <a:noFill/>
          </a:ln>
        </p:spPr>
        <p:txBody>
          <a:bodyPr wrap="square" lIns="91425" tIns="91425" rIns="91425" bIns="91425" anchor="t" anchorCtr="0"/>
          <a:lstStyle>
            <a:lvl1pPr marL="129779" marR="0" lvl="0" indent="-63104" algn="l" rtl="0">
              <a:lnSpc>
                <a:spcPct val="90000"/>
              </a:lnSpc>
              <a:spcBef>
                <a:spcPts val="563"/>
              </a:spcBef>
              <a:buClr>
                <a:srgbClr val="2E383E"/>
              </a:buClr>
              <a:buSzPts val="1400"/>
              <a:buFont typeface="Arial"/>
              <a:buChar char="•"/>
              <a:defRPr sz="1050" b="0" i="0" u="none" strike="noStrike" cap="none">
                <a:solidFill>
                  <a:srgbClr val="2E383E"/>
                </a:solidFill>
                <a:latin typeface="Avenir"/>
                <a:ea typeface="Avenir"/>
                <a:cs typeface="Avenir"/>
                <a:sym typeface="Avenir"/>
              </a:defRPr>
            </a:lvl1pPr>
            <a:lvl2pPr marL="260747" marR="0" lvl="1" indent="-73819" algn="l" rtl="0">
              <a:lnSpc>
                <a:spcPct val="90000"/>
              </a:lnSpc>
              <a:spcBef>
                <a:spcPts val="281"/>
              </a:spcBef>
              <a:buClr>
                <a:srgbClr val="2E383E"/>
              </a:buClr>
              <a:buSzPts val="1200"/>
              <a:buFont typeface="Arial"/>
              <a:buChar char="•"/>
              <a:defRPr sz="900" b="0" i="0" u="none" strike="noStrike" cap="none">
                <a:solidFill>
                  <a:srgbClr val="2E383E"/>
                </a:solidFill>
                <a:latin typeface="Avenir"/>
                <a:ea typeface="Avenir"/>
                <a:cs typeface="Avenir"/>
                <a:sym typeface="Avenir"/>
              </a:defRPr>
            </a:lvl2pPr>
            <a:lvl3pPr marL="382191" marR="0" lvl="2" indent="-64294" algn="l" rtl="0">
              <a:lnSpc>
                <a:spcPct val="90000"/>
              </a:lnSpc>
              <a:spcBef>
                <a:spcPts val="281"/>
              </a:spcBef>
              <a:buClr>
                <a:srgbClr val="2E383E"/>
              </a:buClr>
              <a:buSzPts val="1200"/>
              <a:buFont typeface="Arial"/>
              <a:buChar char="•"/>
              <a:defRPr sz="900" b="0" i="0" u="none" strike="noStrike" cap="none">
                <a:solidFill>
                  <a:srgbClr val="2E383E"/>
                </a:solidFill>
                <a:latin typeface="Avenir"/>
                <a:ea typeface="Avenir"/>
                <a:cs typeface="Avenir"/>
                <a:sym typeface="Avenir"/>
              </a:defRPr>
            </a:lvl3pPr>
            <a:lvl4pPr marL="511969" marR="0" lvl="3" indent="-72628" algn="l" rtl="0">
              <a:lnSpc>
                <a:spcPct val="90000"/>
              </a:lnSpc>
              <a:spcBef>
                <a:spcPts val="281"/>
              </a:spcBef>
              <a:buClr>
                <a:srgbClr val="2E383E"/>
              </a:buClr>
              <a:buSzPts val="1200"/>
              <a:buFont typeface="Arial"/>
              <a:buChar char="•"/>
              <a:defRPr sz="900" b="0" i="0" u="none" strike="noStrike" cap="none">
                <a:solidFill>
                  <a:srgbClr val="2E383E"/>
                </a:solidFill>
                <a:latin typeface="Avenir"/>
                <a:ea typeface="Avenir"/>
                <a:cs typeface="Avenir"/>
                <a:sym typeface="Avenir"/>
              </a:defRPr>
            </a:lvl4pPr>
            <a:lvl5pPr marL="1157259" marR="0" lvl="4" indent="-64243" algn="l" rtl="0">
              <a:lnSpc>
                <a:spcPct val="90000"/>
              </a:lnSpc>
              <a:spcBef>
                <a:spcPts val="281"/>
              </a:spcBef>
              <a:buClr>
                <a:schemeClr val="accent2"/>
              </a:buClr>
              <a:buSzPts val="1351"/>
              <a:buFont typeface="Arial"/>
              <a:buChar char="•"/>
              <a:defRPr sz="1013" b="0" i="0" u="none" strike="noStrike" cap="none">
                <a:solidFill>
                  <a:schemeClr val="accent2"/>
                </a:solidFill>
                <a:latin typeface="Carme"/>
                <a:ea typeface="Carme"/>
                <a:cs typeface="Carme"/>
                <a:sym typeface="Carme"/>
              </a:defRPr>
            </a:lvl5pPr>
            <a:lvl6pPr marL="1414428" marR="0" lvl="5" indent="-64243" algn="l" rtl="0">
              <a:lnSpc>
                <a:spcPct val="90000"/>
              </a:lnSpc>
              <a:spcBef>
                <a:spcPts val="281"/>
              </a:spcBef>
              <a:buClr>
                <a:schemeClr val="dk1"/>
              </a:buClr>
              <a:buSzPts val="1351"/>
              <a:buFont typeface="Arial"/>
              <a:buChar char="•"/>
              <a:defRPr sz="1013" b="0" i="0" u="none" strike="noStrike" cap="none">
                <a:solidFill>
                  <a:schemeClr val="dk1"/>
                </a:solidFill>
                <a:latin typeface="Avenir"/>
                <a:ea typeface="Avenir"/>
                <a:cs typeface="Avenir"/>
                <a:sym typeface="Avenir"/>
              </a:defRPr>
            </a:lvl6pPr>
            <a:lvl7pPr marL="1671596" marR="0" lvl="6" indent="-64243" algn="l" rtl="0">
              <a:lnSpc>
                <a:spcPct val="90000"/>
              </a:lnSpc>
              <a:spcBef>
                <a:spcPts val="281"/>
              </a:spcBef>
              <a:buClr>
                <a:schemeClr val="dk1"/>
              </a:buClr>
              <a:buSzPts val="1351"/>
              <a:buFont typeface="Arial"/>
              <a:buChar char="•"/>
              <a:defRPr sz="1013" b="0" i="0" u="none" strike="noStrike" cap="none">
                <a:solidFill>
                  <a:schemeClr val="dk1"/>
                </a:solidFill>
                <a:latin typeface="Avenir"/>
                <a:ea typeface="Avenir"/>
                <a:cs typeface="Avenir"/>
                <a:sym typeface="Avenir"/>
              </a:defRPr>
            </a:lvl7pPr>
            <a:lvl8pPr marL="1928765" marR="0" lvl="7" indent="-64243" algn="l" rtl="0">
              <a:lnSpc>
                <a:spcPct val="90000"/>
              </a:lnSpc>
              <a:spcBef>
                <a:spcPts val="281"/>
              </a:spcBef>
              <a:buClr>
                <a:schemeClr val="dk1"/>
              </a:buClr>
              <a:buSzPts val="1351"/>
              <a:buFont typeface="Arial"/>
              <a:buChar char="•"/>
              <a:defRPr sz="1013" b="0" i="0" u="none" strike="noStrike" cap="none">
                <a:solidFill>
                  <a:schemeClr val="dk1"/>
                </a:solidFill>
                <a:latin typeface="Avenir"/>
                <a:ea typeface="Avenir"/>
                <a:cs typeface="Avenir"/>
                <a:sym typeface="Avenir"/>
              </a:defRPr>
            </a:lvl8pPr>
            <a:lvl9pPr marL="2185934" marR="0" lvl="8" indent="-64243" algn="l" rtl="0">
              <a:lnSpc>
                <a:spcPct val="90000"/>
              </a:lnSpc>
              <a:spcBef>
                <a:spcPts val="281"/>
              </a:spcBef>
              <a:buClr>
                <a:schemeClr val="dk1"/>
              </a:buClr>
              <a:buSzPts val="1351"/>
              <a:buFont typeface="Arial"/>
              <a:buChar char="•"/>
              <a:defRPr sz="1013" b="0" i="0" u="none" strike="noStrike" cap="none">
                <a:solidFill>
                  <a:schemeClr val="dk1"/>
                </a:solidFill>
                <a:latin typeface="Avenir"/>
                <a:ea typeface="Avenir"/>
                <a:cs typeface="Avenir"/>
                <a:sym typeface="Avenir"/>
              </a:defRPr>
            </a:lvl9pPr>
          </a:lstStyle>
          <a:p>
            <a:endParaRPr/>
          </a:p>
        </p:txBody>
      </p:sp>
    </p:spTree>
    <p:extLst>
      <p:ext uri="{BB962C8B-B14F-4D97-AF65-F5344CB8AC3E}">
        <p14:creationId xmlns:p14="http://schemas.microsoft.com/office/powerpoint/2010/main" val="14492305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title | subtitle">
    <p:spTree>
      <p:nvGrpSpPr>
        <p:cNvPr id="1" name="Shape 15"/>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589" y="1590"/>
          <a:ext cx="1587" cy="1587"/>
        </p:xfrm>
        <a:graphic>
          <a:graphicData uri="http://schemas.openxmlformats.org/presentationml/2006/ole">
            <mc:AlternateContent xmlns:mc="http://schemas.openxmlformats.org/markup-compatibility/2006">
              <mc:Choice xmlns:v="urn:schemas-microsoft-com:vml" Requires="v">
                <p:oleObj spid="_x0000_s5128" name="think-cell Slide" r:id="rId4" imgW="216" imgH="216" progId="TCLayout.ActiveDocument.1">
                  <p:embed/>
                </p:oleObj>
              </mc:Choice>
              <mc:Fallback>
                <p:oleObj name="think-cell Slide" r:id="rId4" imgW="216" imgH="216" progId="TCLayout.ActiveDocument.1">
                  <p:embed/>
                  <p:pic>
                    <p:nvPicPr>
                      <p:cNvPr id="2" name="Object 1" hidden="1"/>
                      <p:cNvPicPr/>
                      <p:nvPr/>
                    </p:nvPicPr>
                    <p:blipFill>
                      <a:blip r:embed="rId5"/>
                      <a:stretch>
                        <a:fillRect/>
                      </a:stretch>
                    </p:blipFill>
                    <p:spPr>
                      <a:xfrm>
                        <a:off x="1589" y="1590"/>
                        <a:ext cx="1587" cy="1587"/>
                      </a:xfrm>
                      <a:prstGeom prst="rect">
                        <a:avLst/>
                      </a:prstGeom>
                    </p:spPr>
                  </p:pic>
                </p:oleObj>
              </mc:Fallback>
            </mc:AlternateContent>
          </a:graphicData>
        </a:graphic>
      </p:graphicFrame>
      <p:sp>
        <p:nvSpPr>
          <p:cNvPr id="16" name="Shape 16"/>
          <p:cNvSpPr txBox="1">
            <a:spLocks noGrp="1"/>
          </p:cNvSpPr>
          <p:nvPr>
            <p:ph type="body" idx="1"/>
          </p:nvPr>
        </p:nvSpPr>
        <p:spPr>
          <a:xfrm>
            <a:off x="348683" y="960122"/>
            <a:ext cx="8439911" cy="327025"/>
          </a:xfrm>
          <a:prstGeom prst="rect">
            <a:avLst/>
          </a:prstGeom>
          <a:noFill/>
          <a:ln>
            <a:noFill/>
          </a:ln>
        </p:spPr>
        <p:txBody>
          <a:bodyPr lIns="91425" tIns="91425" rIns="91425" bIns="91425" anchor="t" anchorCtr="0"/>
          <a:lstStyle>
            <a:lvl1pPr marL="0" marR="0" lvl="0" indent="0" algn="l" rtl="0">
              <a:lnSpc>
                <a:spcPct val="100000"/>
              </a:lnSpc>
              <a:spcBef>
                <a:spcPts val="750"/>
              </a:spcBef>
              <a:spcAft>
                <a:spcPts val="0"/>
              </a:spcAft>
              <a:buClr>
                <a:schemeClr val="dk2"/>
              </a:buClr>
              <a:buFont typeface="Arial"/>
              <a:buNone/>
              <a:defRPr sz="1650" b="0" i="0" u="none" strike="noStrike" cap="none">
                <a:solidFill>
                  <a:schemeClr val="dk2"/>
                </a:solidFill>
                <a:latin typeface="Arial"/>
                <a:ea typeface="Arial"/>
                <a:cs typeface="Arial"/>
                <a:sym typeface="Arial"/>
              </a:defRPr>
            </a:lvl1pPr>
            <a:lvl2pPr marL="128588" marR="0" lvl="1" indent="61913" algn="l" rtl="0">
              <a:lnSpc>
                <a:spcPct val="90000"/>
              </a:lnSpc>
              <a:spcBef>
                <a:spcPts val="675"/>
              </a:spcBef>
              <a:spcAft>
                <a:spcPts val="0"/>
              </a:spcAft>
              <a:buClr>
                <a:schemeClr val="dk2"/>
              </a:buClr>
              <a:buSzPct val="100000"/>
              <a:buFont typeface="Arial"/>
              <a:buChar char="•"/>
              <a:defRPr sz="1500" b="0" i="0" u="none" strike="noStrike" cap="none">
                <a:solidFill>
                  <a:schemeClr val="dk2"/>
                </a:solidFill>
                <a:latin typeface="Calibri"/>
                <a:ea typeface="Calibri"/>
                <a:cs typeface="Calibri"/>
                <a:sym typeface="Calibri"/>
              </a:defRPr>
            </a:lvl2pPr>
            <a:lvl3pPr marL="298847" marR="0" lvl="2" indent="25002" algn="l" rtl="0">
              <a:lnSpc>
                <a:spcPct val="90000"/>
              </a:lnSpc>
              <a:spcBef>
                <a:spcPts val="450"/>
              </a:spcBef>
              <a:spcAft>
                <a:spcPts val="0"/>
              </a:spcAft>
              <a:buClr>
                <a:schemeClr val="dk2"/>
              </a:buClr>
              <a:buSzPct val="100000"/>
              <a:buFont typeface="Helvetica Neue"/>
              <a:buChar char="–"/>
              <a:defRPr sz="1200" b="0" i="0" u="none" strike="noStrike" cap="none">
                <a:solidFill>
                  <a:schemeClr val="dk2"/>
                </a:solidFill>
                <a:latin typeface="Calibri"/>
                <a:ea typeface="Calibri"/>
                <a:cs typeface="Calibri"/>
                <a:sym typeface="Calibri"/>
              </a:defRPr>
            </a:lvl3pPr>
            <a:lvl4pPr marL="470297" marR="0" lvl="3" indent="25003" algn="l" rtl="0">
              <a:lnSpc>
                <a:spcPct val="90000"/>
              </a:lnSpc>
              <a:spcBef>
                <a:spcPts val="450"/>
              </a:spcBef>
              <a:spcAft>
                <a:spcPts val="0"/>
              </a:spcAft>
              <a:buClr>
                <a:schemeClr val="dk2"/>
              </a:buClr>
              <a:buSzPct val="100000"/>
              <a:buFont typeface="Arial"/>
              <a:buChar char="•"/>
              <a:defRPr sz="1200" b="0" i="0" u="none" strike="noStrike" cap="none">
                <a:solidFill>
                  <a:schemeClr val="dk2"/>
                </a:solidFill>
                <a:latin typeface="Calibri"/>
                <a:ea typeface="Calibri"/>
                <a:cs typeface="Calibri"/>
                <a:sym typeface="Calibri"/>
              </a:defRPr>
            </a:lvl4pPr>
            <a:lvl5pPr marL="640556" marR="0" lvl="4" indent="26194" algn="l" rtl="0">
              <a:lnSpc>
                <a:spcPct val="90000"/>
              </a:lnSpc>
              <a:spcBef>
                <a:spcPts val="450"/>
              </a:spcBef>
              <a:spcAft>
                <a:spcPts val="0"/>
              </a:spcAft>
              <a:buClr>
                <a:schemeClr val="dk2"/>
              </a:buClr>
              <a:buSzPct val="100000"/>
              <a:buFont typeface="Helvetica Neue"/>
              <a:buChar char="–"/>
              <a:defRPr sz="1200" b="0" i="0" u="none" strike="noStrike" cap="none">
                <a:solidFill>
                  <a:schemeClr val="dk2"/>
                </a:solidFill>
                <a:latin typeface="Calibri"/>
                <a:ea typeface="Calibri"/>
                <a:cs typeface="Calibri"/>
                <a:sym typeface="Calibri"/>
              </a:defRPr>
            </a:lvl5pPr>
            <a:lvl6pPr marL="1885950" marR="0" lvl="5" indent="0" algn="l" rtl="0">
              <a:lnSpc>
                <a:spcPct val="90000"/>
              </a:lnSpc>
              <a:spcBef>
                <a:spcPts val="375"/>
              </a:spcBef>
              <a:spcAft>
                <a:spcPts val="0"/>
              </a:spcAft>
              <a:buClr>
                <a:schemeClr val="dk1"/>
              </a:buClr>
              <a:buSzPct val="100000"/>
              <a:buFont typeface="Arial"/>
              <a:buChar char="•"/>
              <a:defRPr sz="1350" b="0" i="0" u="none" strike="noStrike" cap="none">
                <a:solidFill>
                  <a:schemeClr val="dk1"/>
                </a:solidFill>
                <a:latin typeface="Arial"/>
                <a:ea typeface="Arial"/>
                <a:cs typeface="Arial"/>
                <a:sym typeface="Arial"/>
              </a:defRPr>
            </a:lvl6pPr>
            <a:lvl7pPr marL="2228850" marR="0" lvl="6" indent="0" algn="l" rtl="0">
              <a:lnSpc>
                <a:spcPct val="90000"/>
              </a:lnSpc>
              <a:spcBef>
                <a:spcPts val="375"/>
              </a:spcBef>
              <a:spcAft>
                <a:spcPts val="0"/>
              </a:spcAft>
              <a:buClr>
                <a:schemeClr val="dk1"/>
              </a:buClr>
              <a:buSzPct val="100000"/>
              <a:buFont typeface="Arial"/>
              <a:buChar char="•"/>
              <a:defRPr sz="1350" b="0" i="0" u="none" strike="noStrike" cap="none">
                <a:solidFill>
                  <a:schemeClr val="dk1"/>
                </a:solidFill>
                <a:latin typeface="Arial"/>
                <a:ea typeface="Arial"/>
                <a:cs typeface="Arial"/>
                <a:sym typeface="Arial"/>
              </a:defRPr>
            </a:lvl7pPr>
            <a:lvl8pPr marL="2571750" marR="0" lvl="7" indent="0" algn="l" rtl="0">
              <a:lnSpc>
                <a:spcPct val="90000"/>
              </a:lnSpc>
              <a:spcBef>
                <a:spcPts val="375"/>
              </a:spcBef>
              <a:spcAft>
                <a:spcPts val="0"/>
              </a:spcAft>
              <a:buClr>
                <a:schemeClr val="dk1"/>
              </a:buClr>
              <a:buSzPct val="100000"/>
              <a:buFont typeface="Arial"/>
              <a:buChar char="•"/>
              <a:defRPr sz="1350" b="0" i="0" u="none" strike="noStrike" cap="none">
                <a:solidFill>
                  <a:schemeClr val="dk1"/>
                </a:solidFill>
                <a:latin typeface="Arial"/>
                <a:ea typeface="Arial"/>
                <a:cs typeface="Arial"/>
                <a:sym typeface="Arial"/>
              </a:defRPr>
            </a:lvl8pPr>
            <a:lvl9pPr marL="2914650" marR="0" lvl="8" indent="0" algn="l" rtl="0">
              <a:lnSpc>
                <a:spcPct val="90000"/>
              </a:lnSpc>
              <a:spcBef>
                <a:spcPts val="375"/>
              </a:spcBef>
              <a:spcAft>
                <a:spcPts val="0"/>
              </a:spcAft>
              <a:buClr>
                <a:schemeClr val="dk1"/>
              </a:buClr>
              <a:buSzPct val="10000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17" name="Shape 17"/>
          <p:cNvSpPr txBox="1">
            <a:spLocks noGrp="1"/>
          </p:cNvSpPr>
          <p:nvPr>
            <p:ph type="title"/>
          </p:nvPr>
        </p:nvSpPr>
        <p:spPr>
          <a:xfrm>
            <a:off x="348683" y="176278"/>
            <a:ext cx="8439911" cy="493083"/>
          </a:xfrm>
          <a:prstGeom prst="rect">
            <a:avLst/>
          </a:prstGeom>
          <a:noFill/>
          <a:ln>
            <a:noFill/>
          </a:ln>
        </p:spPr>
        <p:txBody>
          <a:bodyPr lIns="91425" tIns="91425" rIns="91425" bIns="91425" anchor="t" anchorCtr="0"/>
          <a:lstStyle>
            <a:lvl1pPr marL="0" marR="0" lvl="0" indent="0" algn="l" rtl="0">
              <a:lnSpc>
                <a:spcPct val="93000"/>
              </a:lnSpc>
              <a:spcBef>
                <a:spcPts val="0"/>
              </a:spcBef>
              <a:spcAft>
                <a:spcPts val="0"/>
              </a:spcAft>
              <a:buClr>
                <a:schemeClr val="dk1"/>
              </a:buClr>
              <a:buFont typeface="Calibri"/>
              <a:buNone/>
              <a:defRPr sz="2100" b="1" i="0" u="none" strike="noStrike" cap="none">
                <a:solidFill>
                  <a:schemeClr val="dk1"/>
                </a:solidFill>
                <a:latin typeface="Calibri"/>
                <a:ea typeface="Calibri"/>
                <a:cs typeface="Calibri"/>
                <a:sym typeface="Calibri"/>
              </a:defRPr>
            </a:lvl1pPr>
            <a:lvl2pPr lvl="1" indent="0">
              <a:spcBef>
                <a:spcPts val="0"/>
              </a:spcBef>
              <a:buFont typeface="Arial"/>
              <a:buNone/>
              <a:defRPr sz="1350"/>
            </a:lvl2pPr>
            <a:lvl3pPr lvl="2" indent="0">
              <a:spcBef>
                <a:spcPts val="0"/>
              </a:spcBef>
              <a:buFont typeface="Arial"/>
              <a:buNone/>
              <a:defRPr sz="1350"/>
            </a:lvl3pPr>
            <a:lvl4pPr lvl="3" indent="0">
              <a:spcBef>
                <a:spcPts val="0"/>
              </a:spcBef>
              <a:buFont typeface="Arial"/>
              <a:buNone/>
              <a:defRPr sz="1350"/>
            </a:lvl4pPr>
            <a:lvl5pPr lvl="4" indent="0">
              <a:spcBef>
                <a:spcPts val="0"/>
              </a:spcBef>
              <a:buFont typeface="Arial"/>
              <a:buNone/>
              <a:defRPr sz="1350"/>
            </a:lvl5pPr>
            <a:lvl6pPr lvl="5" indent="0">
              <a:spcBef>
                <a:spcPts val="0"/>
              </a:spcBef>
              <a:buFont typeface="Arial"/>
              <a:buNone/>
              <a:defRPr sz="1350"/>
            </a:lvl6pPr>
            <a:lvl7pPr lvl="6" indent="0">
              <a:spcBef>
                <a:spcPts val="0"/>
              </a:spcBef>
              <a:buFont typeface="Arial"/>
              <a:buNone/>
              <a:defRPr sz="1350"/>
            </a:lvl7pPr>
            <a:lvl8pPr lvl="7" indent="0">
              <a:spcBef>
                <a:spcPts val="0"/>
              </a:spcBef>
              <a:buFont typeface="Arial"/>
              <a:buNone/>
              <a:defRPr sz="1350"/>
            </a:lvl8pPr>
            <a:lvl9pPr lvl="8" indent="0">
              <a:spcBef>
                <a:spcPts val="0"/>
              </a:spcBef>
              <a:buFont typeface="Arial"/>
              <a:buNone/>
              <a:defRPr sz="1350"/>
            </a:lvl9pPr>
          </a:lstStyle>
          <a:p>
            <a:endParaRPr/>
          </a:p>
        </p:txBody>
      </p:sp>
    </p:spTree>
    <p:extLst>
      <p:ext uri="{BB962C8B-B14F-4D97-AF65-F5344CB8AC3E}">
        <p14:creationId xmlns:p14="http://schemas.microsoft.com/office/powerpoint/2010/main" val="1864454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6400799"/>
            <a:ext cx="3574257" cy="457201"/>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2380" y="6400966"/>
            <a:ext cx="9146380" cy="457034"/>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userDrawn="1">
            <p:ph type="title"/>
          </p:nvPr>
        </p:nvSpPr>
        <p:spPr>
          <a:xfrm>
            <a:off x="822960" y="365760"/>
            <a:ext cx="7520940" cy="548640"/>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userDrawn="1">
            <p:ph type="body" idx="1"/>
          </p:nvPr>
        </p:nvSpPr>
        <p:spPr>
          <a:xfrm>
            <a:off x="822960" y="1100628"/>
            <a:ext cx="7520940" cy="357984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userDrawn="1">
            <p:ph type="sldNum" sz="quarter" idx="4"/>
          </p:nvPr>
        </p:nvSpPr>
        <p:spPr>
          <a:xfrm>
            <a:off x="8763000" y="6476999"/>
            <a:ext cx="274320" cy="304801"/>
          </a:xfrm>
          <a:prstGeom prst="ellipse">
            <a:avLst/>
          </a:prstGeom>
          <a:ln w="19050">
            <a:solidFill>
              <a:srgbClr val="FFFFFF"/>
            </a:solidFill>
          </a:ln>
        </p:spPr>
        <p:txBody>
          <a:bodyPr vert="horz" lIns="9144" tIns="9144" rIns="9144" bIns="9144" rtlCol="0" anchor="ctr">
            <a:normAutofit/>
          </a:bodyPr>
          <a:lstStyle>
            <a:lvl1pPr algn="ctr">
              <a:defRPr sz="1100">
                <a:solidFill>
                  <a:srgbClr val="FFFFFF"/>
                </a:solidFill>
              </a:defRPr>
            </a:lvl1pPr>
          </a:lstStyle>
          <a:p>
            <a:fld id="{1C084C8C-975A-4C9D-B6FC-0CEABF985C3F}"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7" r:id="rId12"/>
    <p:sldLayoutId id="2147483738" r:id="rId13"/>
    <p:sldLayoutId id="2147483740" r:id="rId14"/>
    <p:sldLayoutId id="2147483742" r:id="rId15"/>
    <p:sldLayoutId id="2147483743" r:id="rId16"/>
  </p:sldLayoutIdLst>
  <p:hf hdr="0" ftr="0" dt="0"/>
  <p:txStyles>
    <p:titleStyle>
      <a:lvl1pPr algn="l" defTabSz="914400" rtl="0" eaLnBrk="1" latinLnBrk="0" hangingPunct="1">
        <a:spcBef>
          <a:spcPct val="0"/>
        </a:spcBef>
        <a:buNone/>
        <a:defRPr sz="2800" kern="1200" cap="all" baseline="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Arial" panose="020B0604020202020204" pitchFamily="34" charset="0"/>
          <a:ea typeface="+mn-ea"/>
          <a:cs typeface="Arial" panose="020B0604020202020204" pitchFamily="34" charset="0"/>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tiff"/><Relationship Id="rId1" Type="http://schemas.openxmlformats.org/officeDocument/2006/relationships/slideLayout" Target="../slideLayouts/slideLayout1.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tiff"/><Relationship Id="rId7"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2.tiff"/><Relationship Id="rId5" Type="http://schemas.openxmlformats.org/officeDocument/2006/relationships/image" Target="../media/image11.tiff"/><Relationship Id="rId4" Type="http://schemas.openxmlformats.org/officeDocument/2006/relationships/image" Target="../media/image10.tiff"/><Relationship Id="rId9" Type="http://schemas.openxmlformats.org/officeDocument/2006/relationships/image" Target="../media/image15.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8" Type="http://schemas.openxmlformats.org/officeDocument/2006/relationships/hyperlink" Target="http://www.globaldevincubator.org/" TargetMode="External"/><Relationship Id="rId3" Type="http://schemas.openxmlformats.org/officeDocument/2006/relationships/image" Target="../media/image18.jpg"/><Relationship Id="rId7" Type="http://schemas.openxmlformats.org/officeDocument/2006/relationships/hyperlink" Target="https://www.aspeninstitute.org/programs/forum-for-community-solutions/"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g"/><Relationship Id="rId9" Type="http://schemas.openxmlformats.org/officeDocument/2006/relationships/hyperlink" Target="https://www.youthbuild.org/"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openxmlformats.org/officeDocument/2006/relationships/image" Target="../media/image9.tiff"/><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17872" y="4113480"/>
            <a:ext cx="8915401" cy="2668320"/>
          </a:xfrm>
          <a:prstGeom prst="rect">
            <a:avLst/>
          </a:prstGeom>
          <a:solidFill>
            <a:srgbClr val="FFC000"/>
          </a:solidFill>
        </p:spPr>
        <p:txBody>
          <a:bodyPr wrap="square" rtlCol="0">
            <a:noAutofit/>
          </a:bodyPr>
          <a:lstStyle/>
          <a:p>
            <a:endParaRPr lang="en-US" dirty="0">
              <a:solidFill>
                <a:schemeClr val="tx1"/>
              </a:solidFill>
            </a:endParaRPr>
          </a:p>
        </p:txBody>
      </p:sp>
      <p:sp>
        <p:nvSpPr>
          <p:cNvPr id="11" name="Title 1"/>
          <p:cNvSpPr txBox="1">
            <a:spLocks/>
          </p:cNvSpPr>
          <p:nvPr/>
        </p:nvSpPr>
        <p:spPr>
          <a:xfrm>
            <a:off x="330538" y="4956902"/>
            <a:ext cx="8466463" cy="1676831"/>
          </a:xfrm>
          <a:prstGeom prst="rect">
            <a:avLst/>
          </a:prstGeom>
        </p:spPr>
        <p:txBody>
          <a:bodyPr vert="horz" lIns="68580" tIns="34290" rIns="68580" bIns="34290" rtlCol="0" anchor="t">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900"/>
              </a:spcBef>
              <a:spcAft>
                <a:spcPts val="450"/>
              </a:spcAft>
            </a:pPr>
            <a:r>
              <a:rPr lang="en-US" sz="2800" b="1" dirty="0">
                <a:latin typeface="Avenir Next" panose="020B0503020202020204" pitchFamily="34" charset="0"/>
              </a:rPr>
              <a:t>Accelerating Youth Economic Opportunity in India</a:t>
            </a:r>
          </a:p>
          <a:p>
            <a:pPr>
              <a:lnSpc>
                <a:spcPct val="100000"/>
              </a:lnSpc>
              <a:spcBef>
                <a:spcPts val="900"/>
              </a:spcBef>
              <a:spcAft>
                <a:spcPts val="450"/>
              </a:spcAft>
            </a:pPr>
            <a:r>
              <a:rPr lang="en-US" sz="2800" dirty="0">
                <a:latin typeface="Avenir Next" panose="020B0503020202020204" pitchFamily="34" charset="0"/>
              </a:rPr>
              <a:t>Wednesday January 16, 10 am – 2 pm</a:t>
            </a:r>
          </a:p>
        </p:txBody>
      </p:sp>
      <p:pic>
        <p:nvPicPr>
          <p:cNvPr id="8" name="Picture 7">
            <a:extLst>
              <a:ext uri="{FF2B5EF4-FFF2-40B4-BE49-F238E27FC236}">
                <a16:creationId xmlns:a16="http://schemas.microsoft.com/office/drawing/2014/main" id="{CC2B11DC-B596-1346-BEEC-8D35515BFBFC}"/>
              </a:ext>
            </a:extLst>
          </p:cNvPr>
          <p:cNvPicPr/>
          <p:nvPr/>
        </p:nvPicPr>
        <p:blipFill rotWithShape="1">
          <a:blip r:embed="rId2"/>
          <a:srcRect b="54449"/>
          <a:stretch/>
        </p:blipFill>
        <p:spPr>
          <a:xfrm>
            <a:off x="117872" y="189840"/>
            <a:ext cx="6206728" cy="1943760"/>
          </a:xfrm>
          <a:prstGeom prst="rect">
            <a:avLst/>
          </a:prstGeom>
        </p:spPr>
      </p:pic>
      <p:sp>
        <p:nvSpPr>
          <p:cNvPr id="6" name="Rectangle 5">
            <a:extLst>
              <a:ext uri="{FF2B5EF4-FFF2-40B4-BE49-F238E27FC236}">
                <a16:creationId xmlns:a16="http://schemas.microsoft.com/office/drawing/2014/main" id="{63C8D15C-49A7-6845-A3F0-39963E67F154}"/>
              </a:ext>
            </a:extLst>
          </p:cNvPr>
          <p:cNvSpPr/>
          <p:nvPr/>
        </p:nvSpPr>
        <p:spPr>
          <a:xfrm>
            <a:off x="1371600" y="1524000"/>
            <a:ext cx="4191000" cy="1219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3ABFAA3C-9F28-CE48-A3CC-6E76B7FE4FAB}"/>
              </a:ext>
            </a:extLst>
          </p:cNvPr>
          <p:cNvSpPr txBox="1"/>
          <p:nvPr/>
        </p:nvSpPr>
        <p:spPr>
          <a:xfrm>
            <a:off x="1129482" y="1436542"/>
            <a:ext cx="7418747" cy="1200329"/>
          </a:xfrm>
          <a:prstGeom prst="rect">
            <a:avLst/>
          </a:prstGeom>
          <a:noFill/>
        </p:spPr>
        <p:txBody>
          <a:bodyPr wrap="square" rtlCol="0">
            <a:spAutoFit/>
          </a:bodyPr>
          <a:lstStyle/>
          <a:p>
            <a:pPr algn="ctr"/>
            <a:r>
              <a:rPr lang="en-US" sz="3600" dirty="0">
                <a:latin typeface="Avenir Next" panose="020B0503020202020204" pitchFamily="34" charset="0"/>
                <a:cs typeface="Arial Hebrew" pitchFamily="2" charset="-79"/>
              </a:rPr>
              <a:t>THE GLOBAL OPPORUNITITY YOUTH INITIATIVE</a:t>
            </a:r>
          </a:p>
        </p:txBody>
      </p:sp>
      <p:pic>
        <p:nvPicPr>
          <p:cNvPr id="3" name="Picture 2">
            <a:extLst>
              <a:ext uri="{FF2B5EF4-FFF2-40B4-BE49-F238E27FC236}">
                <a16:creationId xmlns:a16="http://schemas.microsoft.com/office/drawing/2014/main" id="{13441504-2C50-F54C-B74C-67FF1B58F487}"/>
              </a:ext>
            </a:extLst>
          </p:cNvPr>
          <p:cNvPicPr>
            <a:picLocks noChangeAspect="1"/>
          </p:cNvPicPr>
          <p:nvPr/>
        </p:nvPicPr>
        <p:blipFill>
          <a:blip r:embed="rId3"/>
          <a:stretch>
            <a:fillRect/>
          </a:stretch>
        </p:blipFill>
        <p:spPr>
          <a:xfrm>
            <a:off x="366056" y="2921466"/>
            <a:ext cx="1544783" cy="893972"/>
          </a:xfrm>
          <a:prstGeom prst="rect">
            <a:avLst/>
          </a:prstGeom>
        </p:spPr>
      </p:pic>
      <p:pic>
        <p:nvPicPr>
          <p:cNvPr id="13" name="Picture 12">
            <a:extLst>
              <a:ext uri="{FF2B5EF4-FFF2-40B4-BE49-F238E27FC236}">
                <a16:creationId xmlns:a16="http://schemas.microsoft.com/office/drawing/2014/main" id="{63BBBD5F-A761-784F-B207-98BF0D769C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05248" y="3059289"/>
            <a:ext cx="1462743" cy="809689"/>
          </a:xfrm>
          <a:prstGeom prst="rect">
            <a:avLst/>
          </a:prstGeom>
        </p:spPr>
      </p:pic>
      <p:pic>
        <p:nvPicPr>
          <p:cNvPr id="5" name="Picture 4">
            <a:extLst>
              <a:ext uri="{FF2B5EF4-FFF2-40B4-BE49-F238E27FC236}">
                <a16:creationId xmlns:a16="http://schemas.microsoft.com/office/drawing/2014/main" id="{52F191A9-EAAA-5545-9327-372A20F5E9D9}"/>
              </a:ext>
            </a:extLst>
          </p:cNvPr>
          <p:cNvPicPr>
            <a:picLocks noChangeAspect="1"/>
          </p:cNvPicPr>
          <p:nvPr/>
        </p:nvPicPr>
        <p:blipFill>
          <a:blip r:embed="rId5"/>
          <a:stretch>
            <a:fillRect/>
          </a:stretch>
        </p:blipFill>
        <p:spPr>
          <a:xfrm>
            <a:off x="3962400" y="3117504"/>
            <a:ext cx="2263845" cy="700511"/>
          </a:xfrm>
          <a:prstGeom prst="rect">
            <a:avLst/>
          </a:prstGeom>
        </p:spPr>
      </p:pic>
      <p:pic>
        <p:nvPicPr>
          <p:cNvPr id="16" name="Picture 15">
            <a:extLst>
              <a:ext uri="{FF2B5EF4-FFF2-40B4-BE49-F238E27FC236}">
                <a16:creationId xmlns:a16="http://schemas.microsoft.com/office/drawing/2014/main" id="{A68AB34D-61A6-3C49-AA87-DB8DEBB55396}"/>
              </a:ext>
            </a:extLst>
          </p:cNvPr>
          <p:cNvPicPr>
            <a:picLocks noChangeAspect="1"/>
          </p:cNvPicPr>
          <p:nvPr/>
        </p:nvPicPr>
        <p:blipFill>
          <a:blip r:embed="rId6"/>
          <a:stretch>
            <a:fillRect/>
          </a:stretch>
        </p:blipFill>
        <p:spPr>
          <a:xfrm>
            <a:off x="6516937" y="3156458"/>
            <a:ext cx="2280064" cy="712520"/>
          </a:xfrm>
          <a:prstGeom prst="rect">
            <a:avLst/>
          </a:prstGeom>
        </p:spPr>
      </p:pic>
    </p:spTree>
    <p:extLst>
      <p:ext uri="{BB962C8B-B14F-4D97-AF65-F5344CB8AC3E}">
        <p14:creationId xmlns:p14="http://schemas.microsoft.com/office/powerpoint/2010/main" val="3457983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5" name="Shape 269"/>
          <p:cNvSpPr txBox="1">
            <a:spLocks noGrp="1"/>
          </p:cNvSpPr>
          <p:nvPr>
            <p:ph type="title"/>
          </p:nvPr>
        </p:nvSpPr>
        <p:spPr>
          <a:xfrm>
            <a:off x="197482" y="70450"/>
            <a:ext cx="8439900" cy="493200"/>
          </a:xfrm>
          <a:prstGeom prst="rect">
            <a:avLst/>
          </a:prstGeom>
        </p:spPr>
        <p:txBody>
          <a:bodyPr lIns="91425" tIns="91425" rIns="91425" bIns="91425" anchor="t" anchorCtr="0">
            <a:noAutofit/>
          </a:bodyPr>
          <a:lstStyle/>
          <a:p>
            <a:pPr lvl="0">
              <a:spcBef>
                <a:spcPts val="0"/>
              </a:spcBef>
              <a:buNone/>
            </a:pPr>
            <a:r>
              <a:rPr lang="en-US" dirty="0">
                <a:latin typeface="Arial" panose="020B0604020202020204" pitchFamily="34" charset="0"/>
                <a:cs typeface="Arial" panose="020B0604020202020204" pitchFamily="34" charset="0"/>
              </a:rPr>
              <a:t>Focus of the GOYI India learning visit</a:t>
            </a:r>
          </a:p>
        </p:txBody>
      </p:sp>
      <p:sp>
        <p:nvSpPr>
          <p:cNvPr id="2" name="Right Arrow 1"/>
          <p:cNvSpPr/>
          <p:nvPr/>
        </p:nvSpPr>
        <p:spPr>
          <a:xfrm>
            <a:off x="5573594" y="685800"/>
            <a:ext cx="3063788" cy="1371600"/>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p:nvSpPr>
        <p:spPr>
          <a:xfrm>
            <a:off x="447982" y="1066800"/>
            <a:ext cx="8248036" cy="3539430"/>
          </a:xfrm>
          <a:prstGeom prst="rect">
            <a:avLst/>
          </a:prstGeom>
        </p:spPr>
        <p:txBody>
          <a:bodyPr wrap="square">
            <a:spAutoFit/>
          </a:bodyPr>
          <a:lstStyle/>
          <a:p>
            <a:pPr>
              <a:spcAft>
                <a:spcPts val="2400"/>
              </a:spcAft>
            </a:pPr>
            <a:r>
              <a:rPr lang="en-US" dirty="0">
                <a:latin typeface="Arial" panose="020B0604020202020204" pitchFamily="34" charset="0"/>
                <a:ea typeface="Calibri" charset="0"/>
                <a:cs typeface="Arial" panose="020B0604020202020204" pitchFamily="34" charset="0"/>
              </a:rPr>
              <a:t>Bring together expert practitioners and youth working on youth employment:</a:t>
            </a:r>
          </a:p>
          <a:p>
            <a:pPr>
              <a:spcAft>
                <a:spcPts val="2400"/>
              </a:spcAft>
            </a:pPr>
            <a:r>
              <a:rPr lang="en-US" dirty="0">
                <a:latin typeface="Arial" panose="020B0604020202020204" pitchFamily="34" charset="0"/>
                <a:cs typeface="Arial" panose="020B0604020202020204" pitchFamily="34" charset="0"/>
              </a:rPr>
              <a:t>1) Introduce GOYI and test local  interest -  collaborative, place based, systems approach  </a:t>
            </a:r>
          </a:p>
          <a:p>
            <a:pPr marR="0" lvl="0">
              <a:spcBef>
                <a:spcPts val="0"/>
              </a:spcBef>
              <a:spcAft>
                <a:spcPts val="2400"/>
              </a:spcAft>
            </a:pPr>
            <a:r>
              <a:rPr lang="en-US" dirty="0">
                <a:latin typeface="Arial" panose="020B0604020202020204" pitchFamily="34" charset="0"/>
                <a:cs typeface="Arial" panose="020B0604020202020204" pitchFamily="34" charset="0"/>
              </a:rPr>
              <a:t>2) Understand the local youth employment context, bottlenecks, strengths, key ecosystem actors, opportunities</a:t>
            </a:r>
          </a:p>
          <a:p>
            <a:pPr>
              <a:spcAft>
                <a:spcPts val="2400"/>
              </a:spcAft>
            </a:pPr>
            <a:r>
              <a:rPr lang="en-US" dirty="0">
                <a:latin typeface="Arial" panose="020B0604020202020204" pitchFamily="34" charset="0"/>
                <a:cs typeface="Arial" panose="020B0604020202020204" pitchFamily="34" charset="0"/>
              </a:rPr>
              <a:t>3) Identify potential solutions that could be accelerated to enable large scale impact on youth employment</a:t>
            </a:r>
          </a:p>
          <a:p>
            <a:pPr>
              <a:spcAft>
                <a:spcPts val="2400"/>
              </a:spcAft>
            </a:pPr>
            <a:r>
              <a:rPr lang="en-US" dirty="0">
                <a:latin typeface="Arial" panose="020B0604020202020204" pitchFamily="34" charset="0"/>
                <a:cs typeface="Arial" panose="020B0604020202020204" pitchFamily="34" charset="0"/>
              </a:rPr>
              <a:t>4) Engage and learn from Opportunity Youth</a:t>
            </a:r>
          </a:p>
        </p:txBody>
      </p:sp>
      <p:sp>
        <p:nvSpPr>
          <p:cNvPr id="6" name="Rectangle 5"/>
          <p:cNvSpPr/>
          <p:nvPr/>
        </p:nvSpPr>
        <p:spPr>
          <a:xfrm>
            <a:off x="0" y="5334000"/>
            <a:ext cx="9144000" cy="1194622"/>
          </a:xfrm>
          <a:prstGeom prst="rect">
            <a:avLst/>
          </a:prstGeom>
          <a:solidFill>
            <a:schemeClr val="accent2">
              <a:lumMod val="20000"/>
              <a:lumOff val="80000"/>
            </a:schemeClr>
          </a:solidFill>
        </p:spPr>
        <p:txBody>
          <a:bodyPr wrap="square" anchor="ctr">
            <a:noAutofit/>
          </a:bodyPr>
          <a:lstStyle/>
          <a:p>
            <a:pPr algn="ctr"/>
            <a:r>
              <a:rPr lang="en-US" sz="2000" b="1" dirty="0">
                <a:latin typeface="Arial" panose="020B0604020202020204" pitchFamily="34" charset="0"/>
                <a:ea typeface="Calibri" charset="0"/>
                <a:cs typeface="Arial" panose="020B0604020202020204" pitchFamily="34" charset="0"/>
              </a:rPr>
              <a:t>#OpportunityYouthIndia</a:t>
            </a:r>
          </a:p>
          <a:p>
            <a:pPr algn="ctr"/>
            <a:r>
              <a:rPr lang="en-US" sz="2000" b="1" dirty="0">
                <a:latin typeface="Arial" panose="020B0604020202020204" pitchFamily="34" charset="0"/>
                <a:ea typeface="Calibri" charset="0"/>
                <a:cs typeface="Arial" panose="020B0604020202020204" pitchFamily="34" charset="0"/>
              </a:rPr>
              <a:t>@AspenFCS</a:t>
            </a:r>
          </a:p>
          <a:p>
            <a:pPr algn="ctr"/>
            <a:r>
              <a:rPr lang="en-US" sz="2000" b="1" dirty="0">
                <a:latin typeface="Arial" panose="020B0604020202020204" pitchFamily="34" charset="0"/>
                <a:ea typeface="Calibri" charset="0"/>
                <a:cs typeface="Arial" panose="020B0604020202020204" pitchFamily="34" charset="0"/>
              </a:rPr>
              <a:t>@GlobalDevInc</a:t>
            </a:r>
          </a:p>
        </p:txBody>
      </p:sp>
    </p:spTree>
    <p:extLst>
      <p:ext uri="{BB962C8B-B14F-4D97-AF65-F5344CB8AC3E}">
        <p14:creationId xmlns:p14="http://schemas.microsoft.com/office/powerpoint/2010/main" val="12195060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10" name="Rectangle 9">
            <a:extLst>
              <a:ext uri="{FF2B5EF4-FFF2-40B4-BE49-F238E27FC236}">
                <a16:creationId xmlns:a16="http://schemas.microsoft.com/office/drawing/2014/main" id="{C5A992C2-3187-8C4E-9BFB-37904932D2C6}"/>
              </a:ext>
            </a:extLst>
          </p:cNvPr>
          <p:cNvSpPr/>
          <p:nvPr/>
        </p:nvSpPr>
        <p:spPr>
          <a:xfrm>
            <a:off x="1" y="4030539"/>
            <a:ext cx="9143999" cy="28274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hape 269"/>
          <p:cNvSpPr txBox="1">
            <a:spLocks noGrp="1"/>
          </p:cNvSpPr>
          <p:nvPr>
            <p:ph type="title"/>
          </p:nvPr>
        </p:nvSpPr>
        <p:spPr>
          <a:xfrm>
            <a:off x="197482" y="70450"/>
            <a:ext cx="8439900" cy="493200"/>
          </a:xfrm>
          <a:prstGeom prst="rect">
            <a:avLst/>
          </a:prstGeom>
        </p:spPr>
        <p:txBody>
          <a:bodyPr lIns="91425" tIns="91425" rIns="91425" bIns="91425" anchor="t" anchorCtr="0">
            <a:noAutofit/>
          </a:bodyPr>
          <a:lstStyle/>
          <a:p>
            <a:pPr lvl="0">
              <a:spcBef>
                <a:spcPts val="0"/>
              </a:spcBef>
              <a:buNone/>
            </a:pPr>
            <a:r>
              <a:rPr lang="en-US" dirty="0">
                <a:latin typeface="Arial" panose="020B0604020202020204" pitchFamily="34" charset="0"/>
                <a:cs typeface="Arial" panose="020B0604020202020204" pitchFamily="34" charset="0"/>
              </a:rPr>
              <a:t>Welcome</a:t>
            </a:r>
          </a:p>
        </p:txBody>
      </p:sp>
      <p:sp>
        <p:nvSpPr>
          <p:cNvPr id="8" name="Rectangle 7"/>
          <p:cNvSpPr/>
          <p:nvPr/>
        </p:nvSpPr>
        <p:spPr>
          <a:xfrm>
            <a:off x="4191000" y="2690336"/>
            <a:ext cx="1955545" cy="738664"/>
          </a:xfrm>
          <a:prstGeom prst="rect">
            <a:avLst/>
          </a:prstGeom>
        </p:spPr>
        <p:txBody>
          <a:bodyPr wrap="square">
            <a:spAutoFit/>
          </a:bodyPr>
          <a:lstStyle/>
          <a:p>
            <a:pPr marR="0" lvl="0" algn="ctr">
              <a:spcBef>
                <a:spcPts val="0"/>
              </a:spcBef>
            </a:pPr>
            <a:r>
              <a:rPr lang="en-US" sz="1400" dirty="0">
                <a:solidFill>
                  <a:srgbClr val="000000"/>
                </a:solidFill>
                <a:latin typeface="Arial" charset="0"/>
                <a:ea typeface="Arial" charset="0"/>
                <a:cs typeface="Arial" charset="0"/>
              </a:rPr>
              <a:t>Alice Gugelev, </a:t>
            </a:r>
          </a:p>
          <a:p>
            <a:pPr marR="0" lvl="0" algn="ctr">
              <a:spcBef>
                <a:spcPts val="0"/>
              </a:spcBef>
            </a:pPr>
            <a:r>
              <a:rPr lang="en-US" sz="1400" dirty="0">
                <a:solidFill>
                  <a:srgbClr val="000000"/>
                </a:solidFill>
                <a:latin typeface="Arial" charset="0"/>
                <a:ea typeface="Arial" charset="0"/>
                <a:cs typeface="Arial" charset="0"/>
              </a:rPr>
              <a:t>Global Development Incubator</a:t>
            </a:r>
          </a:p>
        </p:txBody>
      </p:sp>
      <p:sp>
        <p:nvSpPr>
          <p:cNvPr id="9" name="Rectangle 8"/>
          <p:cNvSpPr/>
          <p:nvPr/>
        </p:nvSpPr>
        <p:spPr>
          <a:xfrm>
            <a:off x="2057400" y="2690336"/>
            <a:ext cx="2035110" cy="738664"/>
          </a:xfrm>
          <a:prstGeom prst="rect">
            <a:avLst/>
          </a:prstGeom>
        </p:spPr>
        <p:txBody>
          <a:bodyPr wrap="square">
            <a:spAutoFit/>
          </a:bodyPr>
          <a:lstStyle/>
          <a:p>
            <a:pPr algn="ctr"/>
            <a:r>
              <a:rPr lang="en-US" sz="1400" dirty="0">
                <a:solidFill>
                  <a:srgbClr val="000000"/>
                </a:solidFill>
                <a:latin typeface="Arial" charset="0"/>
                <a:cs typeface="Arial" charset="0"/>
              </a:rPr>
              <a:t>Jamie McAuliffe, </a:t>
            </a:r>
          </a:p>
          <a:p>
            <a:pPr algn="ctr"/>
            <a:r>
              <a:rPr lang="en-US" sz="1400" dirty="0">
                <a:solidFill>
                  <a:srgbClr val="000000"/>
                </a:solidFill>
                <a:latin typeface="Arial" charset="0"/>
                <a:cs typeface="Arial" charset="0"/>
              </a:rPr>
              <a:t>The Aspen Institute For Community Solutions</a:t>
            </a:r>
          </a:p>
        </p:txBody>
      </p:sp>
      <p:sp>
        <p:nvSpPr>
          <p:cNvPr id="13" name="TextBox 12"/>
          <p:cNvSpPr txBox="1"/>
          <p:nvPr/>
        </p:nvSpPr>
        <p:spPr>
          <a:xfrm>
            <a:off x="8245855" y="0"/>
            <a:ext cx="900369" cy="3429000"/>
          </a:xfrm>
          <a:prstGeom prst="rect">
            <a:avLst/>
          </a:prstGeom>
          <a:solidFill>
            <a:schemeClr val="accent4"/>
          </a:solidFill>
        </p:spPr>
        <p:txBody>
          <a:bodyPr wrap="square" rtlCol="0">
            <a:noAutofit/>
          </a:bodyPr>
          <a:lstStyle/>
          <a:p>
            <a:endParaRPr lang="en-US" dirty="0"/>
          </a:p>
        </p:txBody>
      </p:sp>
      <p:sp>
        <p:nvSpPr>
          <p:cNvPr id="20" name="TextBox 19"/>
          <p:cNvSpPr txBox="1"/>
          <p:nvPr/>
        </p:nvSpPr>
        <p:spPr>
          <a:xfrm>
            <a:off x="0" y="3478412"/>
            <a:ext cx="1070557" cy="3379589"/>
          </a:xfrm>
          <a:prstGeom prst="rect">
            <a:avLst/>
          </a:prstGeom>
          <a:solidFill>
            <a:srgbClr val="FFC000"/>
          </a:solidFill>
        </p:spPr>
        <p:txBody>
          <a:bodyPr wrap="square" rtlCol="0">
            <a:noAutofit/>
          </a:bodyPr>
          <a:lstStyle/>
          <a:p>
            <a:endParaRPr lang="en-US" dirty="0"/>
          </a:p>
        </p:txBody>
      </p:sp>
      <p:pic>
        <p:nvPicPr>
          <p:cNvPr id="17" name="Picture 16">
            <a:extLst>
              <a:ext uri="{FF2B5EF4-FFF2-40B4-BE49-F238E27FC236}">
                <a16:creationId xmlns:a16="http://schemas.microsoft.com/office/drawing/2014/main" id="{119C5521-71FB-E746-87EA-6EFD4DA295FE}"/>
              </a:ext>
            </a:extLst>
          </p:cNvPr>
          <p:cNvPicPr>
            <a:picLocks noChangeAspect="1"/>
          </p:cNvPicPr>
          <p:nvPr/>
        </p:nvPicPr>
        <p:blipFill>
          <a:blip r:embed="rId3"/>
          <a:stretch>
            <a:fillRect/>
          </a:stretch>
        </p:blipFill>
        <p:spPr>
          <a:xfrm>
            <a:off x="4368099" y="1100567"/>
            <a:ext cx="1575501" cy="1575501"/>
          </a:xfrm>
          <a:prstGeom prst="rect">
            <a:avLst/>
          </a:prstGeom>
        </p:spPr>
      </p:pic>
      <p:sp>
        <p:nvSpPr>
          <p:cNvPr id="25" name="Rectangle 24">
            <a:extLst>
              <a:ext uri="{FF2B5EF4-FFF2-40B4-BE49-F238E27FC236}">
                <a16:creationId xmlns:a16="http://schemas.microsoft.com/office/drawing/2014/main" id="{5893AC3D-81EA-6F47-BDAF-02210CEAFABA}"/>
              </a:ext>
            </a:extLst>
          </p:cNvPr>
          <p:cNvSpPr/>
          <p:nvPr/>
        </p:nvSpPr>
        <p:spPr>
          <a:xfrm>
            <a:off x="3711402" y="5662136"/>
            <a:ext cx="1804866" cy="738664"/>
          </a:xfrm>
          <a:prstGeom prst="rect">
            <a:avLst/>
          </a:prstGeom>
        </p:spPr>
        <p:txBody>
          <a:bodyPr wrap="square">
            <a:spAutoFit/>
          </a:bodyPr>
          <a:lstStyle/>
          <a:p>
            <a:pPr algn="ctr"/>
            <a:r>
              <a:rPr lang="en-US" sz="1400" dirty="0">
                <a:solidFill>
                  <a:srgbClr val="000000"/>
                </a:solidFill>
                <a:latin typeface="Arial" charset="0"/>
                <a:cs typeface="Arial" charset="0"/>
              </a:rPr>
              <a:t>Annu Mehta</a:t>
            </a:r>
          </a:p>
          <a:p>
            <a:pPr algn="ctr"/>
            <a:r>
              <a:rPr lang="en-US" sz="1400" dirty="0">
                <a:solidFill>
                  <a:srgbClr val="000000"/>
                </a:solidFill>
                <a:latin typeface="Arial" charset="0"/>
                <a:cs typeface="Arial" charset="0"/>
              </a:rPr>
              <a:t>Global Development Incubator</a:t>
            </a:r>
          </a:p>
        </p:txBody>
      </p:sp>
      <p:sp>
        <p:nvSpPr>
          <p:cNvPr id="26" name="Rectangle 25">
            <a:extLst>
              <a:ext uri="{FF2B5EF4-FFF2-40B4-BE49-F238E27FC236}">
                <a16:creationId xmlns:a16="http://schemas.microsoft.com/office/drawing/2014/main" id="{6FB61AD1-74B6-F044-A053-FA41086C4260}"/>
              </a:ext>
            </a:extLst>
          </p:cNvPr>
          <p:cNvSpPr/>
          <p:nvPr/>
        </p:nvSpPr>
        <p:spPr>
          <a:xfrm>
            <a:off x="6298946" y="5662136"/>
            <a:ext cx="2006854" cy="738664"/>
          </a:xfrm>
          <a:prstGeom prst="rect">
            <a:avLst/>
          </a:prstGeom>
        </p:spPr>
        <p:txBody>
          <a:bodyPr wrap="square">
            <a:spAutoFit/>
          </a:bodyPr>
          <a:lstStyle/>
          <a:p>
            <a:pPr marR="0" lvl="0" algn="ctr">
              <a:spcBef>
                <a:spcPts val="0"/>
              </a:spcBef>
            </a:pPr>
            <a:r>
              <a:rPr lang="en-US" sz="1400" dirty="0">
                <a:solidFill>
                  <a:srgbClr val="000000"/>
                </a:solidFill>
                <a:latin typeface="Arial" charset="0"/>
                <a:ea typeface="Arial" charset="0"/>
                <a:cs typeface="Arial" charset="0"/>
              </a:rPr>
              <a:t>Tilly Josephson,    Global Development Incubator</a:t>
            </a:r>
          </a:p>
        </p:txBody>
      </p:sp>
      <p:sp>
        <p:nvSpPr>
          <p:cNvPr id="27" name="Rectangle 26">
            <a:extLst>
              <a:ext uri="{FF2B5EF4-FFF2-40B4-BE49-F238E27FC236}">
                <a16:creationId xmlns:a16="http://schemas.microsoft.com/office/drawing/2014/main" id="{BCD1833C-CCB6-C74A-9254-166A5A71BCDA}"/>
              </a:ext>
            </a:extLst>
          </p:cNvPr>
          <p:cNvSpPr/>
          <p:nvPr/>
        </p:nvSpPr>
        <p:spPr>
          <a:xfrm>
            <a:off x="1318835" y="5662136"/>
            <a:ext cx="1671573" cy="738664"/>
          </a:xfrm>
          <a:prstGeom prst="rect">
            <a:avLst/>
          </a:prstGeom>
        </p:spPr>
        <p:txBody>
          <a:bodyPr wrap="square">
            <a:spAutoFit/>
          </a:bodyPr>
          <a:lstStyle/>
          <a:p>
            <a:pPr marR="0" lvl="0" algn="ctr">
              <a:spcBef>
                <a:spcPts val="0"/>
              </a:spcBef>
            </a:pPr>
            <a:r>
              <a:rPr lang="en-US" sz="1400" dirty="0">
                <a:latin typeface="Arial" panose="020B0604020202020204" pitchFamily="34" charset="0"/>
                <a:cs typeface="Arial" panose="020B0604020202020204" pitchFamily="34" charset="0"/>
              </a:rPr>
              <a:t>Sangeeta Tyagi</a:t>
            </a:r>
          </a:p>
          <a:p>
            <a:pPr marR="0" lvl="0" algn="ctr">
              <a:spcBef>
                <a:spcPts val="0"/>
              </a:spcBef>
            </a:pPr>
            <a:r>
              <a:rPr lang="en-US" sz="1400" dirty="0">
                <a:latin typeface="Arial" panose="020B0604020202020204" pitchFamily="34" charset="0"/>
                <a:cs typeface="Arial" panose="020B0604020202020204" pitchFamily="34" charset="0"/>
              </a:rPr>
              <a:t>YouthBuild International</a:t>
            </a:r>
            <a:endParaRPr lang="en-US" sz="1400" dirty="0">
              <a:solidFill>
                <a:srgbClr val="000000"/>
              </a:solidFill>
              <a:latin typeface="Arial" panose="020B0604020202020204" pitchFamily="34" charset="0"/>
              <a:ea typeface="Arial" charset="0"/>
              <a:cs typeface="Arial" panose="020B0604020202020204" pitchFamily="34" charset="0"/>
            </a:endParaRPr>
          </a:p>
        </p:txBody>
      </p:sp>
      <p:pic>
        <p:nvPicPr>
          <p:cNvPr id="11" name="Picture 10">
            <a:extLst>
              <a:ext uri="{FF2B5EF4-FFF2-40B4-BE49-F238E27FC236}">
                <a16:creationId xmlns:a16="http://schemas.microsoft.com/office/drawing/2014/main" id="{5303289D-8C76-B14D-A763-AE03A738914A}"/>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616573" y="4019253"/>
            <a:ext cx="1371600" cy="1618682"/>
          </a:xfrm>
          <a:prstGeom prst="rect">
            <a:avLst/>
          </a:prstGeom>
        </p:spPr>
      </p:pic>
      <p:sp>
        <p:nvSpPr>
          <p:cNvPr id="22" name="Rectangle 21"/>
          <p:cNvSpPr/>
          <p:nvPr/>
        </p:nvSpPr>
        <p:spPr>
          <a:xfrm>
            <a:off x="13632" y="2690336"/>
            <a:ext cx="1891368" cy="523220"/>
          </a:xfrm>
          <a:prstGeom prst="rect">
            <a:avLst/>
          </a:prstGeom>
        </p:spPr>
        <p:txBody>
          <a:bodyPr wrap="square">
            <a:spAutoFit/>
          </a:bodyPr>
          <a:lstStyle/>
          <a:p>
            <a:pPr algn="ctr"/>
            <a:r>
              <a:rPr lang="en-US" sz="1400" dirty="0">
                <a:solidFill>
                  <a:srgbClr val="000000"/>
                </a:solidFill>
                <a:latin typeface="Arial" charset="0"/>
                <a:cs typeface="Arial" charset="0"/>
              </a:rPr>
              <a:t>Sarah Keh</a:t>
            </a:r>
          </a:p>
          <a:p>
            <a:pPr algn="ctr"/>
            <a:r>
              <a:rPr lang="en-US" sz="1400" dirty="0">
                <a:solidFill>
                  <a:srgbClr val="000000"/>
                </a:solidFill>
                <a:latin typeface="Arial" charset="0"/>
                <a:cs typeface="Arial" charset="0"/>
              </a:rPr>
              <a:t>Prudential</a:t>
            </a:r>
          </a:p>
        </p:txBody>
      </p:sp>
      <p:pic>
        <p:nvPicPr>
          <p:cNvPr id="23" name="Picture 22">
            <a:extLst>
              <a:ext uri="{FF2B5EF4-FFF2-40B4-BE49-F238E27FC236}">
                <a16:creationId xmlns:a16="http://schemas.microsoft.com/office/drawing/2014/main" id="{2BBCCF99-9BF2-B84F-9B1D-D0D2BE6A038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02499" y="1100314"/>
            <a:ext cx="1602501" cy="1554807"/>
          </a:xfrm>
          <a:prstGeom prst="rect">
            <a:avLst/>
          </a:prstGeom>
        </p:spPr>
      </p:pic>
      <p:pic>
        <p:nvPicPr>
          <p:cNvPr id="30" name="Picture 29">
            <a:extLst>
              <a:ext uri="{FF2B5EF4-FFF2-40B4-BE49-F238E27FC236}">
                <a16:creationId xmlns:a16="http://schemas.microsoft.com/office/drawing/2014/main" id="{5E7E7946-C38E-764B-A9FD-F9B0E8056755}"/>
              </a:ext>
            </a:extLst>
          </p:cNvPr>
          <p:cNvPicPr>
            <a:picLocks noChangeAspect="1"/>
          </p:cNvPicPr>
          <p:nvPr/>
        </p:nvPicPr>
        <p:blipFill>
          <a:blip r:embed="rId6"/>
          <a:stretch>
            <a:fillRect/>
          </a:stretch>
        </p:blipFill>
        <p:spPr>
          <a:xfrm>
            <a:off x="2286000" y="1100369"/>
            <a:ext cx="1547401" cy="1528774"/>
          </a:xfrm>
          <a:prstGeom prst="rect">
            <a:avLst/>
          </a:prstGeom>
        </p:spPr>
      </p:pic>
      <p:pic>
        <p:nvPicPr>
          <p:cNvPr id="7" name="Picture 6">
            <a:extLst>
              <a:ext uri="{FF2B5EF4-FFF2-40B4-BE49-F238E27FC236}">
                <a16:creationId xmlns:a16="http://schemas.microsoft.com/office/drawing/2014/main" id="{6EC9AB42-F7BE-0844-803E-CA613C5723F2}"/>
              </a:ext>
            </a:extLst>
          </p:cNvPr>
          <p:cNvPicPr>
            <a:picLocks noChangeAspect="1"/>
          </p:cNvPicPr>
          <p:nvPr/>
        </p:nvPicPr>
        <p:blipFill rotWithShape="1">
          <a:blip r:embed="rId7">
            <a:extLst>
              <a:ext uri="{28A0092B-C50C-407E-A947-70E740481C1C}">
                <a14:useLocalDpi xmlns:a14="http://schemas.microsoft.com/office/drawing/2010/main" val="0"/>
              </a:ext>
            </a:extLst>
          </a:blip>
          <a:srcRect t="5287" b="21497"/>
          <a:stretch/>
        </p:blipFill>
        <p:spPr>
          <a:xfrm>
            <a:off x="6428407" y="1105864"/>
            <a:ext cx="1414583" cy="1549258"/>
          </a:xfrm>
          <a:prstGeom prst="rect">
            <a:avLst/>
          </a:prstGeom>
        </p:spPr>
      </p:pic>
      <p:pic>
        <p:nvPicPr>
          <p:cNvPr id="16" name="Picture 15">
            <a:extLst>
              <a:ext uri="{FF2B5EF4-FFF2-40B4-BE49-F238E27FC236}">
                <a16:creationId xmlns:a16="http://schemas.microsoft.com/office/drawing/2014/main" id="{C4C7AE3C-3FF7-B44C-939B-D7CB2DC8FC1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60498" y="3955823"/>
            <a:ext cx="1655150" cy="1655150"/>
          </a:xfrm>
          <a:prstGeom prst="rect">
            <a:avLst/>
          </a:prstGeom>
        </p:spPr>
      </p:pic>
      <p:sp>
        <p:nvSpPr>
          <p:cNvPr id="31" name="Rectangle 30">
            <a:extLst>
              <a:ext uri="{FF2B5EF4-FFF2-40B4-BE49-F238E27FC236}">
                <a16:creationId xmlns:a16="http://schemas.microsoft.com/office/drawing/2014/main" id="{80A595D0-D2C4-8341-96E3-BCF2F4C08705}"/>
              </a:ext>
            </a:extLst>
          </p:cNvPr>
          <p:cNvSpPr/>
          <p:nvPr/>
        </p:nvSpPr>
        <p:spPr>
          <a:xfrm>
            <a:off x="6118290" y="2690336"/>
            <a:ext cx="2035110" cy="738664"/>
          </a:xfrm>
          <a:prstGeom prst="rect">
            <a:avLst/>
          </a:prstGeom>
        </p:spPr>
        <p:txBody>
          <a:bodyPr wrap="square">
            <a:spAutoFit/>
          </a:bodyPr>
          <a:lstStyle/>
          <a:p>
            <a:pPr algn="ctr"/>
            <a:r>
              <a:rPr lang="en-US" sz="1400" dirty="0">
                <a:solidFill>
                  <a:srgbClr val="000000"/>
                </a:solidFill>
                <a:latin typeface="Arial" charset="0"/>
                <a:cs typeface="Arial" charset="0"/>
              </a:rPr>
              <a:t>Monique Miles, </a:t>
            </a:r>
          </a:p>
          <a:p>
            <a:pPr algn="ctr"/>
            <a:r>
              <a:rPr lang="en-US" sz="1400" dirty="0">
                <a:solidFill>
                  <a:srgbClr val="000000"/>
                </a:solidFill>
                <a:latin typeface="Arial" charset="0"/>
                <a:cs typeface="Arial" charset="0"/>
              </a:rPr>
              <a:t>The Aspen Institute For Community Solutions</a:t>
            </a:r>
          </a:p>
        </p:txBody>
      </p:sp>
      <p:pic>
        <p:nvPicPr>
          <p:cNvPr id="3" name="Picture 2">
            <a:extLst>
              <a:ext uri="{FF2B5EF4-FFF2-40B4-BE49-F238E27FC236}">
                <a16:creationId xmlns:a16="http://schemas.microsoft.com/office/drawing/2014/main" id="{A464F9CC-E092-5942-882E-FFCAA9185DDD}"/>
              </a:ext>
            </a:extLst>
          </p:cNvPr>
          <p:cNvPicPr>
            <a:picLocks noChangeAspect="1"/>
          </p:cNvPicPr>
          <p:nvPr/>
        </p:nvPicPr>
        <p:blipFill rotWithShape="1">
          <a:blip r:embed="rId9">
            <a:extLst>
              <a:ext uri="{28A0092B-C50C-407E-A947-70E740481C1C}">
                <a14:useLocalDpi xmlns:a14="http://schemas.microsoft.com/office/drawing/2010/main" val="0"/>
              </a:ext>
            </a:extLst>
          </a:blip>
          <a:srcRect l="12675" t="7349" b="13497"/>
          <a:stretch/>
        </p:blipFill>
        <p:spPr>
          <a:xfrm>
            <a:off x="3711402" y="3955823"/>
            <a:ext cx="1804865" cy="1732308"/>
          </a:xfrm>
          <a:prstGeom prst="rect">
            <a:avLst/>
          </a:prstGeom>
        </p:spPr>
      </p:pic>
    </p:spTree>
    <p:extLst>
      <p:ext uri="{BB962C8B-B14F-4D97-AF65-F5344CB8AC3E}">
        <p14:creationId xmlns:p14="http://schemas.microsoft.com/office/powerpoint/2010/main" val="546986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439911" cy="493083"/>
          </a:xfrm>
        </p:spPr>
        <p:txBody>
          <a:bodyPr anchor="t"/>
          <a:lstStyle/>
          <a:p>
            <a:pPr marL="182880"/>
            <a:r>
              <a:rPr lang="en-US" dirty="0">
                <a:latin typeface="Arial" panose="020B0604020202020204" pitchFamily="34" charset="0"/>
                <a:cs typeface="Arial" panose="020B0604020202020204" pitchFamily="34" charset="0"/>
              </a:rPr>
              <a:t>Agenda:  Wednesday 16 January 2019</a:t>
            </a:r>
          </a:p>
        </p:txBody>
      </p:sp>
      <p:graphicFrame>
        <p:nvGraphicFramePr>
          <p:cNvPr id="4" name="Table 3"/>
          <p:cNvGraphicFramePr>
            <a:graphicFrameLocks noGrp="1"/>
          </p:cNvGraphicFramePr>
          <p:nvPr>
            <p:extLst>
              <p:ext uri="{D42A27DB-BD31-4B8C-83A1-F6EECF244321}">
                <p14:modId xmlns:p14="http://schemas.microsoft.com/office/powerpoint/2010/main" val="1309306242"/>
              </p:ext>
            </p:extLst>
          </p:nvPr>
        </p:nvGraphicFramePr>
        <p:xfrm>
          <a:off x="228600" y="609600"/>
          <a:ext cx="8741228" cy="5621867"/>
        </p:xfrm>
        <a:graphic>
          <a:graphicData uri="http://schemas.openxmlformats.org/drawingml/2006/table">
            <a:tbl>
              <a:tblPr firstRow="1">
                <a:tableStyleId>{21E4AEA4-8DFA-4A89-87EB-49C32662AFE0}</a:tableStyleId>
              </a:tblPr>
              <a:tblGrid>
                <a:gridCol w="2481356">
                  <a:extLst>
                    <a:ext uri="{9D8B030D-6E8A-4147-A177-3AD203B41FA5}">
                      <a16:colId xmlns:a16="http://schemas.microsoft.com/office/drawing/2014/main" val="20000"/>
                    </a:ext>
                  </a:extLst>
                </a:gridCol>
                <a:gridCol w="6259872">
                  <a:extLst>
                    <a:ext uri="{9D8B030D-6E8A-4147-A177-3AD203B41FA5}">
                      <a16:colId xmlns:a16="http://schemas.microsoft.com/office/drawing/2014/main" val="20001"/>
                    </a:ext>
                  </a:extLst>
                </a:gridCol>
              </a:tblGrid>
              <a:tr h="388902">
                <a:tc>
                  <a:txBody>
                    <a:bodyPr/>
                    <a:lstStyle/>
                    <a:p>
                      <a:pPr algn="ctr"/>
                      <a:r>
                        <a:rPr lang="en-US" sz="1400" dirty="0">
                          <a:solidFill>
                            <a:schemeClr val="tx1"/>
                          </a:solidFill>
                          <a:latin typeface="Arial" panose="020B0604020202020204" pitchFamily="34" charset="0"/>
                          <a:ea typeface="Calibri" charset="0"/>
                          <a:cs typeface="Arial" panose="020B0604020202020204" pitchFamily="34" charset="0"/>
                        </a:rPr>
                        <a:t>Time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solidFill>
                            <a:schemeClr val="tx1"/>
                          </a:solidFill>
                          <a:latin typeface="Arial" panose="020B0604020202020204" pitchFamily="34" charset="0"/>
                          <a:ea typeface="Calibri" charset="0"/>
                          <a:cs typeface="Arial" panose="020B0604020202020204" pitchFamily="34" charset="0"/>
                        </a:rPr>
                        <a:t>Topics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777805">
                <a:tc>
                  <a:txBody>
                    <a:bodyPr/>
                    <a:lstStyle/>
                    <a:p>
                      <a:r>
                        <a:rPr lang="en-US" sz="1400" dirty="0">
                          <a:latin typeface="Arial" panose="020B0604020202020204" pitchFamily="34" charset="0"/>
                          <a:ea typeface="Calibri" charset="0"/>
                          <a:cs typeface="Arial" panose="020B0604020202020204" pitchFamily="34" charset="0"/>
                        </a:rPr>
                        <a:t>10:00 AM – 10:15 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latin typeface="Arial" panose="020B0604020202020204" pitchFamily="34" charset="0"/>
                          <a:ea typeface="Calibri" charset="0"/>
                          <a:cs typeface="Arial" panose="020B0604020202020204" pitchFamily="34" charset="0"/>
                        </a:rPr>
                        <a:t>Welcome</a:t>
                      </a:r>
                    </a:p>
                    <a:p>
                      <a:pPr marL="285750" indent="-285750" rtl="0" fontAlgn="base">
                        <a:buFont typeface="Arial" charset="0"/>
                        <a:buChar char="•"/>
                      </a:pPr>
                      <a:r>
                        <a:rPr lang="en-US" sz="1400" b="0" i="0" u="none" strike="noStrike" kern="1200" dirty="0">
                          <a:solidFill>
                            <a:schemeClr val="dk1"/>
                          </a:solidFill>
                          <a:effectLst/>
                          <a:latin typeface="Arial" panose="020B0604020202020204" pitchFamily="34" charset="0"/>
                          <a:ea typeface="Calibri" charset="0"/>
                          <a:cs typeface="Arial" panose="020B0604020202020204" pitchFamily="34" charset="0"/>
                        </a:rPr>
                        <a:t>Introductions</a:t>
                      </a:r>
                    </a:p>
                    <a:p>
                      <a:pPr marL="285750" indent="-285750" rtl="0" fontAlgn="base">
                        <a:buFont typeface="Arial" charset="0"/>
                        <a:buChar char="•"/>
                      </a:pPr>
                      <a:r>
                        <a:rPr lang="en-US" sz="1400" b="0" i="0" u="none" strike="noStrike" kern="1200" dirty="0">
                          <a:solidFill>
                            <a:schemeClr val="dk1"/>
                          </a:solidFill>
                          <a:effectLst/>
                          <a:latin typeface="Arial" panose="020B0604020202020204" pitchFamily="34" charset="0"/>
                          <a:ea typeface="Calibri" charset="0"/>
                          <a:cs typeface="Arial" panose="020B0604020202020204" pitchFamily="34" charset="0"/>
                        </a:rPr>
                        <a:t>Agenda walk through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80438">
                <a:tc>
                  <a:txBody>
                    <a:bodyPr/>
                    <a:lstStyle/>
                    <a:p>
                      <a:r>
                        <a:rPr lang="en-US" sz="1400" dirty="0">
                          <a:latin typeface="Arial" panose="020B0604020202020204" pitchFamily="34" charset="0"/>
                          <a:ea typeface="Calibri" charset="0"/>
                          <a:cs typeface="Arial" panose="020B0604020202020204" pitchFamily="34" charset="0"/>
                        </a:rPr>
                        <a:t>10:15 AM – 10:45 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buFont typeface="Arial" charset="0"/>
                        <a:buNone/>
                      </a:pPr>
                      <a:r>
                        <a:rPr lang="en-US" sz="1400" b="1" dirty="0">
                          <a:latin typeface="Arial" panose="020B0604020202020204" pitchFamily="34" charset="0"/>
                          <a:ea typeface="Calibri" charset="0"/>
                          <a:cs typeface="Arial" panose="020B0604020202020204" pitchFamily="34" charset="0"/>
                        </a:rPr>
                        <a:t>The youth employment challenge in India</a:t>
                      </a:r>
                    </a:p>
                    <a:p>
                      <a:pPr marL="285750" indent="-285750">
                        <a:buFont typeface="Arial" panose="020B0604020202020204" pitchFamily="34" charset="0"/>
                        <a:buChar char="•"/>
                      </a:pPr>
                      <a:r>
                        <a:rPr lang="en-US" sz="1400" b="0" kern="1200" dirty="0">
                          <a:solidFill>
                            <a:schemeClr val="dk1"/>
                          </a:solidFill>
                          <a:latin typeface="Arial" panose="020B0604020202020204" pitchFamily="34" charset="0"/>
                          <a:ea typeface="Calibri" charset="0"/>
                          <a:cs typeface="Arial" panose="020B0604020202020204" pitchFamily="34" charset="0"/>
                        </a:rPr>
                        <a:t>National snapshot – JustJobs</a:t>
                      </a:r>
                    </a:p>
                    <a:p>
                      <a:pPr marL="285750" indent="-285750">
                        <a:buFont typeface="Arial" panose="020B0604020202020204" pitchFamily="34" charset="0"/>
                        <a:buChar char="•"/>
                      </a:pPr>
                      <a:r>
                        <a:rPr lang="en-US" sz="1400" b="0" kern="1200" dirty="0">
                          <a:solidFill>
                            <a:schemeClr val="dk1"/>
                          </a:solidFill>
                          <a:latin typeface="Arial" panose="020B0604020202020204" pitchFamily="34" charset="0"/>
                          <a:ea typeface="Calibri" charset="0"/>
                          <a:cs typeface="Arial" panose="020B0604020202020204" pitchFamily="34" charset="0"/>
                        </a:rPr>
                        <a:t>The private sector role in skilling - Samhita Social Ventures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63973">
                <a:tc>
                  <a:txBody>
                    <a:bodyPr/>
                    <a:lstStyle/>
                    <a:p>
                      <a:r>
                        <a:rPr lang="en-US" sz="1400" dirty="0">
                          <a:latin typeface="Arial" panose="020B0604020202020204" pitchFamily="34" charset="0"/>
                          <a:ea typeface="Calibri" charset="0"/>
                          <a:cs typeface="Arial" panose="020B0604020202020204" pitchFamily="34" charset="0"/>
                        </a:rPr>
                        <a:t>10:45 AM – 11:15 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US" sz="1400" b="1" dirty="0">
                          <a:latin typeface="Arial" panose="020B0604020202020204" pitchFamily="34" charset="0"/>
                          <a:ea typeface="Calibri" charset="0"/>
                          <a:cs typeface="Arial" panose="020B0604020202020204" pitchFamily="34" charset="0"/>
                        </a:rPr>
                        <a:t>GOYI Initiative overview, approach and highlights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69996">
                <a:tc>
                  <a:txBody>
                    <a:bodyPr/>
                    <a:lstStyle/>
                    <a:p>
                      <a:r>
                        <a:rPr lang="en-US" sz="1400" dirty="0">
                          <a:latin typeface="Arial" panose="020B0604020202020204" pitchFamily="34" charset="0"/>
                          <a:ea typeface="Calibri" charset="0"/>
                          <a:cs typeface="Arial" panose="020B0604020202020204" pitchFamily="34" charset="0"/>
                        </a:rPr>
                        <a:t>11:15 AM – 12:00 PM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rtl="0">
                        <a:buFont typeface="Arial" panose="020B0604020202020204" pitchFamily="34" charset="0"/>
                        <a:buNone/>
                      </a:pPr>
                      <a:r>
                        <a:rPr lang="en-US" sz="1400" b="1" kern="1200" dirty="0">
                          <a:solidFill>
                            <a:schemeClr val="dk1"/>
                          </a:solidFill>
                          <a:latin typeface="Arial" panose="020B0604020202020204" pitchFamily="34" charset="0"/>
                          <a:ea typeface="Calibri" charset="0"/>
                          <a:cs typeface="Arial" panose="020B0604020202020204" pitchFamily="34" charset="0"/>
                        </a:rPr>
                        <a:t>Panel discussion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Calibri" charset="0"/>
                          <a:cs typeface="Arial" panose="020B0604020202020204" pitchFamily="34" charset="0"/>
                        </a:rPr>
                        <a:t>Moderators: GDI &amp; CAP YEI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Calibri" charset="0"/>
                          <a:cs typeface="Arial" panose="020B0604020202020204" pitchFamily="34" charset="0"/>
                        </a:rPr>
                        <a:t>Panelists: CAP YEI UNDP , Restless Development, LabourNet, Michael and Susan Dell Foundation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2566661"/>
                  </a:ext>
                </a:extLst>
              </a:tr>
              <a:tr h="680438">
                <a:tc>
                  <a:txBody>
                    <a:bodyPr/>
                    <a:lstStyle/>
                    <a:p>
                      <a:r>
                        <a:rPr lang="en-US" sz="1400" baseline="0" dirty="0">
                          <a:latin typeface="Arial" panose="020B0604020202020204" pitchFamily="34" charset="0"/>
                          <a:ea typeface="Calibri" charset="0"/>
                          <a:cs typeface="Arial" panose="020B0604020202020204" pitchFamily="34" charset="0"/>
                        </a:rPr>
                        <a:t>12:00 PM – 1</a:t>
                      </a:r>
                      <a:r>
                        <a:rPr lang="en-US" sz="1400" dirty="0">
                          <a:latin typeface="Arial" panose="020B0604020202020204" pitchFamily="34" charset="0"/>
                          <a:ea typeface="Calibri" charset="0"/>
                          <a:cs typeface="Arial" panose="020B0604020202020204" pitchFamily="34" charset="0"/>
                        </a:rPr>
                        <a:t>:45 PM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kern="1200" dirty="0">
                          <a:solidFill>
                            <a:schemeClr val="dk1"/>
                          </a:solidFill>
                          <a:latin typeface="Arial" panose="020B0604020202020204" pitchFamily="34" charset="0"/>
                          <a:ea typeface="Calibri" charset="0"/>
                          <a:cs typeface="Arial" panose="020B0604020202020204" pitchFamily="34" charset="0"/>
                        </a:rPr>
                        <a:t>Brainstorming in groups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Calibri" charset="0"/>
                          <a:cs typeface="Arial" panose="020B0604020202020204" pitchFamily="34" charset="0"/>
                        </a:rPr>
                        <a:t>Learning lunch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Calibri" charset="0"/>
                          <a:cs typeface="Arial" panose="020B0604020202020204" pitchFamily="34" charset="0"/>
                        </a:rPr>
                        <a:t>Report backs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b="0" kern="1200" dirty="0">
                        <a:solidFill>
                          <a:schemeClr val="dk1"/>
                        </a:solidFill>
                        <a:latin typeface="Arial" panose="020B0604020202020204" pitchFamily="34" charset="0"/>
                        <a:ea typeface="Calibri"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72440">
                <a:tc>
                  <a:txBody>
                    <a:bodyPr/>
                    <a:lstStyle/>
                    <a:p>
                      <a:r>
                        <a:rPr lang="en-US" sz="1400" dirty="0">
                          <a:latin typeface="Arial" panose="020B0604020202020204" pitchFamily="34" charset="0"/>
                          <a:ea typeface="Calibri" charset="0"/>
                          <a:cs typeface="Arial" panose="020B0604020202020204" pitchFamily="34" charset="0"/>
                        </a:rPr>
                        <a:t>1:45 PM - 2:00 PM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latin typeface="Arial" panose="020B0604020202020204" pitchFamily="34" charset="0"/>
                          <a:ea typeface="Calibri" charset="0"/>
                          <a:cs typeface="Arial" panose="020B0604020202020204" pitchFamily="34" charset="0"/>
                        </a:rPr>
                        <a:t>Next steps &amp; thank you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897467">
                <a:tc>
                  <a:txBody>
                    <a:bodyPr/>
                    <a:lstStyle/>
                    <a:p>
                      <a:r>
                        <a:rPr lang="en-US" sz="1400" dirty="0">
                          <a:latin typeface="Arial" panose="020B0604020202020204" pitchFamily="34" charset="0"/>
                          <a:ea typeface="Calibri" charset="0"/>
                          <a:cs typeface="Arial" panose="020B0604020202020204" pitchFamily="34" charset="0"/>
                        </a:rPr>
                        <a:t>2:00 PM – 3:00 PM</a:t>
                      </a:r>
                    </a:p>
                    <a:p>
                      <a:r>
                        <a:rPr lang="en-US" sz="1400" dirty="0">
                          <a:latin typeface="Arial" panose="020B0604020202020204" pitchFamily="34" charset="0"/>
                          <a:ea typeface="Calibri" charset="0"/>
                          <a:cs typeface="Arial" panose="020B0604020202020204" pitchFamily="34" charset="0"/>
                        </a:rPr>
                        <a:t>(Post program)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dk1"/>
                          </a:solidFill>
                          <a:latin typeface="Arial" panose="020B0604020202020204" pitchFamily="34" charset="0"/>
                          <a:ea typeface="+mn-ea"/>
                          <a:cs typeface="Arial" panose="020B0604020202020204" pitchFamily="34" charset="0"/>
                        </a:rPr>
                        <a:t>Session with youth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mn-ea"/>
                          <a:cs typeface="Arial" panose="020B0604020202020204" pitchFamily="34" charset="0"/>
                        </a:rPr>
                        <a:t>Workshop participants welcome to stay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latin typeface="Arial" panose="020B0604020202020204" pitchFamily="34" charset="0"/>
                        <a:ea typeface="Calibri"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4127514"/>
                  </a:ext>
                </a:extLst>
              </a:tr>
            </a:tbl>
          </a:graphicData>
        </a:graphic>
      </p:graphicFrame>
      <p:sp>
        <p:nvSpPr>
          <p:cNvPr id="5" name="Rectangle 4">
            <a:extLst>
              <a:ext uri="{FF2B5EF4-FFF2-40B4-BE49-F238E27FC236}">
                <a16:creationId xmlns:a16="http://schemas.microsoft.com/office/drawing/2014/main" id="{701BAD85-D41F-D041-A7A3-6B73ABF54216}"/>
              </a:ext>
            </a:extLst>
          </p:cNvPr>
          <p:cNvSpPr/>
          <p:nvPr/>
        </p:nvSpPr>
        <p:spPr>
          <a:xfrm>
            <a:off x="228600" y="1752600"/>
            <a:ext cx="8741228" cy="7620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82262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439911" cy="493083"/>
          </a:xfrm>
        </p:spPr>
        <p:txBody>
          <a:bodyPr anchor="t"/>
          <a:lstStyle/>
          <a:p>
            <a:pPr marL="182880"/>
            <a:r>
              <a:rPr lang="en-US" dirty="0">
                <a:latin typeface="Arial" panose="020B0604020202020204" pitchFamily="34" charset="0"/>
                <a:cs typeface="Arial" panose="020B0604020202020204" pitchFamily="34" charset="0"/>
              </a:rPr>
              <a:t>Agenda:  Wednesday 16 January 2019</a:t>
            </a:r>
          </a:p>
        </p:txBody>
      </p:sp>
      <p:graphicFrame>
        <p:nvGraphicFramePr>
          <p:cNvPr id="4" name="Table 3"/>
          <p:cNvGraphicFramePr>
            <a:graphicFrameLocks noGrp="1"/>
          </p:cNvGraphicFramePr>
          <p:nvPr>
            <p:extLst>
              <p:ext uri="{D42A27DB-BD31-4B8C-83A1-F6EECF244321}">
                <p14:modId xmlns:p14="http://schemas.microsoft.com/office/powerpoint/2010/main" val="3695088847"/>
              </p:ext>
            </p:extLst>
          </p:nvPr>
        </p:nvGraphicFramePr>
        <p:xfrm>
          <a:off x="228600" y="609600"/>
          <a:ext cx="8741228" cy="5621867"/>
        </p:xfrm>
        <a:graphic>
          <a:graphicData uri="http://schemas.openxmlformats.org/drawingml/2006/table">
            <a:tbl>
              <a:tblPr firstRow="1">
                <a:tableStyleId>{21E4AEA4-8DFA-4A89-87EB-49C32662AFE0}</a:tableStyleId>
              </a:tblPr>
              <a:tblGrid>
                <a:gridCol w="2481356">
                  <a:extLst>
                    <a:ext uri="{9D8B030D-6E8A-4147-A177-3AD203B41FA5}">
                      <a16:colId xmlns:a16="http://schemas.microsoft.com/office/drawing/2014/main" val="20000"/>
                    </a:ext>
                  </a:extLst>
                </a:gridCol>
                <a:gridCol w="6259872">
                  <a:extLst>
                    <a:ext uri="{9D8B030D-6E8A-4147-A177-3AD203B41FA5}">
                      <a16:colId xmlns:a16="http://schemas.microsoft.com/office/drawing/2014/main" val="20001"/>
                    </a:ext>
                  </a:extLst>
                </a:gridCol>
              </a:tblGrid>
              <a:tr h="388902">
                <a:tc>
                  <a:txBody>
                    <a:bodyPr/>
                    <a:lstStyle/>
                    <a:p>
                      <a:pPr algn="ctr"/>
                      <a:r>
                        <a:rPr lang="en-US" sz="1400" dirty="0">
                          <a:solidFill>
                            <a:schemeClr val="tx1"/>
                          </a:solidFill>
                          <a:latin typeface="Arial" panose="020B0604020202020204" pitchFamily="34" charset="0"/>
                          <a:ea typeface="Calibri" charset="0"/>
                          <a:cs typeface="Arial" panose="020B0604020202020204" pitchFamily="34" charset="0"/>
                        </a:rPr>
                        <a:t>Time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solidFill>
                            <a:schemeClr val="tx1"/>
                          </a:solidFill>
                          <a:latin typeface="Arial" panose="020B0604020202020204" pitchFamily="34" charset="0"/>
                          <a:ea typeface="Calibri" charset="0"/>
                          <a:cs typeface="Arial" panose="020B0604020202020204" pitchFamily="34" charset="0"/>
                        </a:rPr>
                        <a:t>Topics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777805">
                <a:tc>
                  <a:txBody>
                    <a:bodyPr/>
                    <a:lstStyle/>
                    <a:p>
                      <a:r>
                        <a:rPr lang="en-US" sz="1400" dirty="0">
                          <a:latin typeface="Arial" panose="020B0604020202020204" pitchFamily="34" charset="0"/>
                          <a:ea typeface="Calibri" charset="0"/>
                          <a:cs typeface="Arial" panose="020B0604020202020204" pitchFamily="34" charset="0"/>
                        </a:rPr>
                        <a:t>10:00 AM – 10:15 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latin typeface="Arial" panose="020B0604020202020204" pitchFamily="34" charset="0"/>
                          <a:ea typeface="Calibri" charset="0"/>
                          <a:cs typeface="Arial" panose="020B0604020202020204" pitchFamily="34" charset="0"/>
                        </a:rPr>
                        <a:t>Welcome</a:t>
                      </a:r>
                    </a:p>
                    <a:p>
                      <a:pPr marL="285750" indent="-285750" rtl="0" fontAlgn="base">
                        <a:buFont typeface="Arial" charset="0"/>
                        <a:buChar char="•"/>
                      </a:pPr>
                      <a:r>
                        <a:rPr lang="en-US" sz="1400" b="0" i="0" u="none" strike="noStrike" kern="1200" dirty="0">
                          <a:solidFill>
                            <a:schemeClr val="dk1"/>
                          </a:solidFill>
                          <a:effectLst/>
                          <a:latin typeface="Arial" panose="020B0604020202020204" pitchFamily="34" charset="0"/>
                          <a:ea typeface="Calibri" charset="0"/>
                          <a:cs typeface="Arial" panose="020B0604020202020204" pitchFamily="34" charset="0"/>
                        </a:rPr>
                        <a:t>Introductions</a:t>
                      </a:r>
                    </a:p>
                    <a:p>
                      <a:pPr marL="285750" indent="-285750" rtl="0" fontAlgn="base">
                        <a:buFont typeface="Arial" charset="0"/>
                        <a:buChar char="•"/>
                      </a:pPr>
                      <a:r>
                        <a:rPr lang="en-US" sz="1400" b="0" i="0" u="none" strike="noStrike" kern="1200" dirty="0">
                          <a:solidFill>
                            <a:schemeClr val="dk1"/>
                          </a:solidFill>
                          <a:effectLst/>
                          <a:latin typeface="Arial" panose="020B0604020202020204" pitchFamily="34" charset="0"/>
                          <a:ea typeface="Calibri" charset="0"/>
                          <a:cs typeface="Arial" panose="020B0604020202020204" pitchFamily="34" charset="0"/>
                        </a:rPr>
                        <a:t>Agenda walk through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80438">
                <a:tc>
                  <a:txBody>
                    <a:bodyPr/>
                    <a:lstStyle/>
                    <a:p>
                      <a:r>
                        <a:rPr lang="en-US" sz="1400" dirty="0">
                          <a:latin typeface="Arial" panose="020B0604020202020204" pitchFamily="34" charset="0"/>
                          <a:ea typeface="Calibri" charset="0"/>
                          <a:cs typeface="Arial" panose="020B0604020202020204" pitchFamily="34" charset="0"/>
                        </a:rPr>
                        <a:t>10:15 AM – 10:45 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buFont typeface="Arial" charset="0"/>
                        <a:buNone/>
                      </a:pPr>
                      <a:r>
                        <a:rPr lang="en-US" sz="1400" b="1" dirty="0">
                          <a:latin typeface="Arial" panose="020B0604020202020204" pitchFamily="34" charset="0"/>
                          <a:ea typeface="Calibri" charset="0"/>
                          <a:cs typeface="Arial" panose="020B0604020202020204" pitchFamily="34" charset="0"/>
                        </a:rPr>
                        <a:t>The youth employment challenge in India</a:t>
                      </a:r>
                    </a:p>
                    <a:p>
                      <a:pPr marL="285750" indent="-285750">
                        <a:buFont typeface="Arial" panose="020B0604020202020204" pitchFamily="34" charset="0"/>
                        <a:buChar char="•"/>
                      </a:pPr>
                      <a:r>
                        <a:rPr lang="en-US" sz="1400" b="0" kern="1200" dirty="0">
                          <a:solidFill>
                            <a:schemeClr val="dk1"/>
                          </a:solidFill>
                          <a:latin typeface="Arial" panose="020B0604020202020204" pitchFamily="34" charset="0"/>
                          <a:ea typeface="Calibri" charset="0"/>
                          <a:cs typeface="Arial" panose="020B0604020202020204" pitchFamily="34" charset="0"/>
                        </a:rPr>
                        <a:t>National snapshot – JustJobs</a:t>
                      </a:r>
                    </a:p>
                    <a:p>
                      <a:pPr marL="285750" indent="-285750">
                        <a:buFont typeface="Arial" panose="020B0604020202020204" pitchFamily="34" charset="0"/>
                        <a:buChar char="•"/>
                      </a:pPr>
                      <a:r>
                        <a:rPr lang="en-US" sz="1400" b="0" kern="1200" dirty="0">
                          <a:solidFill>
                            <a:schemeClr val="dk1"/>
                          </a:solidFill>
                          <a:latin typeface="Arial" panose="020B0604020202020204" pitchFamily="34" charset="0"/>
                          <a:ea typeface="Calibri" charset="0"/>
                          <a:cs typeface="Arial" panose="020B0604020202020204" pitchFamily="34" charset="0"/>
                        </a:rPr>
                        <a:t>The private sector role in skilling - Samhita Social Ventures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63973">
                <a:tc>
                  <a:txBody>
                    <a:bodyPr/>
                    <a:lstStyle/>
                    <a:p>
                      <a:r>
                        <a:rPr lang="en-US" sz="1400" dirty="0">
                          <a:latin typeface="Arial" panose="020B0604020202020204" pitchFamily="34" charset="0"/>
                          <a:ea typeface="Calibri" charset="0"/>
                          <a:cs typeface="Arial" panose="020B0604020202020204" pitchFamily="34" charset="0"/>
                        </a:rPr>
                        <a:t>10:45 AM – 11:15 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US" sz="1400" b="1" dirty="0">
                          <a:latin typeface="Arial" panose="020B0604020202020204" pitchFamily="34" charset="0"/>
                          <a:ea typeface="Calibri" charset="0"/>
                          <a:cs typeface="Arial" panose="020B0604020202020204" pitchFamily="34" charset="0"/>
                        </a:rPr>
                        <a:t>GOYI Initiative overview, approach and highlights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69996">
                <a:tc>
                  <a:txBody>
                    <a:bodyPr/>
                    <a:lstStyle/>
                    <a:p>
                      <a:r>
                        <a:rPr lang="en-US" sz="1400" dirty="0">
                          <a:latin typeface="Arial" panose="020B0604020202020204" pitchFamily="34" charset="0"/>
                          <a:ea typeface="Calibri" charset="0"/>
                          <a:cs typeface="Arial" panose="020B0604020202020204" pitchFamily="34" charset="0"/>
                        </a:rPr>
                        <a:t>11:15 AM – 12:00 PM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rtl="0">
                        <a:buFont typeface="Arial" panose="020B0604020202020204" pitchFamily="34" charset="0"/>
                        <a:buNone/>
                      </a:pPr>
                      <a:r>
                        <a:rPr lang="en-US" sz="1400" b="1" kern="1200" dirty="0">
                          <a:solidFill>
                            <a:schemeClr val="dk1"/>
                          </a:solidFill>
                          <a:latin typeface="Arial" panose="020B0604020202020204" pitchFamily="34" charset="0"/>
                          <a:ea typeface="Calibri" charset="0"/>
                          <a:cs typeface="Arial" panose="020B0604020202020204" pitchFamily="34" charset="0"/>
                        </a:rPr>
                        <a:t>Panel discussion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Calibri" charset="0"/>
                          <a:cs typeface="Arial" panose="020B0604020202020204" pitchFamily="34" charset="0"/>
                        </a:rPr>
                        <a:t>Moderators: GDI &amp; CAP YEI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Calibri" charset="0"/>
                          <a:cs typeface="Arial" panose="020B0604020202020204" pitchFamily="34" charset="0"/>
                        </a:rPr>
                        <a:t>Panelists: CAP YEI UNDP , Restless Development, LabourNet, Michael and Susan Dell Foundation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2566661"/>
                  </a:ext>
                </a:extLst>
              </a:tr>
              <a:tr h="680438">
                <a:tc>
                  <a:txBody>
                    <a:bodyPr/>
                    <a:lstStyle/>
                    <a:p>
                      <a:r>
                        <a:rPr lang="en-US" sz="1400" baseline="0" dirty="0">
                          <a:latin typeface="Arial" panose="020B0604020202020204" pitchFamily="34" charset="0"/>
                          <a:ea typeface="Calibri" charset="0"/>
                          <a:cs typeface="Arial" panose="020B0604020202020204" pitchFamily="34" charset="0"/>
                        </a:rPr>
                        <a:t>12:00 PM – 1</a:t>
                      </a:r>
                      <a:r>
                        <a:rPr lang="en-US" sz="1400" dirty="0">
                          <a:latin typeface="Arial" panose="020B0604020202020204" pitchFamily="34" charset="0"/>
                          <a:ea typeface="Calibri" charset="0"/>
                          <a:cs typeface="Arial" panose="020B0604020202020204" pitchFamily="34" charset="0"/>
                        </a:rPr>
                        <a:t>:45 PM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kern="1200" dirty="0">
                          <a:solidFill>
                            <a:schemeClr val="dk1"/>
                          </a:solidFill>
                          <a:latin typeface="Arial" panose="020B0604020202020204" pitchFamily="34" charset="0"/>
                          <a:ea typeface="Calibri" charset="0"/>
                          <a:cs typeface="Arial" panose="020B0604020202020204" pitchFamily="34" charset="0"/>
                        </a:rPr>
                        <a:t>Brainstorming in groups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Calibri" charset="0"/>
                          <a:cs typeface="Arial" panose="020B0604020202020204" pitchFamily="34" charset="0"/>
                        </a:rPr>
                        <a:t>Learning lunch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Calibri" charset="0"/>
                          <a:cs typeface="Arial" panose="020B0604020202020204" pitchFamily="34" charset="0"/>
                        </a:rPr>
                        <a:t>Report backs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b="0" kern="1200" dirty="0">
                        <a:solidFill>
                          <a:schemeClr val="dk1"/>
                        </a:solidFill>
                        <a:latin typeface="Arial" panose="020B0604020202020204" pitchFamily="34" charset="0"/>
                        <a:ea typeface="Calibri"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72440">
                <a:tc>
                  <a:txBody>
                    <a:bodyPr/>
                    <a:lstStyle/>
                    <a:p>
                      <a:r>
                        <a:rPr lang="en-US" sz="1400" dirty="0">
                          <a:latin typeface="Arial" panose="020B0604020202020204" pitchFamily="34" charset="0"/>
                          <a:ea typeface="Calibri" charset="0"/>
                          <a:cs typeface="Arial" panose="020B0604020202020204" pitchFamily="34" charset="0"/>
                        </a:rPr>
                        <a:t>1:45 PM - 2:00 PM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latin typeface="Arial" panose="020B0604020202020204" pitchFamily="34" charset="0"/>
                          <a:ea typeface="Calibri" charset="0"/>
                          <a:cs typeface="Arial" panose="020B0604020202020204" pitchFamily="34" charset="0"/>
                        </a:rPr>
                        <a:t>Next steps &amp; thank you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897467">
                <a:tc>
                  <a:txBody>
                    <a:bodyPr/>
                    <a:lstStyle/>
                    <a:p>
                      <a:r>
                        <a:rPr lang="en-US" sz="1400" b="0" kern="1200" dirty="0">
                          <a:solidFill>
                            <a:schemeClr val="dk1"/>
                          </a:solidFill>
                          <a:latin typeface="Arial" panose="020B0604020202020204" pitchFamily="34" charset="0"/>
                          <a:ea typeface="Calibri" charset="0"/>
                          <a:cs typeface="Arial" panose="020B0604020202020204" pitchFamily="34" charset="0"/>
                        </a:rPr>
                        <a:t>2:00 PM – 3:00 PM</a:t>
                      </a:r>
                    </a:p>
                    <a:p>
                      <a:r>
                        <a:rPr lang="en-US" sz="1400" b="0" kern="1200" dirty="0">
                          <a:solidFill>
                            <a:schemeClr val="dk1"/>
                          </a:solidFill>
                          <a:latin typeface="Arial" panose="020B0604020202020204" pitchFamily="34" charset="0"/>
                          <a:ea typeface="Calibri" charset="0"/>
                          <a:cs typeface="Arial" panose="020B0604020202020204" pitchFamily="34" charset="0"/>
                        </a:rPr>
                        <a:t>(Post program)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dk1"/>
                          </a:solidFill>
                          <a:latin typeface="Arial" panose="020B0604020202020204" pitchFamily="34" charset="0"/>
                          <a:ea typeface="+mn-ea"/>
                          <a:cs typeface="Arial" panose="020B0604020202020204" pitchFamily="34" charset="0"/>
                        </a:rPr>
                        <a:t>Session with youth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mn-ea"/>
                          <a:cs typeface="Arial" panose="020B0604020202020204" pitchFamily="34" charset="0"/>
                        </a:rPr>
                        <a:t>Workshop participants welcome to stay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kern="1200" dirty="0">
                        <a:solidFill>
                          <a:schemeClr val="dk1"/>
                        </a:solidFill>
                        <a:latin typeface="Arial" panose="020B0604020202020204" pitchFamily="34" charset="0"/>
                        <a:ea typeface="Calibri"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4127514"/>
                  </a:ext>
                </a:extLst>
              </a:tr>
            </a:tbl>
          </a:graphicData>
        </a:graphic>
      </p:graphicFrame>
      <p:sp>
        <p:nvSpPr>
          <p:cNvPr id="5" name="Rectangle 4">
            <a:extLst>
              <a:ext uri="{FF2B5EF4-FFF2-40B4-BE49-F238E27FC236}">
                <a16:creationId xmlns:a16="http://schemas.microsoft.com/office/drawing/2014/main" id="{701BAD85-D41F-D041-A7A3-6B73ABF54216}"/>
              </a:ext>
            </a:extLst>
          </p:cNvPr>
          <p:cNvSpPr/>
          <p:nvPr/>
        </p:nvSpPr>
        <p:spPr>
          <a:xfrm>
            <a:off x="259080" y="2514600"/>
            <a:ext cx="8741228" cy="4572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07430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4" name="Rectangle 23"/>
          <p:cNvSpPr/>
          <p:nvPr/>
        </p:nvSpPr>
        <p:spPr>
          <a:xfrm>
            <a:off x="0" y="2725150"/>
            <a:ext cx="9144000" cy="344705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hape 269"/>
          <p:cNvSpPr txBox="1">
            <a:spLocks noGrp="1"/>
          </p:cNvSpPr>
          <p:nvPr>
            <p:ph type="title"/>
          </p:nvPr>
        </p:nvSpPr>
        <p:spPr>
          <a:xfrm>
            <a:off x="197482" y="70450"/>
            <a:ext cx="8870318" cy="493200"/>
          </a:xfrm>
          <a:prstGeom prst="rect">
            <a:avLst/>
          </a:prstGeom>
        </p:spPr>
        <p:txBody>
          <a:bodyPr lIns="91425" tIns="91425" rIns="91425" bIns="91425" anchor="t" anchorCtr="0">
            <a:noAutofit/>
          </a:bodyPr>
          <a:lstStyle/>
          <a:p>
            <a:pPr lvl="0">
              <a:spcBef>
                <a:spcPts val="0"/>
              </a:spcBef>
              <a:buNone/>
            </a:pPr>
            <a:r>
              <a:rPr lang="en-US" sz="2600" dirty="0">
                <a:latin typeface="Arial" panose="020B0604020202020204" pitchFamily="34" charset="0"/>
                <a:cs typeface="Arial" panose="020B0604020202020204" pitchFamily="34" charset="0"/>
              </a:rPr>
              <a:t>A global call to action to tackle youth unemployment</a:t>
            </a:r>
          </a:p>
        </p:txBody>
      </p:sp>
      <p:sp>
        <p:nvSpPr>
          <p:cNvPr id="6" name="TextBox 5"/>
          <p:cNvSpPr txBox="1"/>
          <p:nvPr/>
        </p:nvSpPr>
        <p:spPr>
          <a:xfrm>
            <a:off x="239210" y="3304163"/>
            <a:ext cx="3975100" cy="1231106"/>
          </a:xfrm>
          <a:prstGeom prst="rect">
            <a:avLst/>
          </a:prstGeom>
          <a:noFill/>
          <a:ln>
            <a:noFill/>
          </a:ln>
        </p:spPr>
        <p:txBody>
          <a:bodyPr wrap="square" numCol="1" rtlCol="0">
            <a:spAutoFit/>
          </a:bodyPr>
          <a:lstStyle/>
          <a:p>
            <a:pPr marL="285750" indent="-285750">
              <a:spcAft>
                <a:spcPts val="1200"/>
              </a:spcAft>
              <a:buFont typeface="Arial" charset="0"/>
              <a:buChar char="•"/>
            </a:pPr>
            <a:r>
              <a:rPr lang="en-US" sz="1600" dirty="0">
                <a:latin typeface="Arial" charset="0"/>
                <a:ea typeface="Arial" charset="0"/>
                <a:cs typeface="Arial" charset="0"/>
              </a:rPr>
              <a:t>Population shifts, climate change, conflict and urbanization</a:t>
            </a:r>
          </a:p>
          <a:p>
            <a:pPr marL="285750" indent="-285750">
              <a:spcAft>
                <a:spcPts val="1200"/>
              </a:spcAft>
              <a:buFont typeface="Arial" charset="0"/>
              <a:buChar char="•"/>
            </a:pPr>
            <a:r>
              <a:rPr lang="en-US" sz="1600" dirty="0">
                <a:latin typeface="Arial" charset="0"/>
                <a:ea typeface="Arial" charset="0"/>
                <a:cs typeface="Arial" charset="0"/>
              </a:rPr>
              <a:t>Changing nature of work in the form of automation and digitization</a:t>
            </a:r>
          </a:p>
        </p:txBody>
      </p:sp>
      <p:sp>
        <p:nvSpPr>
          <p:cNvPr id="2" name="Rectangle 1"/>
          <p:cNvSpPr/>
          <p:nvPr/>
        </p:nvSpPr>
        <p:spPr>
          <a:xfrm>
            <a:off x="2488942" y="973675"/>
            <a:ext cx="4140457" cy="1323439"/>
          </a:xfrm>
          <a:prstGeom prst="rect">
            <a:avLst/>
          </a:prstGeom>
        </p:spPr>
        <p:txBody>
          <a:bodyPr wrap="square">
            <a:spAutoFit/>
          </a:bodyPr>
          <a:lstStyle/>
          <a:p>
            <a:r>
              <a:rPr lang="en-US" sz="1600" dirty="0">
                <a:latin typeface="Arial" charset="0"/>
                <a:ea typeface="Arial" charset="0"/>
                <a:cs typeface="Arial" charset="0"/>
              </a:rPr>
              <a:t>SDG8: “</a:t>
            </a:r>
            <a:r>
              <a:rPr lang="en-US" sz="1600" i="1" dirty="0">
                <a:latin typeface="Arial" charset="0"/>
                <a:ea typeface="Arial" charset="0"/>
                <a:cs typeface="Arial" charset="0"/>
              </a:rPr>
              <a:t>Promote sustained, inclusive and sustainable economic growth, full and productive employment and decent work for all”</a:t>
            </a:r>
            <a:r>
              <a:rPr lang="mr-IN" sz="1600" dirty="0">
                <a:latin typeface="Arial" charset="0"/>
                <a:ea typeface="Arial" charset="0"/>
                <a:cs typeface="Arial" charset="0"/>
              </a:rPr>
              <a:t>…</a:t>
            </a:r>
            <a:r>
              <a:rPr lang="en-US" sz="1600" dirty="0">
                <a:latin typeface="Arial" charset="0"/>
                <a:ea typeface="Arial" charset="0"/>
                <a:cs typeface="Arial" charset="0"/>
              </a:rPr>
              <a:t>with several specific target indicators focused on youth.   </a:t>
            </a:r>
          </a:p>
        </p:txBody>
      </p:sp>
      <p:pic>
        <p:nvPicPr>
          <p:cNvPr id="3" name="Picture 2"/>
          <p:cNvPicPr>
            <a:picLocks noChangeAspect="1"/>
          </p:cNvPicPr>
          <p:nvPr/>
        </p:nvPicPr>
        <p:blipFill>
          <a:blip r:embed="rId3"/>
          <a:stretch>
            <a:fillRect/>
          </a:stretch>
        </p:blipFill>
        <p:spPr>
          <a:xfrm>
            <a:off x="702163" y="841931"/>
            <a:ext cx="1455183" cy="1455183"/>
          </a:xfrm>
          <a:prstGeom prst="rect">
            <a:avLst/>
          </a:prstGeom>
          <a:solidFill>
            <a:schemeClr val="accent2"/>
          </a:solidFill>
          <a:ln>
            <a:solidFill>
              <a:schemeClr val="accent2"/>
            </a:solidFill>
          </a:ln>
        </p:spPr>
      </p:pic>
      <p:sp>
        <p:nvSpPr>
          <p:cNvPr id="4" name="Pentagon 3"/>
          <p:cNvSpPr/>
          <p:nvPr/>
        </p:nvSpPr>
        <p:spPr>
          <a:xfrm>
            <a:off x="408812" y="2748203"/>
            <a:ext cx="3975100" cy="649609"/>
          </a:xfrm>
          <a:prstGeom prst="homePlate">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Arial" charset="0"/>
                <a:ea typeface="Arial" charset="0"/>
                <a:cs typeface="Arial" charset="0"/>
              </a:rPr>
              <a:t>Increasing pressure</a:t>
            </a:r>
          </a:p>
        </p:txBody>
      </p:sp>
      <p:sp>
        <p:nvSpPr>
          <p:cNvPr id="12" name="TextBox 11"/>
          <p:cNvSpPr txBox="1"/>
          <p:nvPr/>
        </p:nvSpPr>
        <p:spPr>
          <a:xfrm>
            <a:off x="4553514" y="3304163"/>
            <a:ext cx="4372496" cy="1877437"/>
          </a:xfrm>
          <a:prstGeom prst="rect">
            <a:avLst/>
          </a:prstGeom>
          <a:noFill/>
        </p:spPr>
        <p:txBody>
          <a:bodyPr wrap="square" numCol="1" rtlCol="0">
            <a:spAutoFit/>
          </a:bodyPr>
          <a:lstStyle/>
          <a:p>
            <a:pPr marL="285750" indent="-285750">
              <a:spcAft>
                <a:spcPts val="1200"/>
              </a:spcAft>
              <a:buFont typeface="Arial" charset="0"/>
              <a:buChar char="•"/>
            </a:pPr>
            <a:r>
              <a:rPr lang="en-US" sz="1600" dirty="0">
                <a:latin typeface="Arial" charset="0"/>
                <a:ea typeface="Arial" charset="0"/>
                <a:cs typeface="Arial" charset="0"/>
              </a:rPr>
              <a:t>Field is fragmented, no single solution/ “silver bullet” </a:t>
            </a:r>
          </a:p>
          <a:p>
            <a:pPr marL="285750" indent="-285750">
              <a:spcAft>
                <a:spcPts val="1200"/>
              </a:spcAft>
              <a:buFont typeface="Arial" charset="0"/>
              <a:buChar char="•"/>
            </a:pPr>
            <a:r>
              <a:rPr lang="en-US" sz="1600" dirty="0">
                <a:latin typeface="Arial" charset="0"/>
                <a:ea typeface="Arial" charset="0"/>
                <a:cs typeface="Arial" charset="0"/>
              </a:rPr>
              <a:t>Existing efforts reach a tiny fraction of youth in need</a:t>
            </a:r>
          </a:p>
          <a:p>
            <a:pPr marL="285750" indent="-285750">
              <a:spcAft>
                <a:spcPts val="1200"/>
              </a:spcAft>
              <a:buFont typeface="Arial" charset="0"/>
              <a:buChar char="•"/>
            </a:pPr>
            <a:r>
              <a:rPr lang="en-US" sz="1600" dirty="0">
                <a:latin typeface="Arial" charset="0"/>
                <a:ea typeface="Arial" charset="0"/>
                <a:cs typeface="Arial" charset="0"/>
              </a:rPr>
              <a:t>Limited awareness, coordination and financial support at level required</a:t>
            </a:r>
          </a:p>
        </p:txBody>
      </p:sp>
      <p:sp>
        <p:nvSpPr>
          <p:cNvPr id="13" name="TextBox 12"/>
          <p:cNvSpPr txBox="1"/>
          <p:nvPr/>
        </p:nvSpPr>
        <p:spPr>
          <a:xfrm>
            <a:off x="0" y="5297997"/>
            <a:ext cx="9144000" cy="584775"/>
          </a:xfrm>
          <a:prstGeom prst="rect">
            <a:avLst/>
          </a:prstGeom>
          <a:solidFill>
            <a:schemeClr val="accent6"/>
          </a:solidFill>
          <a:ln>
            <a:noFill/>
          </a:ln>
        </p:spPr>
        <p:txBody>
          <a:bodyPr wrap="square" numCol="1" rtlCol="0">
            <a:spAutoFit/>
          </a:bodyPr>
          <a:lstStyle/>
          <a:p>
            <a:pPr algn="ctr"/>
            <a:r>
              <a:rPr lang="en-US" sz="1600" b="1" dirty="0">
                <a:solidFill>
                  <a:schemeClr val="bg1"/>
                </a:solidFill>
                <a:latin typeface="Arial" charset="0"/>
                <a:ea typeface="Arial" charset="0"/>
                <a:cs typeface="Arial" charset="0"/>
              </a:rPr>
              <a:t>350M youth expected to be out of school, </a:t>
            </a:r>
          </a:p>
          <a:p>
            <a:pPr algn="ctr"/>
            <a:r>
              <a:rPr lang="en-US" sz="1600" b="1" dirty="0">
                <a:solidFill>
                  <a:schemeClr val="bg1"/>
                </a:solidFill>
                <a:latin typeface="Arial" charset="0"/>
                <a:ea typeface="Arial" charset="0"/>
                <a:cs typeface="Arial" charset="0"/>
              </a:rPr>
              <a:t>unemployed or working in informal jobs</a:t>
            </a:r>
          </a:p>
        </p:txBody>
      </p:sp>
      <p:sp>
        <p:nvSpPr>
          <p:cNvPr id="18" name="Pentagon 17"/>
          <p:cNvSpPr/>
          <p:nvPr/>
        </p:nvSpPr>
        <p:spPr>
          <a:xfrm>
            <a:off x="4536312" y="2748203"/>
            <a:ext cx="4343399" cy="649609"/>
          </a:xfrm>
          <a:prstGeom prst="homePlate">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Arial" charset="0"/>
                <a:ea typeface="Arial" charset="0"/>
                <a:cs typeface="Arial" charset="0"/>
              </a:rPr>
              <a:t>Limited scalable solutions</a:t>
            </a:r>
          </a:p>
        </p:txBody>
      </p:sp>
      <p:pic>
        <p:nvPicPr>
          <p:cNvPr id="23" name="Picture 22"/>
          <p:cNvPicPr>
            <a:picLocks noChangeAspect="1"/>
          </p:cNvPicPr>
          <p:nvPr/>
        </p:nvPicPr>
        <p:blipFill rotWithShape="1">
          <a:blip r:embed="rId4" cstate="hqprint">
            <a:extLst>
              <a:ext uri="{BEBA8EAE-BF5A-486C-A8C5-ECC9F3942E4B}">
                <a14:imgProps xmlns:a14="http://schemas.microsoft.com/office/drawing/2010/main">
                  <a14:imgLayer r:embed="rId5">
                    <a14:imgEffect>
                      <a14:backgroundRemoval t="6045" b="100000" l="9798" r="89883">
                        <a14:foregroundMark x1="66560" y1="26196" x2="66560" y2="26196"/>
                        <a14:foregroundMark x1="69862" y1="20403" x2="69862" y2="20403"/>
                        <a14:foregroundMark x1="72098" y1="38539" x2="72098" y2="38539"/>
                        <a14:foregroundMark x1="74334" y1="25945" x2="74334" y2="25945"/>
                        <a14:foregroundMark x1="72204" y1="16373" x2="72204" y2="16373"/>
                        <a14:foregroundMark x1="68264" y1="14106" x2="68264" y2="14106"/>
                        <a14:foregroundMark x1="65495" y1="18892" x2="65495" y2="18892"/>
                        <a14:foregroundMark x1="76145" y1="24937" x2="76145" y2="24937"/>
                        <a14:foregroundMark x1="83387" y1="44584" x2="83387" y2="44584"/>
                        <a14:foregroundMark x1="87114" y1="62720" x2="87114" y2="62720"/>
                        <a14:foregroundMark x1="71991" y1="46348" x2="71991" y2="46348"/>
                        <a14:foregroundMark x1="69010" y1="46599" x2="69010" y2="46599"/>
                        <a14:foregroundMark x1="69223" y1="42569" x2="69223" y2="42569"/>
                        <a14:backgroundMark x1="64643" y1="4534" x2="64643" y2="4534"/>
                        <a14:backgroundMark x1="41534" y1="49622" x2="41534" y2="49622"/>
                        <a14:backgroundMark x1="45687" y1="52393" x2="45687" y2="52393"/>
                        <a14:backgroundMark x1="42918" y1="81864" x2="42918" y2="81864"/>
                        <a14:backgroundMark x1="53994" y1="54156" x2="53994" y2="54156"/>
                        <a14:backgroundMark x1="37274" y1="52897" x2="37274" y2="52897"/>
                        <a14:backgroundMark x1="38445" y1="25693" x2="38445" y2="25693"/>
                        <a14:backgroundMark x1="39297" y1="53401" x2="39297" y2="53401"/>
                        <a14:backgroundMark x1="46965" y1="30982" x2="46965" y2="30982"/>
                        <a14:backgroundMark x1="46432" y1="36776" x2="46432" y2="36776"/>
                        <a14:backgroundMark x1="29819" y1="17632" x2="29819" y2="17632"/>
                        <a14:backgroundMark x1="56869" y1="58942" x2="56869" y2="58942"/>
                        <a14:backgroundMark x1="22897" y1="50378" x2="22897" y2="50378"/>
                        <a14:backgroundMark x1="53781" y1="89421" x2="53781" y2="89421"/>
                        <a14:backgroundMark x1="19382" y1="65743" x2="24601" y2="76826"/>
                        <a14:backgroundMark x1="51864" y1="18388" x2="61874" y2="44584"/>
                        <a14:backgroundMark x1="53142" y1="12594" x2="61448" y2="28212"/>
                        <a14:backgroundMark x1="58253" y1="47607" x2="64004" y2="70529"/>
                        <a14:backgroundMark x1="25133" y1="37783" x2="26944" y2="85390"/>
                        <a14:backgroundMark x1="36528" y1="91436" x2="58360" y2="95718"/>
                        <a14:backgroundMark x1="78168" y1="15113" x2="80298" y2="22670"/>
                      </a14:backgroundRemoval>
                    </a14:imgEffect>
                  </a14:imgLayer>
                </a14:imgProps>
              </a:ext>
              <a:ext uri="{28A0092B-C50C-407E-A947-70E740481C1C}">
                <a14:useLocalDpi xmlns:a14="http://schemas.microsoft.com/office/drawing/2010/main"/>
              </a:ext>
            </a:extLst>
          </a:blip>
          <a:srcRect l="55000" r="9221"/>
          <a:stretch/>
        </p:blipFill>
        <p:spPr>
          <a:xfrm>
            <a:off x="6717350" y="822331"/>
            <a:ext cx="1248031" cy="1474783"/>
          </a:xfrm>
          <a:prstGeom prst="rect">
            <a:avLst/>
          </a:prstGeom>
        </p:spPr>
      </p:pic>
    </p:spTree>
    <p:extLst>
      <p:ext uri="{BB962C8B-B14F-4D97-AF65-F5344CB8AC3E}">
        <p14:creationId xmlns:p14="http://schemas.microsoft.com/office/powerpoint/2010/main" val="3103640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hape 401">
            <a:extLst>
              <a:ext uri="{FF2B5EF4-FFF2-40B4-BE49-F238E27FC236}">
                <a16:creationId xmlns:a16="http://schemas.microsoft.com/office/drawing/2014/main" id="{82A9E705-E759-3143-924C-F694D07B7B1C}"/>
              </a:ext>
            </a:extLst>
          </p:cNvPr>
          <p:cNvSpPr/>
          <p:nvPr/>
        </p:nvSpPr>
        <p:spPr>
          <a:xfrm>
            <a:off x="1810443" y="838199"/>
            <a:ext cx="6934200" cy="740681"/>
          </a:xfrm>
          <a:prstGeom prst="rect">
            <a:avLst/>
          </a:prstGeom>
          <a:noFill/>
          <a:ln w="12700" cap="flat" cmpd="sng">
            <a:noFill/>
            <a:prstDash val="solid"/>
            <a:miter lim="800000"/>
            <a:headEnd type="none" w="med" len="med"/>
            <a:tailEnd type="none" w="med" len="med"/>
          </a:ln>
        </p:spPr>
        <p:txBody>
          <a:bodyPr wrap="square" lIns="91425" tIns="66450" rIns="91425" bIns="66450" anchor="t" anchorCtr="0">
            <a:noAutofit/>
          </a:bodyPr>
          <a:lstStyle/>
          <a:p>
            <a:pPr marL="285750" indent="-285750">
              <a:buFont typeface="Arial" charset="0"/>
              <a:buChar char="•"/>
            </a:pPr>
            <a:r>
              <a:rPr lang="en-US" sz="1500" dirty="0">
                <a:latin typeface="Arial" panose="020B0604020202020204" pitchFamily="34" charset="0"/>
                <a:ea typeface="Calibri" charset="0"/>
                <a:cs typeface="Arial" panose="020B0604020202020204" pitchFamily="34" charset="0"/>
                <a:sym typeface="Avenir"/>
              </a:rPr>
              <a:t>Global opportunity youth have access to </a:t>
            </a:r>
            <a:r>
              <a:rPr lang="en-US" sz="1500" u="sng" dirty="0">
                <a:latin typeface="Arial" panose="020B0604020202020204" pitchFamily="34" charset="0"/>
                <a:ea typeface="Calibri" charset="0"/>
                <a:cs typeface="Arial" panose="020B0604020202020204" pitchFamily="34" charset="0"/>
                <a:sym typeface="Avenir"/>
              </a:rPr>
              <a:t>dignified, productive, and sustainable</a:t>
            </a:r>
            <a:r>
              <a:rPr lang="en-US" sz="1500" dirty="0">
                <a:latin typeface="Arial" panose="020B0604020202020204" pitchFamily="34" charset="0"/>
                <a:ea typeface="Calibri" charset="0"/>
                <a:cs typeface="Arial" panose="020B0604020202020204" pitchFamily="34" charset="0"/>
                <a:sym typeface="Avenir"/>
              </a:rPr>
              <a:t> entrepreneurship and employment pathways.</a:t>
            </a:r>
          </a:p>
          <a:p>
            <a:pPr marL="285750" indent="-285750">
              <a:buFont typeface="Arial" charset="0"/>
              <a:buChar char="•"/>
            </a:pPr>
            <a:endParaRPr lang="en-US" sz="1500" dirty="0">
              <a:latin typeface="Arial" panose="020B0604020202020204" pitchFamily="34" charset="0"/>
              <a:ea typeface="Calibri" charset="0"/>
              <a:cs typeface="Arial" panose="020B0604020202020204" pitchFamily="34" charset="0"/>
              <a:sym typeface="Avenir"/>
            </a:endParaRPr>
          </a:p>
        </p:txBody>
      </p:sp>
      <p:sp>
        <p:nvSpPr>
          <p:cNvPr id="21" name="Shape 403">
            <a:extLst>
              <a:ext uri="{FF2B5EF4-FFF2-40B4-BE49-F238E27FC236}">
                <a16:creationId xmlns:a16="http://schemas.microsoft.com/office/drawing/2014/main" id="{B25C6C61-E01D-5444-A4C0-0D8918477CB1}"/>
              </a:ext>
            </a:extLst>
          </p:cNvPr>
          <p:cNvSpPr/>
          <p:nvPr/>
        </p:nvSpPr>
        <p:spPr>
          <a:xfrm>
            <a:off x="1810442" y="1883679"/>
            <a:ext cx="7181157" cy="1600199"/>
          </a:xfrm>
          <a:prstGeom prst="rect">
            <a:avLst/>
          </a:prstGeom>
          <a:noFill/>
          <a:ln w="12700" cap="flat" cmpd="sng">
            <a:noFill/>
            <a:prstDash val="solid"/>
            <a:miter lim="800000"/>
            <a:headEnd type="none" w="med" len="med"/>
            <a:tailEnd type="none" w="med" len="med"/>
          </a:ln>
        </p:spPr>
        <p:txBody>
          <a:bodyPr wrap="square" lIns="91425" tIns="66450" rIns="91425" bIns="66450" anchor="t" anchorCtr="0">
            <a:noAutofit/>
          </a:bodyPr>
          <a:lstStyle/>
          <a:p>
            <a:pPr marL="285750" indent="-285750">
              <a:buFont typeface="Arial" charset="0"/>
              <a:buChar char="•"/>
            </a:pPr>
            <a:r>
              <a:rPr lang="en-US" sz="1500" dirty="0">
                <a:latin typeface="Arial" panose="020B0604020202020204" pitchFamily="34" charset="0"/>
                <a:cs typeface="Arial" panose="020B0604020202020204" pitchFamily="34" charset="0"/>
              </a:rPr>
              <a:t>Partner with communities around the world experiencing chronic unemployment to catalyze creation of 250,000+ economic opportunities for youth aged 15-29 who are out of school, unemployed, or working in informal jobs</a:t>
            </a:r>
          </a:p>
          <a:p>
            <a:pPr marL="285750" indent="-285750">
              <a:buFont typeface="Arial" charset="0"/>
              <a:buChar char="•"/>
            </a:pPr>
            <a:r>
              <a:rPr lang="en-US" sz="1500" dirty="0">
                <a:latin typeface="Arial" panose="020B0604020202020204" pitchFamily="34" charset="0"/>
                <a:cs typeface="Arial" panose="020B0604020202020204" pitchFamily="34" charset="0"/>
              </a:rPr>
              <a:t>Focus on “Opportunity Youth”</a:t>
            </a:r>
          </a:p>
        </p:txBody>
      </p:sp>
      <p:sp>
        <p:nvSpPr>
          <p:cNvPr id="22" name="Text Placeholder 3">
            <a:extLst>
              <a:ext uri="{FF2B5EF4-FFF2-40B4-BE49-F238E27FC236}">
                <a16:creationId xmlns:a16="http://schemas.microsoft.com/office/drawing/2014/main" id="{8E9EA502-4A03-3645-AF43-8903D096021B}"/>
              </a:ext>
            </a:extLst>
          </p:cNvPr>
          <p:cNvSpPr txBox="1">
            <a:spLocks/>
          </p:cNvSpPr>
          <p:nvPr/>
        </p:nvSpPr>
        <p:spPr>
          <a:xfrm>
            <a:off x="457200" y="838200"/>
            <a:ext cx="1358066" cy="740680"/>
          </a:xfrm>
          <a:prstGeom prst="rect">
            <a:avLst/>
          </a:prstGeom>
          <a:solidFill>
            <a:schemeClr val="accent2"/>
          </a:solidFill>
          <a:ln>
            <a:noFill/>
          </a:ln>
        </p:spPr>
        <p:txBody>
          <a:bodyPr lIns="0" tIns="0" rIns="0" bIns="0" anchor="ctr"/>
          <a:lstStyle>
            <a:defPPr>
              <a:defRPr lang="en-US"/>
            </a:defPPr>
            <a:lvl1pPr indent="0" algn="ctr" defTabSz="914293">
              <a:spcBef>
                <a:spcPct val="20000"/>
              </a:spcBef>
              <a:buFont typeface="Arial" pitchFamily="34" charset="0"/>
              <a:buNone/>
              <a:defRPr sz="1200" b="1">
                <a:solidFill>
                  <a:schemeClr val="bg1"/>
                </a:solidFill>
                <a:latin typeface="Calibri" charset="0"/>
                <a:ea typeface="Calibri" charset="0"/>
                <a:cs typeface="Calibri" charset="0"/>
              </a:defRPr>
            </a:lvl1pPr>
            <a:lvl2pPr marL="347663" indent="-174625" defTabSz="914293">
              <a:spcBef>
                <a:spcPct val="20000"/>
              </a:spcBef>
              <a:buFont typeface="Arial" pitchFamily="34" charset="0"/>
              <a:buChar char="–"/>
              <a:defRPr sz="1200"/>
            </a:lvl2pPr>
            <a:lvl3pPr marL="509588" indent="-161925" defTabSz="914293">
              <a:spcBef>
                <a:spcPct val="20000"/>
              </a:spcBef>
              <a:buFont typeface="Courier New" pitchFamily="49" charset="0"/>
              <a:buChar char="o"/>
              <a:defRPr sz="1200"/>
            </a:lvl3pPr>
            <a:lvl4pPr marL="682625" indent="-173038" defTabSz="914293">
              <a:spcBef>
                <a:spcPct val="20000"/>
              </a:spcBef>
              <a:buFont typeface="Arial" pitchFamily="34" charset="0"/>
              <a:buChar char="–"/>
              <a:defRPr sz="1200"/>
            </a:lvl4pPr>
            <a:lvl5pPr marL="2057159" indent="-228573" defTabSz="914293">
              <a:spcBef>
                <a:spcPct val="20000"/>
              </a:spcBef>
              <a:buFont typeface="Arial" pitchFamily="34" charset="0"/>
              <a:buChar char="»"/>
              <a:defRPr sz="1300"/>
            </a:lvl5pPr>
            <a:lvl6pPr marL="2514306" indent="-228573" defTabSz="914293">
              <a:spcBef>
                <a:spcPct val="20000"/>
              </a:spcBef>
              <a:buFont typeface="Arial" pitchFamily="34" charset="0"/>
              <a:buChar char="•"/>
              <a:defRPr sz="2000"/>
            </a:lvl6pPr>
            <a:lvl7pPr marL="2971453" indent="-228573" defTabSz="914293">
              <a:spcBef>
                <a:spcPct val="20000"/>
              </a:spcBef>
              <a:buFont typeface="Arial" pitchFamily="34" charset="0"/>
              <a:buChar char="•"/>
              <a:defRPr sz="2000"/>
            </a:lvl7pPr>
            <a:lvl8pPr marL="3428599" indent="-228573" defTabSz="914293">
              <a:spcBef>
                <a:spcPct val="20000"/>
              </a:spcBef>
              <a:buFont typeface="Arial" pitchFamily="34" charset="0"/>
              <a:buChar char="•"/>
              <a:defRPr sz="2000"/>
            </a:lvl8pPr>
            <a:lvl9pPr marL="3885746" indent="-228573" defTabSz="914293">
              <a:spcBef>
                <a:spcPct val="20000"/>
              </a:spcBef>
              <a:buFont typeface="Arial" pitchFamily="34" charset="0"/>
              <a:buChar char="•"/>
              <a:defRPr sz="2000"/>
            </a:lvl9pPr>
          </a:lstStyle>
          <a:p>
            <a:r>
              <a:rPr lang="en-US" sz="1500" dirty="0">
                <a:solidFill>
                  <a:schemeClr val="tx1"/>
                </a:solidFill>
                <a:latin typeface="Arial" panose="020B0604020202020204" pitchFamily="34" charset="0"/>
                <a:cs typeface="Arial" panose="020B0604020202020204" pitchFamily="34" charset="0"/>
              </a:rPr>
              <a:t>Vision</a:t>
            </a:r>
          </a:p>
        </p:txBody>
      </p:sp>
      <p:sp>
        <p:nvSpPr>
          <p:cNvPr id="23" name="Text Placeholder 3">
            <a:extLst>
              <a:ext uri="{FF2B5EF4-FFF2-40B4-BE49-F238E27FC236}">
                <a16:creationId xmlns:a16="http://schemas.microsoft.com/office/drawing/2014/main" id="{521E9B31-7499-9341-BFB1-4FF2F0500ECA}"/>
              </a:ext>
            </a:extLst>
          </p:cNvPr>
          <p:cNvSpPr txBox="1">
            <a:spLocks/>
          </p:cNvSpPr>
          <p:nvPr/>
        </p:nvSpPr>
        <p:spPr>
          <a:xfrm>
            <a:off x="457200" y="1883679"/>
            <a:ext cx="1358066" cy="1491493"/>
          </a:xfrm>
          <a:prstGeom prst="rect">
            <a:avLst/>
          </a:prstGeom>
          <a:solidFill>
            <a:schemeClr val="accent2"/>
          </a:solidFill>
          <a:ln>
            <a:noFill/>
          </a:ln>
        </p:spPr>
        <p:txBody>
          <a:bodyPr lIns="0" tIns="0" rIns="0" bIns="0" anchor="ctr"/>
          <a:lstStyle>
            <a:defPPr>
              <a:defRPr lang="en-US"/>
            </a:defPPr>
            <a:lvl1pPr indent="0" algn="ctr" defTabSz="914293">
              <a:spcBef>
                <a:spcPct val="20000"/>
              </a:spcBef>
              <a:buFont typeface="Arial" pitchFamily="34" charset="0"/>
              <a:buNone/>
              <a:defRPr sz="1200" b="1">
                <a:solidFill>
                  <a:schemeClr val="bg1"/>
                </a:solidFill>
                <a:latin typeface="Calibri" charset="0"/>
                <a:ea typeface="Calibri" charset="0"/>
                <a:cs typeface="Calibri" charset="0"/>
              </a:defRPr>
            </a:lvl1pPr>
            <a:lvl2pPr marL="347663" indent="-174625" defTabSz="914293">
              <a:spcBef>
                <a:spcPct val="20000"/>
              </a:spcBef>
              <a:buFont typeface="Arial" pitchFamily="34" charset="0"/>
              <a:buChar char="–"/>
              <a:defRPr sz="1200"/>
            </a:lvl2pPr>
            <a:lvl3pPr marL="509588" indent="-161925" defTabSz="914293">
              <a:spcBef>
                <a:spcPct val="20000"/>
              </a:spcBef>
              <a:buFont typeface="Courier New" pitchFamily="49" charset="0"/>
              <a:buChar char="o"/>
              <a:defRPr sz="1200"/>
            </a:lvl3pPr>
            <a:lvl4pPr marL="682625" indent="-173038" defTabSz="914293">
              <a:spcBef>
                <a:spcPct val="20000"/>
              </a:spcBef>
              <a:buFont typeface="Arial" pitchFamily="34" charset="0"/>
              <a:buChar char="–"/>
              <a:defRPr sz="1200"/>
            </a:lvl4pPr>
            <a:lvl5pPr marL="2057159" indent="-228573" defTabSz="914293">
              <a:spcBef>
                <a:spcPct val="20000"/>
              </a:spcBef>
              <a:buFont typeface="Arial" pitchFamily="34" charset="0"/>
              <a:buChar char="»"/>
              <a:defRPr sz="1300"/>
            </a:lvl5pPr>
            <a:lvl6pPr marL="2514306" indent="-228573" defTabSz="914293">
              <a:spcBef>
                <a:spcPct val="20000"/>
              </a:spcBef>
              <a:buFont typeface="Arial" pitchFamily="34" charset="0"/>
              <a:buChar char="•"/>
              <a:defRPr sz="2000"/>
            </a:lvl6pPr>
            <a:lvl7pPr marL="2971453" indent="-228573" defTabSz="914293">
              <a:spcBef>
                <a:spcPct val="20000"/>
              </a:spcBef>
              <a:buFont typeface="Arial" pitchFamily="34" charset="0"/>
              <a:buChar char="•"/>
              <a:defRPr sz="2000"/>
            </a:lvl7pPr>
            <a:lvl8pPr marL="3428599" indent="-228573" defTabSz="914293">
              <a:spcBef>
                <a:spcPct val="20000"/>
              </a:spcBef>
              <a:buFont typeface="Arial" pitchFamily="34" charset="0"/>
              <a:buChar char="•"/>
              <a:defRPr sz="2000"/>
            </a:lvl8pPr>
            <a:lvl9pPr marL="3885746" indent="-228573" defTabSz="914293">
              <a:spcBef>
                <a:spcPct val="20000"/>
              </a:spcBef>
              <a:buFont typeface="Arial" pitchFamily="34" charset="0"/>
              <a:buChar char="•"/>
              <a:defRPr sz="2000"/>
            </a:lvl9pPr>
          </a:lstStyle>
          <a:p>
            <a:r>
              <a:rPr lang="en-US" sz="1500" dirty="0">
                <a:solidFill>
                  <a:schemeClr val="tx1"/>
                </a:solidFill>
                <a:latin typeface="Arial" panose="020B0604020202020204" pitchFamily="34" charset="0"/>
                <a:cs typeface="Arial" panose="020B0604020202020204" pitchFamily="34" charset="0"/>
              </a:rPr>
              <a:t>Goals</a:t>
            </a:r>
          </a:p>
        </p:txBody>
      </p:sp>
      <p:sp>
        <p:nvSpPr>
          <p:cNvPr id="12" name="Shape 405">
            <a:extLst>
              <a:ext uri="{FF2B5EF4-FFF2-40B4-BE49-F238E27FC236}">
                <a16:creationId xmlns:a16="http://schemas.microsoft.com/office/drawing/2014/main" id="{E397E8D3-9490-AF41-A0D9-268B790349D5}"/>
              </a:ext>
            </a:extLst>
          </p:cNvPr>
          <p:cNvSpPr txBox="1"/>
          <p:nvPr/>
        </p:nvSpPr>
        <p:spPr>
          <a:xfrm>
            <a:off x="228600" y="152400"/>
            <a:ext cx="8915400" cy="348832"/>
          </a:xfrm>
          <a:prstGeom prst="rect">
            <a:avLst/>
          </a:prstGeom>
          <a:noFill/>
          <a:ln>
            <a:noFill/>
          </a:ln>
        </p:spPr>
        <p:txBody>
          <a:bodyPr wrap="square" lIns="0" tIns="0" rIns="0" bIns="0" anchor="ctr" anchorCtr="0">
            <a:noAutofit/>
          </a:bodyPr>
          <a:lstStyle/>
          <a:p>
            <a:pPr marL="0" marR="0" lvl="0" indent="-114300" algn="l" rtl="0">
              <a:spcBef>
                <a:spcPts val="0"/>
              </a:spcBef>
              <a:buClr>
                <a:srgbClr val="110761"/>
              </a:buClr>
              <a:buSzPts val="1800"/>
              <a:buFont typeface="Arial"/>
              <a:buNone/>
            </a:pPr>
            <a:r>
              <a:rPr lang="en-US" sz="2600" b="1" dirty="0">
                <a:latin typeface="Arial" panose="020B0604020202020204" pitchFamily="34" charset="0"/>
                <a:ea typeface="Calibri" charset="0"/>
                <a:cs typeface="Arial" panose="020B0604020202020204" pitchFamily="34" charset="0"/>
                <a:sym typeface="Avenir"/>
              </a:rPr>
              <a:t>Vision and partners</a:t>
            </a:r>
          </a:p>
        </p:txBody>
      </p:sp>
      <p:sp>
        <p:nvSpPr>
          <p:cNvPr id="9" name="Shape 403">
            <a:extLst>
              <a:ext uri="{FF2B5EF4-FFF2-40B4-BE49-F238E27FC236}">
                <a16:creationId xmlns:a16="http://schemas.microsoft.com/office/drawing/2014/main" id="{B25C6C61-E01D-5444-A4C0-0D8918477CB1}"/>
              </a:ext>
            </a:extLst>
          </p:cNvPr>
          <p:cNvSpPr/>
          <p:nvPr/>
        </p:nvSpPr>
        <p:spPr>
          <a:xfrm>
            <a:off x="1810442" y="3679971"/>
            <a:ext cx="6934200" cy="696987"/>
          </a:xfrm>
          <a:prstGeom prst="rect">
            <a:avLst/>
          </a:prstGeom>
          <a:noFill/>
          <a:ln w="12700" cap="flat" cmpd="sng">
            <a:noFill/>
            <a:prstDash val="solid"/>
            <a:miter lim="800000"/>
            <a:headEnd type="none" w="med" len="med"/>
            <a:tailEnd type="none" w="med" len="med"/>
          </a:ln>
        </p:spPr>
        <p:txBody>
          <a:bodyPr wrap="square" lIns="91425" tIns="66450" rIns="91425" bIns="66450" anchor="t" anchorCtr="0">
            <a:noAutofit/>
          </a:bodyPr>
          <a:lstStyle/>
          <a:p>
            <a:pPr marL="285750" indent="-285750">
              <a:buFont typeface="Arial" charset="0"/>
              <a:buChar char="•"/>
            </a:pPr>
            <a:r>
              <a:rPr lang="en-US" sz="1500" dirty="0">
                <a:latin typeface="Arial" panose="020B0604020202020204" pitchFamily="34" charset="0"/>
                <a:cs typeface="Arial" panose="020B0604020202020204" pitchFamily="34" charset="0"/>
              </a:rPr>
              <a:t>A 12 year program towards 2030, aligned with local development plans and sustainable development goals </a:t>
            </a:r>
          </a:p>
        </p:txBody>
      </p:sp>
      <p:sp>
        <p:nvSpPr>
          <p:cNvPr id="13" name="Text Placeholder 3">
            <a:extLst>
              <a:ext uri="{FF2B5EF4-FFF2-40B4-BE49-F238E27FC236}">
                <a16:creationId xmlns:a16="http://schemas.microsoft.com/office/drawing/2014/main" id="{521E9B31-7499-9341-BFB1-4FF2F0500ECA}"/>
              </a:ext>
            </a:extLst>
          </p:cNvPr>
          <p:cNvSpPr txBox="1">
            <a:spLocks/>
          </p:cNvSpPr>
          <p:nvPr/>
        </p:nvSpPr>
        <p:spPr>
          <a:xfrm>
            <a:off x="457199" y="3679971"/>
            <a:ext cx="1358066" cy="696987"/>
          </a:xfrm>
          <a:prstGeom prst="rect">
            <a:avLst/>
          </a:prstGeom>
          <a:solidFill>
            <a:schemeClr val="accent2"/>
          </a:solidFill>
          <a:ln>
            <a:noFill/>
          </a:ln>
        </p:spPr>
        <p:txBody>
          <a:bodyPr lIns="0" tIns="0" rIns="0" bIns="0" anchor="ctr"/>
          <a:lstStyle>
            <a:defPPr>
              <a:defRPr lang="en-US"/>
            </a:defPPr>
            <a:lvl1pPr indent="0" algn="ctr" defTabSz="914293">
              <a:spcBef>
                <a:spcPct val="20000"/>
              </a:spcBef>
              <a:buFont typeface="Arial" pitchFamily="34" charset="0"/>
              <a:buNone/>
              <a:defRPr sz="1200" b="1">
                <a:solidFill>
                  <a:schemeClr val="bg1"/>
                </a:solidFill>
                <a:latin typeface="Calibri" charset="0"/>
                <a:ea typeface="Calibri" charset="0"/>
                <a:cs typeface="Calibri" charset="0"/>
              </a:defRPr>
            </a:lvl1pPr>
            <a:lvl2pPr marL="347663" indent="-174625" defTabSz="914293">
              <a:spcBef>
                <a:spcPct val="20000"/>
              </a:spcBef>
              <a:buFont typeface="Arial" pitchFamily="34" charset="0"/>
              <a:buChar char="–"/>
              <a:defRPr sz="1200"/>
            </a:lvl2pPr>
            <a:lvl3pPr marL="509588" indent="-161925" defTabSz="914293">
              <a:spcBef>
                <a:spcPct val="20000"/>
              </a:spcBef>
              <a:buFont typeface="Courier New" pitchFamily="49" charset="0"/>
              <a:buChar char="o"/>
              <a:defRPr sz="1200"/>
            </a:lvl3pPr>
            <a:lvl4pPr marL="682625" indent="-173038" defTabSz="914293">
              <a:spcBef>
                <a:spcPct val="20000"/>
              </a:spcBef>
              <a:buFont typeface="Arial" pitchFamily="34" charset="0"/>
              <a:buChar char="–"/>
              <a:defRPr sz="1200"/>
            </a:lvl4pPr>
            <a:lvl5pPr marL="2057159" indent="-228573" defTabSz="914293">
              <a:spcBef>
                <a:spcPct val="20000"/>
              </a:spcBef>
              <a:buFont typeface="Arial" pitchFamily="34" charset="0"/>
              <a:buChar char="»"/>
              <a:defRPr sz="1300"/>
            </a:lvl5pPr>
            <a:lvl6pPr marL="2514306" indent="-228573" defTabSz="914293">
              <a:spcBef>
                <a:spcPct val="20000"/>
              </a:spcBef>
              <a:buFont typeface="Arial" pitchFamily="34" charset="0"/>
              <a:buChar char="•"/>
              <a:defRPr sz="2000"/>
            </a:lvl6pPr>
            <a:lvl7pPr marL="2971453" indent="-228573" defTabSz="914293">
              <a:spcBef>
                <a:spcPct val="20000"/>
              </a:spcBef>
              <a:buFont typeface="Arial" pitchFamily="34" charset="0"/>
              <a:buChar char="•"/>
              <a:defRPr sz="2000"/>
            </a:lvl7pPr>
            <a:lvl8pPr marL="3428599" indent="-228573" defTabSz="914293">
              <a:spcBef>
                <a:spcPct val="20000"/>
              </a:spcBef>
              <a:buFont typeface="Arial" pitchFamily="34" charset="0"/>
              <a:buChar char="•"/>
              <a:defRPr sz="2000"/>
            </a:lvl8pPr>
            <a:lvl9pPr marL="3885746" indent="-228573" defTabSz="914293">
              <a:spcBef>
                <a:spcPct val="20000"/>
              </a:spcBef>
              <a:buFont typeface="Arial" pitchFamily="34" charset="0"/>
              <a:buChar char="•"/>
              <a:defRPr sz="2000"/>
            </a:lvl9pPr>
          </a:lstStyle>
          <a:p>
            <a:r>
              <a:rPr lang="en-US" sz="1500" dirty="0">
                <a:solidFill>
                  <a:schemeClr val="tx1"/>
                </a:solidFill>
                <a:latin typeface="Arial" panose="020B0604020202020204" pitchFamily="34" charset="0"/>
                <a:cs typeface="Arial" panose="020B0604020202020204" pitchFamily="34" charset="0"/>
              </a:rPr>
              <a:t>Timing</a:t>
            </a:r>
          </a:p>
        </p:txBody>
      </p:sp>
      <p:sp>
        <p:nvSpPr>
          <p:cNvPr id="14" name="Text Placeholder 3">
            <a:extLst>
              <a:ext uri="{FF2B5EF4-FFF2-40B4-BE49-F238E27FC236}">
                <a16:creationId xmlns:a16="http://schemas.microsoft.com/office/drawing/2014/main" id="{521E9B31-7499-9341-BFB1-4FF2F0500ECA}"/>
              </a:ext>
            </a:extLst>
          </p:cNvPr>
          <p:cNvSpPr txBox="1">
            <a:spLocks/>
          </p:cNvSpPr>
          <p:nvPr/>
        </p:nvSpPr>
        <p:spPr>
          <a:xfrm>
            <a:off x="457199" y="4573052"/>
            <a:ext cx="1358066" cy="1675348"/>
          </a:xfrm>
          <a:prstGeom prst="rect">
            <a:avLst/>
          </a:prstGeom>
          <a:solidFill>
            <a:schemeClr val="accent2"/>
          </a:solidFill>
          <a:ln>
            <a:noFill/>
          </a:ln>
        </p:spPr>
        <p:txBody>
          <a:bodyPr lIns="0" tIns="0" rIns="0" bIns="0" anchor="ctr"/>
          <a:lstStyle>
            <a:defPPr>
              <a:defRPr lang="en-US"/>
            </a:defPPr>
            <a:lvl1pPr indent="0" algn="ctr" defTabSz="914293">
              <a:spcBef>
                <a:spcPct val="20000"/>
              </a:spcBef>
              <a:buFont typeface="Arial" pitchFamily="34" charset="0"/>
              <a:buNone/>
              <a:defRPr sz="1200" b="1">
                <a:solidFill>
                  <a:schemeClr val="bg1"/>
                </a:solidFill>
                <a:latin typeface="Calibri" charset="0"/>
                <a:ea typeface="Calibri" charset="0"/>
                <a:cs typeface="Calibri" charset="0"/>
              </a:defRPr>
            </a:lvl1pPr>
            <a:lvl2pPr marL="347663" indent="-174625" defTabSz="914293">
              <a:spcBef>
                <a:spcPct val="20000"/>
              </a:spcBef>
              <a:buFont typeface="Arial" pitchFamily="34" charset="0"/>
              <a:buChar char="–"/>
              <a:defRPr sz="1200"/>
            </a:lvl2pPr>
            <a:lvl3pPr marL="509588" indent="-161925" defTabSz="914293">
              <a:spcBef>
                <a:spcPct val="20000"/>
              </a:spcBef>
              <a:buFont typeface="Courier New" pitchFamily="49" charset="0"/>
              <a:buChar char="o"/>
              <a:defRPr sz="1200"/>
            </a:lvl3pPr>
            <a:lvl4pPr marL="682625" indent="-173038" defTabSz="914293">
              <a:spcBef>
                <a:spcPct val="20000"/>
              </a:spcBef>
              <a:buFont typeface="Arial" pitchFamily="34" charset="0"/>
              <a:buChar char="–"/>
              <a:defRPr sz="1200"/>
            </a:lvl4pPr>
            <a:lvl5pPr marL="2057159" indent="-228573" defTabSz="914293">
              <a:spcBef>
                <a:spcPct val="20000"/>
              </a:spcBef>
              <a:buFont typeface="Arial" pitchFamily="34" charset="0"/>
              <a:buChar char="»"/>
              <a:defRPr sz="1300"/>
            </a:lvl5pPr>
            <a:lvl6pPr marL="2514306" indent="-228573" defTabSz="914293">
              <a:spcBef>
                <a:spcPct val="20000"/>
              </a:spcBef>
              <a:buFont typeface="Arial" pitchFamily="34" charset="0"/>
              <a:buChar char="•"/>
              <a:defRPr sz="2000"/>
            </a:lvl6pPr>
            <a:lvl7pPr marL="2971453" indent="-228573" defTabSz="914293">
              <a:spcBef>
                <a:spcPct val="20000"/>
              </a:spcBef>
              <a:buFont typeface="Arial" pitchFamily="34" charset="0"/>
              <a:buChar char="•"/>
              <a:defRPr sz="2000"/>
            </a:lvl7pPr>
            <a:lvl8pPr marL="3428599" indent="-228573" defTabSz="914293">
              <a:spcBef>
                <a:spcPct val="20000"/>
              </a:spcBef>
              <a:buFont typeface="Arial" pitchFamily="34" charset="0"/>
              <a:buChar char="•"/>
              <a:defRPr sz="2000"/>
            </a:lvl8pPr>
            <a:lvl9pPr marL="3885746" indent="-228573" defTabSz="914293">
              <a:spcBef>
                <a:spcPct val="20000"/>
              </a:spcBef>
              <a:buFont typeface="Arial" pitchFamily="34" charset="0"/>
              <a:buChar char="•"/>
              <a:defRPr sz="2000"/>
            </a:lvl9pPr>
          </a:lstStyle>
          <a:p>
            <a:r>
              <a:rPr lang="en-US" sz="1500" dirty="0">
                <a:solidFill>
                  <a:schemeClr val="tx1"/>
                </a:solidFill>
                <a:latin typeface="Arial" panose="020B0604020202020204" pitchFamily="34" charset="0"/>
                <a:cs typeface="Arial" panose="020B0604020202020204" pitchFamily="34" charset="0"/>
              </a:rPr>
              <a:t>Co-design Partners</a:t>
            </a:r>
          </a:p>
        </p:txBody>
      </p:sp>
      <p:sp>
        <p:nvSpPr>
          <p:cNvPr id="15" name="Shape 403">
            <a:extLst>
              <a:ext uri="{FF2B5EF4-FFF2-40B4-BE49-F238E27FC236}">
                <a16:creationId xmlns:a16="http://schemas.microsoft.com/office/drawing/2014/main" id="{B25C6C61-E01D-5444-A4C0-0D8918477CB1}"/>
              </a:ext>
            </a:extLst>
          </p:cNvPr>
          <p:cNvSpPr/>
          <p:nvPr/>
        </p:nvSpPr>
        <p:spPr>
          <a:xfrm>
            <a:off x="1810442" y="4573051"/>
            <a:ext cx="7181156" cy="945156"/>
          </a:xfrm>
          <a:prstGeom prst="rect">
            <a:avLst/>
          </a:prstGeom>
          <a:noFill/>
          <a:ln w="12700" cap="flat" cmpd="sng">
            <a:noFill/>
            <a:prstDash val="solid"/>
            <a:miter lim="800000"/>
            <a:headEnd type="none" w="med" len="med"/>
            <a:tailEnd type="none" w="med" len="med"/>
          </a:ln>
        </p:spPr>
        <p:txBody>
          <a:bodyPr wrap="square" lIns="91425" tIns="66450" rIns="91425" bIns="66450" anchor="t" anchorCtr="0">
            <a:noAutofit/>
          </a:bodyPr>
          <a:lstStyle/>
          <a:p>
            <a:pPr marL="285750" indent="-285750">
              <a:buFont typeface="Arial" charset="0"/>
              <a:buChar char="•"/>
            </a:pPr>
            <a:r>
              <a:rPr lang="en-US" sz="1500" dirty="0">
                <a:latin typeface="Arial" panose="020B0604020202020204" pitchFamily="34" charset="0"/>
                <a:cs typeface="Arial" panose="020B0604020202020204" pitchFamily="34" charset="0"/>
              </a:rPr>
              <a:t>Government (federal/state/local), education/schools</a:t>
            </a:r>
          </a:p>
          <a:p>
            <a:pPr marL="285750" indent="-285750">
              <a:buFont typeface="Arial" charset="0"/>
              <a:buChar char="•"/>
            </a:pPr>
            <a:r>
              <a:rPr lang="en-US" sz="1500" dirty="0">
                <a:latin typeface="Arial" panose="020B0604020202020204" pitchFamily="34" charset="0"/>
                <a:cs typeface="Arial" panose="020B0604020202020204" pitchFamily="34" charset="0"/>
              </a:rPr>
              <a:t>Youth and civil society groups</a:t>
            </a:r>
          </a:p>
          <a:p>
            <a:pPr marL="285750" indent="-285750">
              <a:buFont typeface="Arial" charset="0"/>
              <a:buChar char="•"/>
            </a:pPr>
            <a:r>
              <a:rPr lang="en-US" sz="1500" dirty="0">
                <a:latin typeface="Arial" panose="020B0604020202020204" pitchFamily="34" charset="0"/>
                <a:cs typeface="Arial" panose="020B0604020202020204" pitchFamily="34" charset="0"/>
              </a:rPr>
              <a:t>NGOs, research companies and for profits that provide training, services, advocacy</a:t>
            </a:r>
          </a:p>
          <a:p>
            <a:pPr marL="285750" indent="-285750">
              <a:buFont typeface="Arial" charset="0"/>
              <a:buChar char="•"/>
            </a:pPr>
            <a:r>
              <a:rPr lang="en-US" sz="1500" dirty="0">
                <a:latin typeface="Arial" panose="020B0604020202020204" pitchFamily="34" charset="0"/>
                <a:cs typeface="Arial" panose="020B0604020202020204" pitchFamily="34" charset="0"/>
              </a:rPr>
              <a:t>Corporates, SME and business associations, banks and investors</a:t>
            </a:r>
          </a:p>
          <a:p>
            <a:pPr marL="285750" indent="-285750">
              <a:buFont typeface="Arial" charset="0"/>
              <a:buChar char="•"/>
            </a:pPr>
            <a:r>
              <a:rPr lang="en-US" sz="1500" dirty="0">
                <a:latin typeface="Arial" panose="020B0604020202020204" pitchFamily="34" charset="0"/>
                <a:cs typeface="Arial" panose="020B0604020202020204" pitchFamily="34" charset="0"/>
              </a:rPr>
              <a:t>Private and community foundations, CSR activities</a:t>
            </a:r>
          </a:p>
        </p:txBody>
      </p:sp>
    </p:spTree>
    <p:extLst>
      <p:ext uri="{BB962C8B-B14F-4D97-AF65-F5344CB8AC3E}">
        <p14:creationId xmlns:p14="http://schemas.microsoft.com/office/powerpoint/2010/main" val="168895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hape 405">
            <a:extLst>
              <a:ext uri="{FF2B5EF4-FFF2-40B4-BE49-F238E27FC236}">
                <a16:creationId xmlns:a16="http://schemas.microsoft.com/office/drawing/2014/main" id="{E397E8D3-9490-AF41-A0D9-268B790349D5}"/>
              </a:ext>
            </a:extLst>
          </p:cNvPr>
          <p:cNvSpPr txBox="1"/>
          <p:nvPr/>
        </p:nvSpPr>
        <p:spPr>
          <a:xfrm>
            <a:off x="228600" y="152400"/>
            <a:ext cx="8915400" cy="348832"/>
          </a:xfrm>
          <a:prstGeom prst="rect">
            <a:avLst/>
          </a:prstGeom>
          <a:noFill/>
          <a:ln>
            <a:noFill/>
          </a:ln>
        </p:spPr>
        <p:txBody>
          <a:bodyPr wrap="square" lIns="0" tIns="0" rIns="0" bIns="0" anchor="ctr" anchorCtr="0">
            <a:noAutofit/>
          </a:bodyPr>
          <a:lstStyle/>
          <a:p>
            <a:pPr marL="0" marR="0" lvl="0" indent="-114300" algn="l" rtl="0">
              <a:spcBef>
                <a:spcPts val="0"/>
              </a:spcBef>
              <a:buClr>
                <a:srgbClr val="110761"/>
              </a:buClr>
              <a:buSzPts val="1800"/>
              <a:buFont typeface="Arial"/>
              <a:buNone/>
            </a:pPr>
            <a:r>
              <a:rPr lang="en-US" sz="2400" b="1" dirty="0">
                <a:latin typeface="Arial" panose="020B0604020202020204" pitchFamily="34" charset="0"/>
                <a:ea typeface="Calibri" charset="0"/>
                <a:cs typeface="Arial" panose="020B0604020202020204" pitchFamily="34" charset="0"/>
                <a:sym typeface="Avenir"/>
              </a:rPr>
              <a:t>Sustainable and scalable economic opportunities: 6 pillars</a:t>
            </a:r>
          </a:p>
        </p:txBody>
      </p:sp>
      <p:sp>
        <p:nvSpPr>
          <p:cNvPr id="32" name="Shape 410">
            <a:extLst>
              <a:ext uri="{FF2B5EF4-FFF2-40B4-BE49-F238E27FC236}">
                <a16:creationId xmlns:a16="http://schemas.microsoft.com/office/drawing/2014/main" id="{E4796B74-49DD-8746-BB58-39BBC85528C0}"/>
              </a:ext>
            </a:extLst>
          </p:cNvPr>
          <p:cNvSpPr txBox="1"/>
          <p:nvPr/>
        </p:nvSpPr>
        <p:spPr>
          <a:xfrm>
            <a:off x="6073190" y="1469529"/>
            <a:ext cx="2568609" cy="503439"/>
          </a:xfrm>
          <a:prstGeom prst="rect">
            <a:avLst/>
          </a:prstGeom>
          <a:noFill/>
          <a:ln w="9525" cap="flat" cmpd="sng">
            <a:noFill/>
            <a:prstDash val="solid"/>
            <a:round/>
            <a:headEnd type="none" w="med" len="med"/>
            <a:tailEnd type="none" w="med" len="med"/>
          </a:ln>
        </p:spPr>
        <p:txBody>
          <a:bodyPr wrap="square" lIns="0" tIns="31159" rIns="0" bIns="31159" anchor="t" anchorCtr="0">
            <a:noAutofit/>
          </a:bodyPr>
          <a:lstStyle/>
          <a:p>
            <a:pPr marL="348094" indent="-285750">
              <a:buFont typeface="Arial" panose="020B0604020202020204" pitchFamily="34" charset="0"/>
              <a:buChar char="•"/>
            </a:pPr>
            <a:r>
              <a:rPr lang="en-US" sz="1400" dirty="0">
                <a:latin typeface="Arial" panose="020B0604020202020204" pitchFamily="34" charset="0"/>
                <a:cs typeface="Arial" panose="020B0604020202020204" pitchFamily="34" charset="0"/>
                <a:sym typeface="Avenir"/>
              </a:rPr>
              <a:t>Host communities of practice to promote practitioner knowledge sharing and innovation </a:t>
            </a:r>
          </a:p>
          <a:p>
            <a:pPr marL="348094" indent="-285750">
              <a:buFont typeface="Arial" panose="020B0604020202020204" pitchFamily="34" charset="0"/>
              <a:buChar char="•"/>
            </a:pPr>
            <a:endParaRPr lang="en-US" sz="1400" dirty="0">
              <a:latin typeface="Arial" panose="020B0604020202020204" pitchFamily="34" charset="0"/>
              <a:cs typeface="Arial" panose="020B0604020202020204" pitchFamily="34" charset="0"/>
              <a:sym typeface="Avenir"/>
            </a:endParaRPr>
          </a:p>
          <a:p>
            <a:pPr marL="348094" indent="-285750">
              <a:buFont typeface="Arial" panose="020B0604020202020204" pitchFamily="34" charset="0"/>
              <a:buChar char="•"/>
            </a:pPr>
            <a:r>
              <a:rPr lang="en-US" sz="1400" dirty="0">
                <a:latin typeface="Arial" panose="020B0604020202020204" pitchFamily="34" charset="0"/>
                <a:cs typeface="Arial" panose="020B0604020202020204" pitchFamily="34" charset="0"/>
                <a:sym typeface="Avenir"/>
              </a:rPr>
              <a:t>Disseminate research, evidence and best practices</a:t>
            </a:r>
            <a:endParaRPr lang="en-US" sz="1400" dirty="0">
              <a:latin typeface="Arial" panose="020B0604020202020204" pitchFamily="34" charset="0"/>
              <a:ea typeface="Arial" charset="0"/>
              <a:cs typeface="Arial" panose="020B0604020202020204" pitchFamily="34" charset="0"/>
              <a:sym typeface="Avenir"/>
            </a:endParaRPr>
          </a:p>
        </p:txBody>
      </p:sp>
      <p:sp>
        <p:nvSpPr>
          <p:cNvPr id="33" name="Shape 410">
            <a:extLst>
              <a:ext uri="{FF2B5EF4-FFF2-40B4-BE49-F238E27FC236}">
                <a16:creationId xmlns:a16="http://schemas.microsoft.com/office/drawing/2014/main" id="{B45C239E-1429-ED44-B018-C0E645398D58}"/>
              </a:ext>
            </a:extLst>
          </p:cNvPr>
          <p:cNvSpPr txBox="1"/>
          <p:nvPr/>
        </p:nvSpPr>
        <p:spPr>
          <a:xfrm>
            <a:off x="398690" y="4188897"/>
            <a:ext cx="2493401" cy="726493"/>
          </a:xfrm>
          <a:prstGeom prst="rect">
            <a:avLst/>
          </a:prstGeom>
          <a:noFill/>
          <a:ln w="9525" cap="flat" cmpd="sng">
            <a:noFill/>
            <a:prstDash val="solid"/>
            <a:round/>
            <a:headEnd type="none" w="med" len="med"/>
            <a:tailEnd type="none" w="med" len="med"/>
          </a:ln>
        </p:spPr>
        <p:txBody>
          <a:bodyPr wrap="square" lIns="0" tIns="31159" rIns="0" bIns="31159" anchor="t" anchorCtr="0">
            <a:noAutofit/>
          </a:bodyPr>
          <a:lstStyle/>
          <a:p>
            <a:pPr marL="348094"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Engage OY in design and execution of solutions and leading community and global change efforts.</a:t>
            </a:r>
          </a:p>
          <a:p>
            <a:pPr marL="62344"/>
            <a:endParaRPr lang="en-US" sz="1400" dirty="0">
              <a:latin typeface="Arial" panose="020B0604020202020204" pitchFamily="34" charset="0"/>
              <a:ea typeface="Arial" charset="0"/>
              <a:cs typeface="Arial" panose="020B0604020202020204" pitchFamily="34" charset="0"/>
              <a:sym typeface="Avenir"/>
            </a:endParaRPr>
          </a:p>
        </p:txBody>
      </p:sp>
      <p:sp>
        <p:nvSpPr>
          <p:cNvPr id="34" name="Shape 410">
            <a:extLst>
              <a:ext uri="{FF2B5EF4-FFF2-40B4-BE49-F238E27FC236}">
                <a16:creationId xmlns:a16="http://schemas.microsoft.com/office/drawing/2014/main" id="{4CC97022-3913-F546-A7FE-CFF323439A42}"/>
              </a:ext>
            </a:extLst>
          </p:cNvPr>
          <p:cNvSpPr txBox="1"/>
          <p:nvPr/>
        </p:nvSpPr>
        <p:spPr>
          <a:xfrm>
            <a:off x="3236863" y="4214907"/>
            <a:ext cx="2568609" cy="1630690"/>
          </a:xfrm>
          <a:prstGeom prst="rect">
            <a:avLst/>
          </a:prstGeom>
          <a:noFill/>
          <a:ln w="9525" cap="flat" cmpd="sng">
            <a:noFill/>
            <a:prstDash val="solid"/>
            <a:round/>
            <a:headEnd type="none" w="med" len="med"/>
            <a:tailEnd type="none" w="med" len="med"/>
          </a:ln>
        </p:spPr>
        <p:txBody>
          <a:bodyPr wrap="square" lIns="0" tIns="31159" rIns="0" bIns="31159" anchor="t" anchorCtr="0">
            <a:noAutofit/>
          </a:bodyPr>
          <a:lstStyle/>
          <a:p>
            <a:pPr marL="348094" indent="-285750">
              <a:buFont typeface="Arial" panose="020B0604020202020204" pitchFamily="34" charset="0"/>
              <a:buChar char="•"/>
            </a:pPr>
            <a:r>
              <a:rPr lang="en-US" sz="1400" dirty="0">
                <a:latin typeface="Arial" panose="020B0604020202020204" pitchFamily="34" charset="0"/>
                <a:cs typeface="Arial" panose="020B0604020202020204" pitchFamily="34" charset="0"/>
                <a:sym typeface="Avenir"/>
              </a:rPr>
              <a:t>Mobilize global and local funders and </a:t>
            </a:r>
            <a:r>
              <a:rPr lang="en-US" sz="1400" dirty="0">
                <a:latin typeface="Arial" panose="020B0604020202020204" pitchFamily="34" charset="0"/>
                <a:ea typeface="Arial" charset="0"/>
                <a:cs typeface="Arial" panose="020B0604020202020204" pitchFamily="34" charset="0"/>
                <a:sym typeface="Avenir"/>
              </a:rPr>
              <a:t>diverse funding sources; grants, impact investing, innovative finance e.g. SIBs</a:t>
            </a:r>
          </a:p>
          <a:p>
            <a:pPr marL="348094" indent="-285750">
              <a:buFont typeface="Arial" panose="020B0604020202020204" pitchFamily="34" charset="0"/>
              <a:buChar char="•"/>
            </a:pPr>
            <a:endParaRPr lang="en-US" sz="1400" dirty="0">
              <a:latin typeface="Arial" panose="020B0604020202020204" pitchFamily="34" charset="0"/>
              <a:ea typeface="Arial" charset="0"/>
              <a:cs typeface="Arial" panose="020B0604020202020204" pitchFamily="34" charset="0"/>
              <a:sym typeface="Avenir"/>
            </a:endParaRPr>
          </a:p>
          <a:p>
            <a:pPr marL="348094" indent="-285750">
              <a:buFont typeface="Arial" panose="020B0604020202020204" pitchFamily="34" charset="0"/>
              <a:buChar char="•"/>
            </a:pPr>
            <a:r>
              <a:rPr lang="en-US" sz="1400" dirty="0">
                <a:latin typeface="Arial" panose="020B0604020202020204" pitchFamily="34" charset="0"/>
                <a:ea typeface="Arial" charset="0"/>
                <a:cs typeface="Arial" panose="020B0604020202020204" pitchFamily="34" charset="0"/>
                <a:sym typeface="Avenir"/>
              </a:rPr>
              <a:t>Assist communities to build a business case for investment</a:t>
            </a:r>
          </a:p>
        </p:txBody>
      </p:sp>
      <p:sp>
        <p:nvSpPr>
          <p:cNvPr id="35" name="Shape 410">
            <a:extLst>
              <a:ext uri="{FF2B5EF4-FFF2-40B4-BE49-F238E27FC236}">
                <a16:creationId xmlns:a16="http://schemas.microsoft.com/office/drawing/2014/main" id="{AF98D383-5E4F-0044-B1C8-69C1BE8BB826}"/>
              </a:ext>
            </a:extLst>
          </p:cNvPr>
          <p:cNvSpPr txBox="1"/>
          <p:nvPr/>
        </p:nvSpPr>
        <p:spPr>
          <a:xfrm>
            <a:off x="3211463" y="1482686"/>
            <a:ext cx="2568609" cy="1020737"/>
          </a:xfrm>
          <a:prstGeom prst="rect">
            <a:avLst/>
          </a:prstGeom>
          <a:noFill/>
          <a:ln w="9525" cap="flat" cmpd="sng">
            <a:noFill/>
            <a:prstDash val="solid"/>
            <a:round/>
            <a:headEnd type="none" w="med" len="med"/>
            <a:tailEnd type="none" w="med" len="med"/>
          </a:ln>
        </p:spPr>
        <p:txBody>
          <a:bodyPr wrap="square" lIns="0" tIns="31159" rIns="0" bIns="31159" anchor="t" anchorCtr="0">
            <a:noAutofit/>
          </a:bodyPr>
          <a:lstStyle/>
          <a:p>
            <a:pPr marL="348094" indent="-285750">
              <a:buFont typeface="Arial" panose="020B0604020202020204" pitchFamily="34" charset="0"/>
              <a:buChar char="•"/>
            </a:pPr>
            <a:r>
              <a:rPr lang="en-US" sz="1400" dirty="0">
                <a:latin typeface="Arial" panose="020B0604020202020204" pitchFamily="34" charset="0"/>
                <a:cs typeface="Arial" panose="020B0604020202020204" pitchFamily="34" charset="0"/>
                <a:sym typeface="Avenir"/>
              </a:rPr>
              <a:t>Jointly lead a global campaign to raise awareness, increase investment and establish an asset-based narrative</a:t>
            </a:r>
            <a:endParaRPr lang="en-US" sz="1400" dirty="0">
              <a:latin typeface="Arial" panose="020B0604020202020204" pitchFamily="34" charset="0"/>
              <a:ea typeface="Arial" charset="0"/>
              <a:cs typeface="Arial" panose="020B0604020202020204" pitchFamily="34" charset="0"/>
              <a:sym typeface="Avenir"/>
            </a:endParaRPr>
          </a:p>
        </p:txBody>
      </p:sp>
      <p:sp>
        <p:nvSpPr>
          <p:cNvPr id="36" name="Shape 410">
            <a:extLst>
              <a:ext uri="{FF2B5EF4-FFF2-40B4-BE49-F238E27FC236}">
                <a16:creationId xmlns:a16="http://schemas.microsoft.com/office/drawing/2014/main" id="{21F22EEA-803B-5A47-8666-011AC5A07088}"/>
              </a:ext>
            </a:extLst>
          </p:cNvPr>
          <p:cNvSpPr txBox="1"/>
          <p:nvPr/>
        </p:nvSpPr>
        <p:spPr>
          <a:xfrm>
            <a:off x="398691" y="1509845"/>
            <a:ext cx="2493400" cy="457200"/>
          </a:xfrm>
          <a:prstGeom prst="rect">
            <a:avLst/>
          </a:prstGeom>
          <a:noFill/>
          <a:ln w="9525" cap="flat" cmpd="sng">
            <a:noFill/>
            <a:prstDash val="solid"/>
            <a:round/>
            <a:headEnd type="none" w="med" len="med"/>
            <a:tailEnd type="none" w="med" len="med"/>
          </a:ln>
        </p:spPr>
        <p:txBody>
          <a:bodyPr wrap="square" lIns="0" tIns="31159" rIns="0" bIns="31159" anchor="t" anchorCtr="0">
            <a:noAutofit/>
          </a:bodyPr>
          <a:lstStyle/>
          <a:p>
            <a:pPr marL="348094" indent="-285750">
              <a:buFont typeface="Arial" panose="020B0604020202020204" pitchFamily="34" charset="0"/>
              <a:buChar char="•"/>
            </a:pPr>
            <a:r>
              <a:rPr lang="en-US" sz="1400" dirty="0">
                <a:latin typeface="Arial" panose="020B0604020202020204" pitchFamily="34" charset="0"/>
                <a:ea typeface="Arial" charset="0"/>
                <a:cs typeface="Arial" panose="020B0604020202020204" pitchFamily="34" charset="0"/>
                <a:sym typeface="Avenir"/>
              </a:rPr>
              <a:t>Partner with community leaders to  establish collaborative infrastructure</a:t>
            </a:r>
          </a:p>
          <a:p>
            <a:pPr marL="348094"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348094"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Provide a methodology and resources to </a:t>
            </a:r>
            <a:r>
              <a:rPr lang="en-US" sz="1400" dirty="0">
                <a:latin typeface="Arial" panose="020B0604020202020204" pitchFamily="34" charset="0"/>
                <a:ea typeface="Arial" charset="0"/>
                <a:cs typeface="Arial" panose="020B0604020202020204" pitchFamily="34" charset="0"/>
                <a:sym typeface="Avenir"/>
              </a:rPr>
              <a:t>co-design </a:t>
            </a:r>
            <a:r>
              <a:rPr lang="en-US" sz="1400" dirty="0">
                <a:latin typeface="Arial" panose="020B0604020202020204" pitchFamily="34" charset="0"/>
                <a:cs typeface="Arial" panose="020B0604020202020204" pitchFamily="34" charset="0"/>
              </a:rPr>
              <a:t>a 5-year program of work</a:t>
            </a:r>
            <a:endParaRPr lang="en-US" sz="1400" dirty="0">
              <a:latin typeface="Arial" panose="020B0604020202020204" pitchFamily="34" charset="0"/>
              <a:ea typeface="Arial" charset="0"/>
              <a:cs typeface="Arial" panose="020B0604020202020204" pitchFamily="34" charset="0"/>
              <a:sym typeface="Avenir"/>
            </a:endParaRPr>
          </a:p>
        </p:txBody>
      </p:sp>
      <p:sp>
        <p:nvSpPr>
          <p:cNvPr id="37" name="Shape 410">
            <a:extLst>
              <a:ext uri="{FF2B5EF4-FFF2-40B4-BE49-F238E27FC236}">
                <a16:creationId xmlns:a16="http://schemas.microsoft.com/office/drawing/2014/main" id="{A4522FD6-36EE-ED4F-8624-B24ED7289E7C}"/>
              </a:ext>
            </a:extLst>
          </p:cNvPr>
          <p:cNvSpPr txBox="1"/>
          <p:nvPr/>
        </p:nvSpPr>
        <p:spPr>
          <a:xfrm>
            <a:off x="6095359" y="4157172"/>
            <a:ext cx="2546440" cy="869708"/>
          </a:xfrm>
          <a:prstGeom prst="rect">
            <a:avLst/>
          </a:prstGeom>
          <a:noFill/>
          <a:ln w="9525" cap="flat" cmpd="sng">
            <a:noFill/>
            <a:prstDash val="solid"/>
            <a:round/>
            <a:headEnd type="none" w="med" len="med"/>
            <a:tailEnd type="none" w="med" len="med"/>
          </a:ln>
        </p:spPr>
        <p:txBody>
          <a:bodyPr wrap="square" lIns="0" tIns="31159" rIns="0" bIns="31159" anchor="t" anchorCtr="0">
            <a:noAutofit/>
          </a:bodyPr>
          <a:lstStyle/>
          <a:p>
            <a:pPr marL="377190" indent="-285750" fontAlgn="base">
              <a:buFont typeface="Arial" panose="020B0604020202020204" pitchFamily="34" charset="0"/>
              <a:buChar char="•"/>
            </a:pPr>
            <a:r>
              <a:rPr lang="en-US" sz="1400" dirty="0">
                <a:latin typeface="Arial" panose="020B0604020202020204" pitchFamily="34" charset="0"/>
                <a:cs typeface="Arial" panose="020B0604020202020204" pitchFamily="34" charset="0"/>
              </a:rPr>
              <a:t>Build community capacity adopt data-driven approaches</a:t>
            </a:r>
          </a:p>
          <a:p>
            <a:pPr marL="91440" fontAlgn="base"/>
            <a:endParaRPr lang="en-US" sz="1400" dirty="0">
              <a:latin typeface="Arial" panose="020B0604020202020204" pitchFamily="34" charset="0"/>
              <a:cs typeface="Arial" panose="020B0604020202020204" pitchFamily="34" charset="0"/>
            </a:endParaRPr>
          </a:p>
          <a:p>
            <a:pPr marL="377190" indent="-285750" fontAlgn="base">
              <a:buFont typeface="Arial" panose="020B0604020202020204" pitchFamily="34" charset="0"/>
              <a:buChar char="•"/>
            </a:pPr>
            <a:r>
              <a:rPr lang="en-US" sz="1400" dirty="0">
                <a:latin typeface="Arial" panose="020B0604020202020204" pitchFamily="34" charset="0"/>
                <a:cs typeface="Arial" panose="020B0604020202020204" pitchFamily="34" charset="0"/>
              </a:rPr>
              <a:t>Accelerate digital platforms with potential to shift outcomes at mass</a:t>
            </a:r>
          </a:p>
        </p:txBody>
      </p:sp>
      <p:sp>
        <p:nvSpPr>
          <p:cNvPr id="38" name="TextBox 37">
            <a:extLst>
              <a:ext uri="{FF2B5EF4-FFF2-40B4-BE49-F238E27FC236}">
                <a16:creationId xmlns:a16="http://schemas.microsoft.com/office/drawing/2014/main" id="{879C9090-DF7D-F248-B7E1-8A26EF62A047}"/>
              </a:ext>
            </a:extLst>
          </p:cNvPr>
          <p:cNvSpPr txBox="1"/>
          <p:nvPr/>
        </p:nvSpPr>
        <p:spPr>
          <a:xfrm>
            <a:off x="424091" y="974851"/>
            <a:ext cx="2493400" cy="401799"/>
          </a:xfrm>
          <a:prstGeom prst="rect">
            <a:avLst/>
          </a:prstGeom>
          <a:solidFill>
            <a:schemeClr val="accent2"/>
          </a:solidFill>
        </p:spPr>
        <p:txBody>
          <a:bodyPr wrap="square" rtlCol="0" anchor="ctr">
            <a:noAutofit/>
          </a:bodyPr>
          <a:lstStyle/>
          <a:p>
            <a:pPr algn="ctr"/>
            <a:r>
              <a:rPr lang="en-US" sz="1400" b="1" dirty="0">
                <a:latin typeface="Arial" panose="020B0604020202020204" pitchFamily="34" charset="0"/>
                <a:ea typeface="Arial" charset="0"/>
                <a:cs typeface="Arial" panose="020B0604020202020204" pitchFamily="34" charset="0"/>
              </a:rPr>
              <a:t>Place-based Collaboration</a:t>
            </a:r>
          </a:p>
        </p:txBody>
      </p:sp>
      <p:sp>
        <p:nvSpPr>
          <p:cNvPr id="39" name="Oval 38">
            <a:extLst>
              <a:ext uri="{FF2B5EF4-FFF2-40B4-BE49-F238E27FC236}">
                <a16:creationId xmlns:a16="http://schemas.microsoft.com/office/drawing/2014/main" id="{ADC807A5-5672-CF4D-86BB-18757C862281}"/>
              </a:ext>
            </a:extLst>
          </p:cNvPr>
          <p:cNvSpPr/>
          <p:nvPr/>
        </p:nvSpPr>
        <p:spPr>
          <a:xfrm>
            <a:off x="283970" y="713034"/>
            <a:ext cx="295355" cy="384436"/>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Arial" panose="020B0604020202020204" pitchFamily="34" charset="0"/>
                <a:cs typeface="Arial" panose="020B0604020202020204" pitchFamily="34" charset="0"/>
              </a:rPr>
              <a:t>1</a:t>
            </a:r>
          </a:p>
        </p:txBody>
      </p:sp>
      <p:sp>
        <p:nvSpPr>
          <p:cNvPr id="40" name="TextBox 39">
            <a:extLst>
              <a:ext uri="{FF2B5EF4-FFF2-40B4-BE49-F238E27FC236}">
                <a16:creationId xmlns:a16="http://schemas.microsoft.com/office/drawing/2014/main" id="{89A9F1A9-00A6-3144-AD53-2D38895E6A29}"/>
              </a:ext>
            </a:extLst>
          </p:cNvPr>
          <p:cNvSpPr txBox="1"/>
          <p:nvPr/>
        </p:nvSpPr>
        <p:spPr>
          <a:xfrm>
            <a:off x="3236863" y="999809"/>
            <a:ext cx="2568609" cy="402852"/>
          </a:xfrm>
          <a:prstGeom prst="rect">
            <a:avLst/>
          </a:prstGeom>
          <a:solidFill>
            <a:schemeClr val="accent2"/>
          </a:solidFill>
        </p:spPr>
        <p:txBody>
          <a:bodyPr wrap="square" rtlCol="0" anchor="ctr">
            <a:noAutofit/>
          </a:bodyPr>
          <a:lstStyle/>
          <a:p>
            <a:pPr algn="ctr"/>
            <a:r>
              <a:rPr lang="en-US" sz="1400" b="1" dirty="0">
                <a:latin typeface="Arial" panose="020B0604020202020204" pitchFamily="34" charset="0"/>
                <a:ea typeface="Arial" charset="0"/>
                <a:cs typeface="Arial" panose="020B0604020202020204" pitchFamily="34" charset="0"/>
              </a:rPr>
              <a:t>Call To Action</a:t>
            </a:r>
          </a:p>
        </p:txBody>
      </p:sp>
      <p:sp>
        <p:nvSpPr>
          <p:cNvPr id="41" name="Oval 40">
            <a:extLst>
              <a:ext uri="{FF2B5EF4-FFF2-40B4-BE49-F238E27FC236}">
                <a16:creationId xmlns:a16="http://schemas.microsoft.com/office/drawing/2014/main" id="{15F884BE-B15C-BE43-B681-027368FA71F3}"/>
              </a:ext>
            </a:extLst>
          </p:cNvPr>
          <p:cNvSpPr/>
          <p:nvPr/>
        </p:nvSpPr>
        <p:spPr>
          <a:xfrm>
            <a:off x="3086840" y="807591"/>
            <a:ext cx="295355" cy="384436"/>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Arial" panose="020B0604020202020204" pitchFamily="34" charset="0"/>
                <a:cs typeface="Arial" panose="020B0604020202020204" pitchFamily="34" charset="0"/>
              </a:rPr>
              <a:t>2</a:t>
            </a:r>
          </a:p>
        </p:txBody>
      </p:sp>
      <p:sp>
        <p:nvSpPr>
          <p:cNvPr id="42" name="TextBox 41">
            <a:extLst>
              <a:ext uri="{FF2B5EF4-FFF2-40B4-BE49-F238E27FC236}">
                <a16:creationId xmlns:a16="http://schemas.microsoft.com/office/drawing/2014/main" id="{1168F4AA-BA52-C54F-B58C-844F70CAFE24}"/>
              </a:ext>
            </a:extLst>
          </p:cNvPr>
          <p:cNvSpPr txBox="1"/>
          <p:nvPr/>
        </p:nvSpPr>
        <p:spPr>
          <a:xfrm>
            <a:off x="3236863" y="3631872"/>
            <a:ext cx="2568609" cy="463884"/>
          </a:xfrm>
          <a:prstGeom prst="rect">
            <a:avLst/>
          </a:prstGeom>
          <a:solidFill>
            <a:schemeClr val="accent2"/>
          </a:solidFill>
        </p:spPr>
        <p:txBody>
          <a:bodyPr wrap="square" rtlCol="0" anchor="ctr">
            <a:noAutofit/>
          </a:bodyPr>
          <a:lstStyle/>
          <a:p>
            <a:pPr algn="ctr"/>
            <a:r>
              <a:rPr lang="en-US" sz="1400" b="1" dirty="0">
                <a:latin typeface="Arial" panose="020B0604020202020204" pitchFamily="34" charset="0"/>
                <a:ea typeface="Arial" charset="0"/>
                <a:cs typeface="Arial" panose="020B0604020202020204" pitchFamily="34" charset="0"/>
              </a:rPr>
              <a:t>Funding Mobilization</a:t>
            </a:r>
          </a:p>
        </p:txBody>
      </p:sp>
      <p:sp>
        <p:nvSpPr>
          <p:cNvPr id="43" name="TextBox 42">
            <a:extLst>
              <a:ext uri="{FF2B5EF4-FFF2-40B4-BE49-F238E27FC236}">
                <a16:creationId xmlns:a16="http://schemas.microsoft.com/office/drawing/2014/main" id="{6D4D3889-76D7-1149-A6EB-442F848E3191}"/>
              </a:ext>
            </a:extLst>
          </p:cNvPr>
          <p:cNvSpPr txBox="1"/>
          <p:nvPr/>
        </p:nvSpPr>
        <p:spPr>
          <a:xfrm>
            <a:off x="6099444" y="3592091"/>
            <a:ext cx="2542355" cy="463884"/>
          </a:xfrm>
          <a:prstGeom prst="rect">
            <a:avLst/>
          </a:prstGeom>
          <a:solidFill>
            <a:schemeClr val="accent2"/>
          </a:solidFill>
        </p:spPr>
        <p:txBody>
          <a:bodyPr wrap="square" rtlCol="0" anchor="ctr">
            <a:noAutofit/>
          </a:bodyPr>
          <a:lstStyle/>
          <a:p>
            <a:pPr algn="ctr"/>
            <a:r>
              <a:rPr lang="en-US" sz="1400" b="1" dirty="0">
                <a:latin typeface="Arial" panose="020B0604020202020204" pitchFamily="34" charset="0"/>
                <a:ea typeface="Arial" charset="0"/>
                <a:cs typeface="Arial" panose="020B0604020202020204" pitchFamily="34" charset="0"/>
              </a:rPr>
              <a:t>Data &amp; Digital Platforms</a:t>
            </a:r>
          </a:p>
        </p:txBody>
      </p:sp>
      <p:sp>
        <p:nvSpPr>
          <p:cNvPr id="44" name="Oval 43">
            <a:extLst>
              <a:ext uri="{FF2B5EF4-FFF2-40B4-BE49-F238E27FC236}">
                <a16:creationId xmlns:a16="http://schemas.microsoft.com/office/drawing/2014/main" id="{DAF9E909-3BF1-E34F-BD9D-B53DF7172245}"/>
              </a:ext>
            </a:extLst>
          </p:cNvPr>
          <p:cNvSpPr/>
          <p:nvPr/>
        </p:nvSpPr>
        <p:spPr>
          <a:xfrm>
            <a:off x="3086840" y="3490199"/>
            <a:ext cx="295355" cy="384436"/>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Arial" panose="020B0604020202020204" pitchFamily="34" charset="0"/>
                <a:cs typeface="Arial" panose="020B0604020202020204" pitchFamily="34" charset="0"/>
              </a:rPr>
              <a:t>5</a:t>
            </a:r>
          </a:p>
        </p:txBody>
      </p:sp>
      <p:sp>
        <p:nvSpPr>
          <p:cNvPr id="45" name="Oval 44">
            <a:extLst>
              <a:ext uri="{FF2B5EF4-FFF2-40B4-BE49-F238E27FC236}">
                <a16:creationId xmlns:a16="http://schemas.microsoft.com/office/drawing/2014/main" id="{4C7FEC9E-666D-BD47-AC19-ADB8D04F92BE}"/>
              </a:ext>
            </a:extLst>
          </p:cNvPr>
          <p:cNvSpPr/>
          <p:nvPr/>
        </p:nvSpPr>
        <p:spPr>
          <a:xfrm>
            <a:off x="5947680" y="3490894"/>
            <a:ext cx="295355" cy="384436"/>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Arial" panose="020B0604020202020204" pitchFamily="34" charset="0"/>
                <a:cs typeface="Arial" panose="020B0604020202020204" pitchFamily="34" charset="0"/>
              </a:rPr>
              <a:t>6</a:t>
            </a:r>
          </a:p>
        </p:txBody>
      </p:sp>
      <p:sp>
        <p:nvSpPr>
          <p:cNvPr id="46" name="TextBox 45">
            <a:extLst>
              <a:ext uri="{FF2B5EF4-FFF2-40B4-BE49-F238E27FC236}">
                <a16:creationId xmlns:a16="http://schemas.microsoft.com/office/drawing/2014/main" id="{D53A00DA-0A99-DD42-9405-2C12CCB674E4}"/>
              </a:ext>
            </a:extLst>
          </p:cNvPr>
          <p:cNvSpPr txBox="1"/>
          <p:nvPr/>
        </p:nvSpPr>
        <p:spPr>
          <a:xfrm>
            <a:off x="398690" y="3605862"/>
            <a:ext cx="2493401" cy="463884"/>
          </a:xfrm>
          <a:prstGeom prst="rect">
            <a:avLst/>
          </a:prstGeom>
          <a:solidFill>
            <a:schemeClr val="accent2"/>
          </a:solidFill>
        </p:spPr>
        <p:txBody>
          <a:bodyPr wrap="square" rtlCol="0" anchor="ctr">
            <a:noAutofit/>
          </a:bodyPr>
          <a:lstStyle/>
          <a:p>
            <a:pPr algn="ctr"/>
            <a:r>
              <a:rPr lang="en-US" sz="1400" b="1" dirty="0">
                <a:latin typeface="Arial" panose="020B0604020202020204" pitchFamily="34" charset="0"/>
                <a:ea typeface="Arial" charset="0"/>
                <a:cs typeface="Arial" panose="020B0604020202020204" pitchFamily="34" charset="0"/>
              </a:rPr>
              <a:t>Youth Voice &amp; Solutions</a:t>
            </a:r>
          </a:p>
        </p:txBody>
      </p:sp>
      <p:sp>
        <p:nvSpPr>
          <p:cNvPr id="47" name="Oval 46">
            <a:extLst>
              <a:ext uri="{FF2B5EF4-FFF2-40B4-BE49-F238E27FC236}">
                <a16:creationId xmlns:a16="http://schemas.microsoft.com/office/drawing/2014/main" id="{17431113-E0DD-E546-A1A9-AFE2E2868E6F}"/>
              </a:ext>
            </a:extLst>
          </p:cNvPr>
          <p:cNvSpPr/>
          <p:nvPr/>
        </p:nvSpPr>
        <p:spPr>
          <a:xfrm>
            <a:off x="251012" y="3384124"/>
            <a:ext cx="295355" cy="384436"/>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Arial" panose="020B0604020202020204" pitchFamily="34" charset="0"/>
                <a:cs typeface="Arial" panose="020B0604020202020204" pitchFamily="34" charset="0"/>
              </a:rPr>
              <a:t>4</a:t>
            </a:r>
          </a:p>
        </p:txBody>
      </p:sp>
      <p:sp>
        <p:nvSpPr>
          <p:cNvPr id="48" name="TextBox 47">
            <a:extLst>
              <a:ext uri="{FF2B5EF4-FFF2-40B4-BE49-F238E27FC236}">
                <a16:creationId xmlns:a16="http://schemas.microsoft.com/office/drawing/2014/main" id="{E31BD321-ABD6-9E47-B2C4-6BF0FAC9A391}"/>
              </a:ext>
            </a:extLst>
          </p:cNvPr>
          <p:cNvSpPr txBox="1"/>
          <p:nvPr/>
        </p:nvSpPr>
        <p:spPr>
          <a:xfrm>
            <a:off x="6073191" y="990600"/>
            <a:ext cx="2568609" cy="402853"/>
          </a:xfrm>
          <a:prstGeom prst="rect">
            <a:avLst/>
          </a:prstGeom>
          <a:solidFill>
            <a:schemeClr val="accent2"/>
          </a:solidFill>
          <a:ln>
            <a:solidFill>
              <a:schemeClr val="bg2"/>
            </a:solidFill>
          </a:ln>
        </p:spPr>
        <p:txBody>
          <a:bodyPr wrap="square" rtlCol="0" anchor="ctr">
            <a:noAutofit/>
          </a:bodyPr>
          <a:lstStyle/>
          <a:p>
            <a:pPr algn="ctr"/>
            <a:r>
              <a:rPr lang="en-US" sz="1400" b="1" dirty="0">
                <a:latin typeface="Arial" panose="020B0604020202020204" pitchFamily="34" charset="0"/>
                <a:ea typeface="Arial" charset="0"/>
                <a:cs typeface="Arial" panose="020B0604020202020204" pitchFamily="34" charset="0"/>
              </a:rPr>
              <a:t>Learning Agenda</a:t>
            </a:r>
          </a:p>
        </p:txBody>
      </p:sp>
      <p:sp>
        <p:nvSpPr>
          <p:cNvPr id="49" name="Oval 48">
            <a:extLst>
              <a:ext uri="{FF2B5EF4-FFF2-40B4-BE49-F238E27FC236}">
                <a16:creationId xmlns:a16="http://schemas.microsoft.com/office/drawing/2014/main" id="{D3960A18-310B-A247-9B16-13E03E94314E}"/>
              </a:ext>
            </a:extLst>
          </p:cNvPr>
          <p:cNvSpPr/>
          <p:nvPr/>
        </p:nvSpPr>
        <p:spPr>
          <a:xfrm>
            <a:off x="5947681" y="823340"/>
            <a:ext cx="295355" cy="384436"/>
          </a:xfrm>
          <a:prstGeom prst="ellipse">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191158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0B627-1478-3A48-8771-EEBC6B937F9B}"/>
              </a:ext>
            </a:extLst>
          </p:cNvPr>
          <p:cNvSpPr>
            <a:spLocks noGrp="1"/>
          </p:cNvSpPr>
          <p:nvPr>
            <p:ph type="title"/>
          </p:nvPr>
        </p:nvSpPr>
        <p:spPr>
          <a:xfrm>
            <a:off x="152400" y="176276"/>
            <a:ext cx="8439911" cy="493083"/>
          </a:xfrm>
        </p:spPr>
        <p:txBody>
          <a:bodyPr/>
          <a:lstStyle/>
          <a:p>
            <a:r>
              <a:rPr lang="en-US" dirty="0">
                <a:latin typeface="Arial" panose="020B0604020202020204" pitchFamily="34" charset="0"/>
                <a:cs typeface="Arial" panose="020B0604020202020204" pitchFamily="34" charset="0"/>
              </a:rPr>
              <a:t>GOYI Design Partners (and expanding!)</a:t>
            </a:r>
          </a:p>
        </p:txBody>
      </p:sp>
      <p:pic>
        <p:nvPicPr>
          <p:cNvPr id="3" name="image38.jpg">
            <a:extLst>
              <a:ext uri="{FF2B5EF4-FFF2-40B4-BE49-F238E27FC236}">
                <a16:creationId xmlns:a16="http://schemas.microsoft.com/office/drawing/2014/main" id="{C11EB427-98D7-9B46-BC65-31CBC7CB141A}"/>
              </a:ext>
            </a:extLst>
          </p:cNvPr>
          <p:cNvPicPr/>
          <p:nvPr/>
        </p:nvPicPr>
        <p:blipFill>
          <a:blip r:embed="rId3"/>
          <a:srcRect/>
          <a:stretch>
            <a:fillRect/>
          </a:stretch>
        </p:blipFill>
        <p:spPr>
          <a:xfrm>
            <a:off x="270985" y="5181600"/>
            <a:ext cx="1456021" cy="482141"/>
          </a:xfrm>
          <a:prstGeom prst="rect">
            <a:avLst/>
          </a:prstGeom>
          <a:ln/>
        </p:spPr>
      </p:pic>
      <p:pic>
        <p:nvPicPr>
          <p:cNvPr id="4" name="image35.jpg">
            <a:extLst>
              <a:ext uri="{FF2B5EF4-FFF2-40B4-BE49-F238E27FC236}">
                <a16:creationId xmlns:a16="http://schemas.microsoft.com/office/drawing/2014/main" id="{98AC59F3-AD13-814C-8A70-2FBBE682B653}"/>
              </a:ext>
            </a:extLst>
          </p:cNvPr>
          <p:cNvPicPr/>
          <p:nvPr/>
        </p:nvPicPr>
        <p:blipFill>
          <a:blip r:embed="rId4"/>
          <a:srcRect/>
          <a:stretch>
            <a:fillRect/>
          </a:stretch>
        </p:blipFill>
        <p:spPr>
          <a:xfrm>
            <a:off x="494888" y="3983540"/>
            <a:ext cx="1008214" cy="400433"/>
          </a:xfrm>
          <a:prstGeom prst="rect">
            <a:avLst/>
          </a:prstGeom>
          <a:ln/>
        </p:spPr>
      </p:pic>
      <p:pic>
        <p:nvPicPr>
          <p:cNvPr id="5" name="image29.png">
            <a:extLst>
              <a:ext uri="{FF2B5EF4-FFF2-40B4-BE49-F238E27FC236}">
                <a16:creationId xmlns:a16="http://schemas.microsoft.com/office/drawing/2014/main" id="{345CEA8B-D290-2045-98A4-20ABC44B85F0}"/>
              </a:ext>
            </a:extLst>
          </p:cNvPr>
          <p:cNvPicPr/>
          <p:nvPr/>
        </p:nvPicPr>
        <p:blipFill>
          <a:blip r:embed="rId5"/>
          <a:srcRect/>
          <a:stretch>
            <a:fillRect/>
          </a:stretch>
        </p:blipFill>
        <p:spPr>
          <a:xfrm>
            <a:off x="493758" y="2797326"/>
            <a:ext cx="975308" cy="524934"/>
          </a:xfrm>
          <a:prstGeom prst="rect">
            <a:avLst/>
          </a:prstGeom>
          <a:ln/>
        </p:spPr>
      </p:pic>
      <p:pic>
        <p:nvPicPr>
          <p:cNvPr id="6" name="image18.png">
            <a:extLst>
              <a:ext uri="{FF2B5EF4-FFF2-40B4-BE49-F238E27FC236}">
                <a16:creationId xmlns:a16="http://schemas.microsoft.com/office/drawing/2014/main" id="{EAA01551-0483-0249-AEF4-832E22F731D2}"/>
              </a:ext>
            </a:extLst>
          </p:cNvPr>
          <p:cNvPicPr/>
          <p:nvPr/>
        </p:nvPicPr>
        <p:blipFill>
          <a:blip r:embed="rId6"/>
          <a:srcRect/>
          <a:stretch>
            <a:fillRect/>
          </a:stretch>
        </p:blipFill>
        <p:spPr>
          <a:xfrm>
            <a:off x="463139" y="1233073"/>
            <a:ext cx="1220371" cy="634583"/>
          </a:xfrm>
          <a:prstGeom prst="rect">
            <a:avLst/>
          </a:prstGeom>
          <a:ln/>
        </p:spPr>
      </p:pic>
      <p:sp>
        <p:nvSpPr>
          <p:cNvPr id="7" name="Rectangle 6">
            <a:extLst>
              <a:ext uri="{FF2B5EF4-FFF2-40B4-BE49-F238E27FC236}">
                <a16:creationId xmlns:a16="http://schemas.microsoft.com/office/drawing/2014/main" id="{C8EC0BCC-6591-B84D-8896-72AAEF97CE2A}"/>
              </a:ext>
            </a:extLst>
          </p:cNvPr>
          <p:cNvSpPr/>
          <p:nvPr/>
        </p:nvSpPr>
        <p:spPr>
          <a:xfrm>
            <a:off x="1863918" y="914400"/>
            <a:ext cx="7280082" cy="5274201"/>
          </a:xfrm>
          <a:prstGeom prst="rect">
            <a:avLst/>
          </a:prstGeom>
        </p:spPr>
        <p:txBody>
          <a:bodyPr wrap="square">
            <a:spAutoFit/>
          </a:bodyPr>
          <a:lstStyle/>
          <a:p>
            <a:pPr>
              <a:lnSpc>
                <a:spcPct val="115000"/>
              </a:lnSpc>
            </a:pPr>
            <a:r>
              <a:rPr lang="en-US" sz="1400" dirty="0">
                <a:latin typeface="Arial" panose="020B0604020202020204" pitchFamily="34" charset="0"/>
                <a:ea typeface="Calibri" panose="020F0502020204030204" pitchFamily="34" charset="0"/>
                <a:cs typeface="Arial" panose="020B0604020202020204" pitchFamily="34" charset="0"/>
              </a:rPr>
              <a:t> </a:t>
            </a:r>
            <a:endParaRPr lang="en-US" sz="1400" dirty="0">
              <a:latin typeface="Arial" panose="020B0604020202020204" pitchFamily="34" charset="0"/>
              <a:ea typeface="Arial" panose="020B0604020202020204" pitchFamily="34" charset="0"/>
              <a:cs typeface="Arial" panose="020B0604020202020204" pitchFamily="34" charset="0"/>
            </a:endParaRPr>
          </a:p>
          <a:p>
            <a:pPr marR="0" lvl="0">
              <a:lnSpc>
                <a:spcPct val="115000"/>
              </a:lnSpc>
              <a:spcBef>
                <a:spcPts val="0"/>
              </a:spcBef>
              <a:spcAft>
                <a:spcPts val="0"/>
              </a:spcAft>
            </a:pPr>
            <a:r>
              <a:rPr lang="en-US" sz="1400" u="sng" dirty="0">
                <a:solidFill>
                  <a:srgbClr val="1155CC"/>
                </a:solidFill>
                <a:latin typeface="Arial" panose="020B0604020202020204" pitchFamily="34" charset="0"/>
                <a:ea typeface="Calibri" panose="020F0502020204030204" pitchFamily="34" charset="0"/>
                <a:cs typeface="Arial" panose="020B0604020202020204" pitchFamily="34" charset="0"/>
                <a:hlinkClick r:id="rId7"/>
              </a:rPr>
              <a:t>The Aspen Institute’s Forum for Community Solutions</a:t>
            </a:r>
            <a:r>
              <a:rPr lang="en-US" sz="1400" dirty="0">
                <a:latin typeface="Arial" panose="020B0604020202020204" pitchFamily="34" charset="0"/>
                <a:ea typeface="Calibri" panose="020F0502020204030204" pitchFamily="34" charset="0"/>
                <a:cs typeface="Arial" panose="020B0604020202020204" pitchFamily="34" charset="0"/>
              </a:rPr>
              <a:t> promotes collaborative, community-based efforts that build the power and influence of those with the least access to opportunity. The Forum brings to GOYI experience and insight helping communities come together to eliminate systemic barriers and create their own solutions to their most pressing challenges</a:t>
            </a:r>
          </a:p>
          <a:p>
            <a:pPr marR="0" lvl="0">
              <a:lnSpc>
                <a:spcPct val="115000"/>
              </a:lnSpc>
              <a:spcBef>
                <a:spcPts val="0"/>
              </a:spcBef>
              <a:spcAft>
                <a:spcPts val="0"/>
              </a:spcAft>
            </a:pPr>
            <a:endParaRPr lang="en-US" sz="1400" dirty="0">
              <a:latin typeface="Arial" panose="020B0604020202020204" pitchFamily="34" charset="0"/>
              <a:ea typeface="Arial" panose="020B0604020202020204" pitchFamily="34" charset="0"/>
              <a:cs typeface="Arial" panose="020B0604020202020204" pitchFamily="34" charset="0"/>
            </a:endParaRPr>
          </a:p>
          <a:p>
            <a:pPr marR="0" lvl="0">
              <a:lnSpc>
                <a:spcPct val="115000"/>
              </a:lnSpc>
              <a:spcBef>
                <a:spcPts val="0"/>
              </a:spcBef>
              <a:spcAft>
                <a:spcPts val="0"/>
              </a:spcAft>
            </a:pPr>
            <a:r>
              <a:rPr lang="en-US" sz="1400" u="sng" dirty="0">
                <a:solidFill>
                  <a:srgbClr val="1155CC"/>
                </a:solidFill>
                <a:latin typeface="Arial" panose="020B0604020202020204" pitchFamily="34" charset="0"/>
                <a:ea typeface="Calibri" panose="020F0502020204030204" pitchFamily="34" charset="0"/>
                <a:cs typeface="Arial" panose="020B0604020202020204" pitchFamily="34" charset="0"/>
                <a:hlinkClick r:id="rId8"/>
              </a:rPr>
              <a:t>The Global Development Incubator (GDI)</a:t>
            </a:r>
            <a:r>
              <a:rPr lang="en-US" sz="1400" dirty="0">
                <a:latin typeface="Arial" panose="020B0604020202020204" pitchFamily="34" charset="0"/>
                <a:ea typeface="Calibri" panose="020F0502020204030204" pitchFamily="34" charset="0"/>
                <a:cs typeface="Arial" panose="020B0604020202020204" pitchFamily="34" charset="0"/>
              </a:rPr>
              <a:t> is a non-profit that builds startups and partnerships to address some of the world's toughest global development challenges. GDI brings to GOYI significant experience launching place-based multi-stakeholder initiatives as well as expertise in impact finance.</a:t>
            </a:r>
          </a:p>
          <a:p>
            <a:pPr marR="0" lvl="0">
              <a:lnSpc>
                <a:spcPct val="115000"/>
              </a:lnSpc>
              <a:spcBef>
                <a:spcPts val="0"/>
              </a:spcBef>
              <a:spcAft>
                <a:spcPts val="0"/>
              </a:spcAft>
            </a:pPr>
            <a:endParaRPr lang="en-US" sz="1400" dirty="0">
              <a:latin typeface="Arial" panose="020B0604020202020204" pitchFamily="34" charset="0"/>
              <a:ea typeface="Arial" panose="020B0604020202020204" pitchFamily="34" charset="0"/>
              <a:cs typeface="Arial" panose="020B0604020202020204" pitchFamily="34" charset="0"/>
            </a:endParaRPr>
          </a:p>
          <a:p>
            <a:pPr marR="0" lvl="0">
              <a:lnSpc>
                <a:spcPct val="115000"/>
              </a:lnSpc>
              <a:spcBef>
                <a:spcPts val="0"/>
              </a:spcBef>
              <a:spcAft>
                <a:spcPts val="0"/>
              </a:spcAft>
            </a:pPr>
            <a:r>
              <a:rPr lang="en-US" sz="1400" u="sng" dirty="0">
                <a:solidFill>
                  <a:srgbClr val="1155CC"/>
                </a:solidFill>
                <a:latin typeface="Arial" panose="020B0604020202020204" pitchFamily="34" charset="0"/>
                <a:ea typeface="Calibri" panose="020F0502020204030204" pitchFamily="34" charset="0"/>
                <a:cs typeface="Arial" panose="020B0604020202020204" pitchFamily="34" charset="0"/>
                <a:hlinkClick r:id="rId9"/>
              </a:rPr>
              <a:t>YouthBuild International</a:t>
            </a:r>
            <a:r>
              <a:rPr lang="en-US" sz="1400" dirty="0">
                <a:latin typeface="Arial" panose="020B0604020202020204" pitchFamily="34" charset="0"/>
                <a:ea typeface="Calibri" panose="020F0502020204030204" pitchFamily="34" charset="0"/>
                <a:cs typeface="Arial" panose="020B0604020202020204" pitchFamily="34" charset="0"/>
              </a:rPr>
              <a:t> is a global non-profit focused on unleashing the intelligence and positive energy of young people to transform their lives and rebuild their communities. YouthBuild International brings deep in-market experience to GOYI and excels in ensuring youth voice and agency influence solutions at every step of the process.</a:t>
            </a:r>
          </a:p>
          <a:p>
            <a:pPr marR="0" lvl="0">
              <a:lnSpc>
                <a:spcPct val="115000"/>
              </a:lnSpc>
              <a:spcBef>
                <a:spcPts val="0"/>
              </a:spcBef>
              <a:spcAft>
                <a:spcPts val="0"/>
              </a:spcAft>
            </a:pPr>
            <a:endParaRPr lang="en-US" sz="1400" dirty="0">
              <a:latin typeface="Arial" panose="020B0604020202020204" pitchFamily="34" charset="0"/>
              <a:ea typeface="Arial" panose="020B0604020202020204" pitchFamily="34" charset="0"/>
              <a:cs typeface="Arial" panose="020B0604020202020204" pitchFamily="34" charset="0"/>
            </a:endParaRPr>
          </a:p>
          <a:p>
            <a:pPr marR="0" lvl="0">
              <a:lnSpc>
                <a:spcPct val="115000"/>
              </a:lnSpc>
              <a:spcBef>
                <a:spcPts val="0"/>
              </a:spcBef>
              <a:spcAft>
                <a:spcPts val="0"/>
              </a:spcAft>
            </a:pPr>
            <a:r>
              <a:rPr lang="en-US" sz="1400" u="sng" dirty="0">
                <a:solidFill>
                  <a:srgbClr val="1155CC"/>
                </a:solidFill>
                <a:latin typeface="Arial" panose="020B0604020202020204" pitchFamily="34" charset="0"/>
                <a:ea typeface="Calibri" panose="020F0502020204030204" pitchFamily="34" charset="0"/>
                <a:cs typeface="Arial" panose="020B0604020202020204" pitchFamily="34" charset="0"/>
              </a:rPr>
              <a:t>Prudential</a:t>
            </a:r>
            <a:r>
              <a:rPr lang="en-US" sz="1400" dirty="0">
                <a:latin typeface="Arial" panose="020B0604020202020204" pitchFamily="34" charset="0"/>
                <a:ea typeface="Calibri" panose="020F0502020204030204" pitchFamily="34" charset="0"/>
                <a:cs typeface="Arial" panose="020B0604020202020204" pitchFamily="34" charset="0"/>
              </a:rPr>
              <a:t> has, for many years, been a leading champion and funder of opportunity youth programming and initiatives in the United States.  With GOYI, Prudential is bringing its substantial experience and global footprint to support global opportunity youth.</a:t>
            </a:r>
            <a:endParaRPr lang="en-US" sz="1400" dirty="0">
              <a:latin typeface="Arial" panose="020B0604020202020204" pitchFamily="34" charset="0"/>
              <a:ea typeface="Arial" panose="020B0604020202020204" pitchFamily="34" charset="0"/>
              <a:cs typeface="Arial" panose="020B0604020202020204" pitchFamily="34" charset="0"/>
            </a:endParaRPr>
          </a:p>
          <a:p>
            <a:pPr>
              <a:lnSpc>
                <a:spcPct val="115000"/>
              </a:lnSpc>
            </a:pPr>
            <a:r>
              <a:rPr lang="en-US" sz="1400" b="1" dirty="0">
                <a:latin typeface="Arial" panose="020B0604020202020204" pitchFamily="34" charset="0"/>
                <a:ea typeface="Calibri" panose="020F0502020204030204" pitchFamily="34" charset="0"/>
                <a:cs typeface="Arial" panose="020B0604020202020204" pitchFamily="34" charset="0"/>
              </a:rPr>
              <a:t> </a:t>
            </a:r>
            <a:endParaRPr lang="en-US" sz="1400" dirty="0">
              <a:latin typeface="Arial" panose="020B0604020202020204" pitchFamily="34" charset="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71064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67F7C57-74FD-EB44-9C4B-727836219DAD}"/>
              </a:ext>
            </a:extLst>
          </p:cNvPr>
          <p:cNvSpPr>
            <a:spLocks noGrp="1"/>
          </p:cNvSpPr>
          <p:nvPr>
            <p:ph type="title"/>
          </p:nvPr>
        </p:nvSpPr>
        <p:spPr>
          <a:xfrm>
            <a:off x="219215" y="220472"/>
            <a:ext cx="8567743" cy="369812"/>
          </a:xfrm>
        </p:spPr>
        <p:txBody>
          <a:bodyPr>
            <a:noAutofit/>
          </a:bodyPr>
          <a:lstStyle/>
          <a:p>
            <a:r>
              <a:rPr lang="en-US" sz="2700" dirty="0"/>
              <a:t>Who are “Opportunity Youth” and why do we focus on this population?</a:t>
            </a:r>
          </a:p>
        </p:txBody>
      </p:sp>
      <p:sp>
        <p:nvSpPr>
          <p:cNvPr id="4" name="Shape 206">
            <a:extLst>
              <a:ext uri="{FF2B5EF4-FFF2-40B4-BE49-F238E27FC236}">
                <a16:creationId xmlns:a16="http://schemas.microsoft.com/office/drawing/2014/main" id="{A400D411-BE02-3447-88A5-CE9441BB9899}"/>
              </a:ext>
            </a:extLst>
          </p:cNvPr>
          <p:cNvSpPr/>
          <p:nvPr/>
        </p:nvSpPr>
        <p:spPr>
          <a:xfrm>
            <a:off x="887067" y="2232956"/>
            <a:ext cx="3224376" cy="3314700"/>
          </a:xfrm>
          <a:prstGeom prst="rect">
            <a:avLst/>
          </a:prstGeom>
          <a:noFill/>
          <a:ln>
            <a:noFill/>
          </a:ln>
        </p:spPr>
        <p:txBody>
          <a:bodyPr wrap="square" lIns="68569" tIns="34275" rIns="68569" bIns="34275" anchor="t" anchorCtr="0">
            <a:noAutofit/>
          </a:bodyPr>
          <a:lstStyle/>
          <a:p>
            <a:pPr marL="214313" indent="-214313">
              <a:spcAft>
                <a:spcPts val="450"/>
              </a:spcAft>
              <a:buClr>
                <a:srgbClr val="0C0C0C"/>
              </a:buClr>
              <a:buSzPts val="1400"/>
              <a:buFont typeface="Arial" charset="0"/>
              <a:buChar char="•"/>
            </a:pPr>
            <a:r>
              <a:rPr lang="en-US" sz="1400" dirty="0">
                <a:solidFill>
                  <a:srgbClr val="0C0C0C"/>
                </a:solidFill>
                <a:latin typeface="Arial" panose="020B0604020202020204" pitchFamily="34" charset="0"/>
                <a:ea typeface="Calibri" charset="0"/>
                <a:cs typeface="Arial" panose="020B0604020202020204" pitchFamily="34" charset="0"/>
                <a:sym typeface="Avenir"/>
              </a:rPr>
              <a:t>Youth aged 15 – 29 who are not in education, employment or training (NEETS) or are informally employed</a:t>
            </a:r>
          </a:p>
          <a:p>
            <a:pPr marL="214313" indent="-214313">
              <a:buClr>
                <a:srgbClr val="0C0C0C"/>
              </a:buClr>
              <a:buSzPts val="1400"/>
              <a:buFont typeface="Arial" charset="0"/>
              <a:buChar char="•"/>
            </a:pPr>
            <a:r>
              <a:rPr lang="en-US" sz="1400" dirty="0">
                <a:latin typeface="Arial" panose="020B0604020202020204" pitchFamily="34" charset="0"/>
                <a:ea typeface="Calibri" charset="0"/>
                <a:cs typeface="Arial" panose="020B0604020202020204" pitchFamily="34" charset="0"/>
              </a:rPr>
              <a:t>Primary focus: </a:t>
            </a:r>
          </a:p>
          <a:p>
            <a:pPr marL="557213" lvl="1" indent="-214313">
              <a:buClr>
                <a:srgbClr val="0C0C0C"/>
              </a:buClr>
              <a:buSzPts val="1400"/>
              <a:buFont typeface="Arial" panose="020B0604020202020204" pitchFamily="34" charset="0"/>
              <a:buChar char="•"/>
            </a:pPr>
            <a:r>
              <a:rPr lang="en-US" sz="1400" dirty="0">
                <a:latin typeface="Arial" panose="020B0604020202020204" pitchFamily="34" charset="0"/>
                <a:ea typeface="Calibri" charset="0"/>
                <a:cs typeface="Arial" panose="020B0604020202020204" pitchFamily="34" charset="0"/>
              </a:rPr>
              <a:t>Coming from lower socio-economic status</a:t>
            </a:r>
          </a:p>
          <a:p>
            <a:pPr marL="557213" lvl="1" indent="-214313">
              <a:buClr>
                <a:srgbClr val="0C0C0C"/>
              </a:buClr>
              <a:buSzPts val="1400"/>
              <a:buFont typeface="Arial" panose="020B0604020202020204" pitchFamily="34" charset="0"/>
              <a:buChar char="•"/>
            </a:pPr>
            <a:r>
              <a:rPr lang="en-US" sz="1400" dirty="0">
                <a:solidFill>
                  <a:schemeClr val="dk1"/>
                </a:solidFill>
                <a:latin typeface="Arial" panose="020B0604020202020204" pitchFamily="34" charset="0"/>
                <a:ea typeface="Calibri" charset="0"/>
                <a:cs typeface="Arial" panose="020B0604020202020204" pitchFamily="34" charset="0"/>
                <a:sym typeface="Avenir"/>
              </a:rPr>
              <a:t>First time job seekers or first time entrepreneurs</a:t>
            </a:r>
          </a:p>
          <a:p>
            <a:pPr marL="557213" lvl="1" indent="-214313">
              <a:spcAft>
                <a:spcPts val="450"/>
              </a:spcAft>
              <a:buClr>
                <a:srgbClr val="0C0C0C"/>
              </a:buClr>
              <a:buSzPts val="1400"/>
              <a:buFont typeface="Arial" panose="020B0604020202020204" pitchFamily="34" charset="0"/>
              <a:buChar char="•"/>
            </a:pPr>
            <a:r>
              <a:rPr lang="en-US" sz="1400" dirty="0">
                <a:solidFill>
                  <a:schemeClr val="dk1"/>
                </a:solidFill>
                <a:latin typeface="Arial" panose="020B0604020202020204" pitchFamily="34" charset="0"/>
                <a:ea typeface="Calibri" charset="0"/>
                <a:cs typeface="Arial" panose="020B0604020202020204" pitchFamily="34" charset="0"/>
                <a:sym typeface="Avenir"/>
              </a:rPr>
              <a:t>Transitions out of informal</a:t>
            </a:r>
          </a:p>
        </p:txBody>
      </p:sp>
      <p:sp>
        <p:nvSpPr>
          <p:cNvPr id="5" name="Shape 206">
            <a:extLst>
              <a:ext uri="{FF2B5EF4-FFF2-40B4-BE49-F238E27FC236}">
                <a16:creationId xmlns:a16="http://schemas.microsoft.com/office/drawing/2014/main" id="{0CA776CF-EB78-1D4C-97E3-2374E8CE9747}"/>
              </a:ext>
            </a:extLst>
          </p:cNvPr>
          <p:cNvSpPr/>
          <p:nvPr/>
        </p:nvSpPr>
        <p:spPr>
          <a:xfrm>
            <a:off x="4876800" y="2202624"/>
            <a:ext cx="3226588" cy="3314700"/>
          </a:xfrm>
          <a:prstGeom prst="rect">
            <a:avLst/>
          </a:prstGeom>
          <a:noFill/>
          <a:ln>
            <a:noFill/>
          </a:ln>
        </p:spPr>
        <p:txBody>
          <a:bodyPr wrap="square" lIns="68569" tIns="34275" rIns="68569" bIns="34275" anchor="t" anchorCtr="0">
            <a:noAutofit/>
          </a:bodyPr>
          <a:lstStyle/>
          <a:p>
            <a:pPr marL="214313" indent="-214313">
              <a:spcBef>
                <a:spcPts val="225"/>
              </a:spcBef>
              <a:spcAft>
                <a:spcPts val="450"/>
              </a:spcAft>
              <a:buClr>
                <a:srgbClr val="0C0C0C"/>
              </a:buClr>
              <a:buSzPts val="1400"/>
              <a:buFont typeface="Arial" charset="0"/>
              <a:buChar char="•"/>
            </a:pPr>
            <a:r>
              <a:rPr lang="en-US" sz="1400" dirty="0">
                <a:solidFill>
                  <a:srgbClr val="0C0C0C"/>
                </a:solidFill>
                <a:latin typeface="Arial" panose="020B0604020202020204" pitchFamily="34" charset="0"/>
                <a:ea typeface="Calibri" charset="0"/>
                <a:cs typeface="Arial" panose="020B0604020202020204" pitchFamily="34" charset="0"/>
                <a:sym typeface="Avenir"/>
              </a:rPr>
              <a:t>Adults (35 and up)</a:t>
            </a:r>
          </a:p>
          <a:p>
            <a:pPr marL="214313" indent="-214313">
              <a:spcBef>
                <a:spcPts val="225"/>
              </a:spcBef>
              <a:spcAft>
                <a:spcPts val="450"/>
              </a:spcAft>
              <a:buClr>
                <a:srgbClr val="0C0C0C"/>
              </a:buClr>
              <a:buSzPts val="1400"/>
              <a:buFont typeface="Arial" charset="0"/>
              <a:buChar char="•"/>
            </a:pPr>
            <a:r>
              <a:rPr lang="en-US" sz="1400" dirty="0">
                <a:solidFill>
                  <a:srgbClr val="0C0C0C"/>
                </a:solidFill>
                <a:latin typeface="Arial" panose="020B0604020202020204" pitchFamily="34" charset="0"/>
                <a:ea typeface="Calibri" charset="0"/>
                <a:cs typeface="Arial" panose="020B0604020202020204" pitchFamily="34" charset="0"/>
                <a:sym typeface="Avenir"/>
              </a:rPr>
              <a:t>Pre-adolescents</a:t>
            </a:r>
          </a:p>
          <a:p>
            <a:pPr marL="214313" indent="-214313">
              <a:spcBef>
                <a:spcPts val="225"/>
              </a:spcBef>
              <a:spcAft>
                <a:spcPts val="450"/>
              </a:spcAft>
              <a:buClr>
                <a:srgbClr val="0C0C0C"/>
              </a:buClr>
              <a:buSzPts val="1400"/>
              <a:buFont typeface="Arial" charset="0"/>
              <a:buChar char="•"/>
            </a:pPr>
            <a:r>
              <a:rPr lang="en-US" sz="1400" dirty="0">
                <a:solidFill>
                  <a:srgbClr val="0C0C0C"/>
                </a:solidFill>
                <a:latin typeface="Arial" panose="020B0604020202020204" pitchFamily="34" charset="0"/>
                <a:ea typeface="Calibri" charset="0"/>
                <a:cs typeface="Arial" panose="020B0604020202020204" pitchFamily="34" charset="0"/>
                <a:sym typeface="Avenir"/>
              </a:rPr>
              <a:t>Upper middle income </a:t>
            </a:r>
          </a:p>
          <a:p>
            <a:pPr marL="214313" indent="-214313">
              <a:spcBef>
                <a:spcPts val="225"/>
              </a:spcBef>
              <a:spcAft>
                <a:spcPts val="450"/>
              </a:spcAft>
              <a:buClr>
                <a:srgbClr val="0C0C0C"/>
              </a:buClr>
              <a:buSzPts val="1400"/>
              <a:buFont typeface="Arial" charset="0"/>
              <a:buChar char="•"/>
            </a:pPr>
            <a:r>
              <a:rPr lang="en-US" sz="1400" dirty="0">
                <a:solidFill>
                  <a:srgbClr val="0C0C0C"/>
                </a:solidFill>
                <a:latin typeface="Arial" panose="020B0604020202020204" pitchFamily="34" charset="0"/>
                <a:ea typeface="Calibri" charset="0"/>
                <a:cs typeface="Arial" panose="020B0604020202020204" pitchFamily="34" charset="0"/>
                <a:sym typeface="Avenir"/>
              </a:rPr>
              <a:t>Waged employees searching for a better opportunity or upskilling to higher wages</a:t>
            </a:r>
          </a:p>
          <a:p>
            <a:pPr marL="214313" indent="-214313">
              <a:spcBef>
                <a:spcPts val="225"/>
              </a:spcBef>
              <a:spcAft>
                <a:spcPts val="450"/>
              </a:spcAft>
              <a:buClr>
                <a:srgbClr val="0C0C0C"/>
              </a:buClr>
              <a:buSzPts val="1400"/>
              <a:buFont typeface="Arial" charset="0"/>
              <a:buChar char="•"/>
            </a:pPr>
            <a:endParaRPr lang="en-US" sz="1400" dirty="0">
              <a:solidFill>
                <a:srgbClr val="0C0C0C"/>
              </a:solidFill>
              <a:latin typeface="Arial" panose="020B0604020202020204" pitchFamily="34" charset="0"/>
              <a:ea typeface="Calibri" charset="0"/>
              <a:cs typeface="Arial" panose="020B0604020202020204" pitchFamily="34" charset="0"/>
              <a:sym typeface="Avenir"/>
            </a:endParaRPr>
          </a:p>
          <a:p>
            <a:pPr>
              <a:spcBef>
                <a:spcPts val="225"/>
              </a:spcBef>
              <a:spcAft>
                <a:spcPts val="450"/>
              </a:spcAft>
              <a:buClr>
                <a:srgbClr val="0C0C0C"/>
              </a:buClr>
              <a:buSzPts val="1400"/>
            </a:pPr>
            <a:endParaRPr lang="en-US" sz="1400" dirty="0">
              <a:solidFill>
                <a:srgbClr val="0C0C0C"/>
              </a:solidFill>
              <a:latin typeface="Arial" panose="020B0604020202020204" pitchFamily="34" charset="0"/>
              <a:ea typeface="Calibri" charset="0"/>
              <a:cs typeface="Arial" panose="020B0604020202020204" pitchFamily="34" charset="0"/>
              <a:sym typeface="Avenir"/>
            </a:endParaRPr>
          </a:p>
          <a:p>
            <a:pPr>
              <a:spcBef>
                <a:spcPts val="225"/>
              </a:spcBef>
              <a:spcAft>
                <a:spcPts val="450"/>
              </a:spcAft>
              <a:buClr>
                <a:srgbClr val="0C0C0C"/>
              </a:buClr>
              <a:buSzPts val="1400"/>
            </a:pPr>
            <a:endParaRPr lang="en-US" sz="1400" dirty="0">
              <a:solidFill>
                <a:srgbClr val="0C0C0C"/>
              </a:solidFill>
              <a:latin typeface="Arial" panose="020B0604020202020204" pitchFamily="34" charset="0"/>
              <a:ea typeface="Calibri" charset="0"/>
              <a:cs typeface="Arial" panose="020B0604020202020204" pitchFamily="34" charset="0"/>
              <a:sym typeface="Avenir"/>
            </a:endParaRPr>
          </a:p>
          <a:p>
            <a:pPr>
              <a:spcBef>
                <a:spcPts val="225"/>
              </a:spcBef>
              <a:spcAft>
                <a:spcPts val="450"/>
              </a:spcAft>
              <a:buClr>
                <a:srgbClr val="0C0C0C"/>
              </a:buClr>
              <a:buSzPts val="1400"/>
            </a:pPr>
            <a:endParaRPr lang="en-US" sz="1400" dirty="0">
              <a:solidFill>
                <a:srgbClr val="0C0C0C"/>
              </a:solidFill>
              <a:latin typeface="Arial" panose="020B0604020202020204" pitchFamily="34" charset="0"/>
              <a:ea typeface="Calibri" charset="0"/>
              <a:cs typeface="Arial" panose="020B0604020202020204" pitchFamily="34" charset="0"/>
              <a:sym typeface="Avenir"/>
            </a:endParaRPr>
          </a:p>
          <a:p>
            <a:pPr marL="130969" indent="-130969">
              <a:spcBef>
                <a:spcPts val="225"/>
              </a:spcBef>
              <a:spcAft>
                <a:spcPts val="450"/>
              </a:spcAft>
              <a:buClr>
                <a:srgbClr val="0C0C0C"/>
              </a:buClr>
              <a:buSzPts val="1400"/>
              <a:buFont typeface="Arial"/>
              <a:buChar char="•"/>
            </a:pPr>
            <a:endParaRPr lang="en-US" sz="1400" dirty="0">
              <a:solidFill>
                <a:srgbClr val="0C0C0C"/>
              </a:solidFill>
              <a:latin typeface="Arial" panose="020B0604020202020204" pitchFamily="34" charset="0"/>
              <a:ea typeface="Calibri" charset="0"/>
              <a:cs typeface="Arial" panose="020B0604020202020204" pitchFamily="34" charset="0"/>
              <a:sym typeface="Avenir"/>
            </a:endParaRPr>
          </a:p>
        </p:txBody>
      </p:sp>
      <p:sp>
        <p:nvSpPr>
          <p:cNvPr id="6" name="Rectangle 5">
            <a:extLst>
              <a:ext uri="{FF2B5EF4-FFF2-40B4-BE49-F238E27FC236}">
                <a16:creationId xmlns:a16="http://schemas.microsoft.com/office/drawing/2014/main" id="{C46EF20C-EC82-7B40-9D70-FFC779C1AC19}"/>
              </a:ext>
            </a:extLst>
          </p:cNvPr>
          <p:cNvSpPr/>
          <p:nvPr/>
        </p:nvSpPr>
        <p:spPr>
          <a:xfrm>
            <a:off x="887067" y="1600200"/>
            <a:ext cx="3226588" cy="3429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cs typeface="Arial" panose="020B0604020202020204" pitchFamily="34" charset="0"/>
              </a:rPr>
              <a:t>Core definition</a:t>
            </a:r>
          </a:p>
        </p:txBody>
      </p:sp>
      <p:sp>
        <p:nvSpPr>
          <p:cNvPr id="7" name="Rectangle 6">
            <a:extLst>
              <a:ext uri="{FF2B5EF4-FFF2-40B4-BE49-F238E27FC236}">
                <a16:creationId xmlns:a16="http://schemas.microsoft.com/office/drawing/2014/main" id="{FF555FDE-8564-8D4C-89FE-835924D45F0E}"/>
              </a:ext>
            </a:extLst>
          </p:cNvPr>
          <p:cNvSpPr/>
          <p:nvPr/>
        </p:nvSpPr>
        <p:spPr>
          <a:xfrm>
            <a:off x="4876800" y="1600200"/>
            <a:ext cx="3226588" cy="3429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Arial" panose="020B0604020202020204" pitchFamily="34" charset="0"/>
                <a:ea typeface="Calibri" charset="0"/>
                <a:cs typeface="Arial" panose="020B0604020202020204" pitchFamily="34" charset="0"/>
              </a:rPr>
              <a:t>Not included</a:t>
            </a:r>
          </a:p>
        </p:txBody>
      </p:sp>
      <p:sp>
        <p:nvSpPr>
          <p:cNvPr id="8" name="Rectangle 7">
            <a:extLst>
              <a:ext uri="{FF2B5EF4-FFF2-40B4-BE49-F238E27FC236}">
                <a16:creationId xmlns:a16="http://schemas.microsoft.com/office/drawing/2014/main" id="{FFC3D714-5979-E946-B8D5-7D11C21977C2}"/>
              </a:ext>
            </a:extLst>
          </p:cNvPr>
          <p:cNvSpPr/>
          <p:nvPr/>
        </p:nvSpPr>
        <p:spPr>
          <a:xfrm>
            <a:off x="887067" y="4878901"/>
            <a:ext cx="7216321" cy="6384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450"/>
              </a:spcAft>
            </a:pPr>
            <a:r>
              <a:rPr lang="en-US" sz="1600" b="1" dirty="0">
                <a:solidFill>
                  <a:schemeClr val="tx1"/>
                </a:solidFill>
                <a:latin typeface="Arial" panose="020B0604020202020204" pitchFamily="34" charset="0"/>
                <a:cs typeface="Arial" panose="020B0604020202020204" pitchFamily="34" charset="0"/>
              </a:rPr>
              <a:t>An asset-based framing that recognizes the systemic, rather than individual, nature of challenges these youth face </a:t>
            </a:r>
          </a:p>
        </p:txBody>
      </p:sp>
    </p:spTree>
    <p:extLst>
      <p:ext uri="{BB962C8B-B14F-4D97-AF65-F5344CB8AC3E}">
        <p14:creationId xmlns:p14="http://schemas.microsoft.com/office/powerpoint/2010/main" val="13094903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7550548-D265-704B-B4DE-64298AC6B6CF}"/>
              </a:ext>
            </a:extLst>
          </p:cNvPr>
          <p:cNvSpPr txBox="1">
            <a:spLocks/>
          </p:cNvSpPr>
          <p:nvPr/>
        </p:nvSpPr>
        <p:spPr>
          <a:xfrm>
            <a:off x="208157" y="241338"/>
            <a:ext cx="8439911" cy="369812"/>
          </a:xfrm>
          <a:prstGeom prst="rect">
            <a:avLst/>
          </a:prstGeom>
          <a:noFill/>
          <a:ln>
            <a:noFill/>
          </a:ln>
        </p:spPr>
        <p:txBody>
          <a:bodyPr vert="horz" lIns="68569" tIns="68569" rIns="68569" bIns="68569" rtlCol="0" anchor="t" anchorCtr="0">
            <a:noAutofit/>
          </a:bodyPr>
          <a:lstStyle>
            <a:lvl1pPr marL="0" marR="0" lvl="0" indent="0" algn="l" defTabSz="914400" rtl="0" eaLnBrk="1" latinLnBrk="0" hangingPunct="1">
              <a:lnSpc>
                <a:spcPct val="93000"/>
              </a:lnSpc>
              <a:spcBef>
                <a:spcPts val="0"/>
              </a:spcBef>
              <a:spcAft>
                <a:spcPts val="0"/>
              </a:spcAft>
              <a:buClr>
                <a:schemeClr val="dk1"/>
              </a:buClr>
              <a:buFont typeface="Calibri"/>
              <a:buNone/>
              <a:defRPr sz="2800" b="1" i="0" u="none" strike="noStrike" kern="1200" cap="none">
                <a:solidFill>
                  <a:schemeClr val="dk1"/>
                </a:solidFill>
                <a:latin typeface="Calibri"/>
                <a:ea typeface="Calibri"/>
                <a:cs typeface="Calibri"/>
                <a:sym typeface="Calibri"/>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r>
              <a:rPr lang="en-US" sz="2700" dirty="0"/>
              <a:t>Cross-sector analysis and participation - no one actor can solve the problem </a:t>
            </a:r>
          </a:p>
        </p:txBody>
      </p:sp>
      <p:grpSp>
        <p:nvGrpSpPr>
          <p:cNvPr id="5" name="Group 4">
            <a:extLst>
              <a:ext uri="{FF2B5EF4-FFF2-40B4-BE49-F238E27FC236}">
                <a16:creationId xmlns:a16="http://schemas.microsoft.com/office/drawing/2014/main" id="{0CD5D4CE-1802-E94F-8377-023F2D28A2D6}"/>
              </a:ext>
            </a:extLst>
          </p:cNvPr>
          <p:cNvGrpSpPr/>
          <p:nvPr/>
        </p:nvGrpSpPr>
        <p:grpSpPr>
          <a:xfrm>
            <a:off x="1318115" y="4832537"/>
            <a:ext cx="6337632" cy="875286"/>
            <a:chOff x="160424" y="5105400"/>
            <a:chExt cx="8450176" cy="718613"/>
          </a:xfrm>
          <a:solidFill>
            <a:schemeClr val="accent5"/>
          </a:solidFill>
        </p:grpSpPr>
        <p:sp>
          <p:nvSpPr>
            <p:cNvPr id="6" name="Oval 5">
              <a:extLst>
                <a:ext uri="{FF2B5EF4-FFF2-40B4-BE49-F238E27FC236}">
                  <a16:creationId xmlns:a16="http://schemas.microsoft.com/office/drawing/2014/main" id="{A2AB7F53-DB5E-6642-98C9-7BA54E62735A}"/>
                </a:ext>
              </a:extLst>
            </p:cNvPr>
            <p:cNvSpPr/>
            <p:nvPr/>
          </p:nvSpPr>
          <p:spPr>
            <a:xfrm>
              <a:off x="160424" y="5105400"/>
              <a:ext cx="8450176" cy="716685"/>
            </a:xfrm>
            <a:prstGeom prst="ellipse">
              <a:avLst/>
            </a:prstGeom>
            <a:solidFill>
              <a:srgbClr val="387EB8">
                <a:alpha val="60000"/>
              </a:srgbClr>
            </a:solidFill>
            <a:ln>
              <a:noFill/>
            </a:ln>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sp>
        <p:sp>
          <p:nvSpPr>
            <p:cNvPr id="7" name="Oval 4">
              <a:extLst>
                <a:ext uri="{FF2B5EF4-FFF2-40B4-BE49-F238E27FC236}">
                  <a16:creationId xmlns:a16="http://schemas.microsoft.com/office/drawing/2014/main" id="{1FCB4FCB-D441-E04B-AFB4-5236A345C40C}"/>
                </a:ext>
              </a:extLst>
            </p:cNvPr>
            <p:cNvSpPr/>
            <p:nvPr/>
          </p:nvSpPr>
          <p:spPr>
            <a:xfrm>
              <a:off x="1958185" y="5171062"/>
              <a:ext cx="5195186" cy="256055"/>
            </a:xfrm>
            <a:prstGeom prst="rect">
              <a:avLst/>
            </a:prstGeom>
            <a:noFill/>
            <a:ln>
              <a:noFill/>
            </a:ln>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a:lstStyle/>
            <a:p>
              <a:r>
                <a:rPr lang="en-US" sz="1350" b="1" dirty="0"/>
                <a:t>Funders, Researchers and Field Builders</a:t>
              </a:r>
            </a:p>
          </p:txBody>
        </p:sp>
        <p:sp>
          <p:nvSpPr>
            <p:cNvPr id="8" name="Rectangle 7">
              <a:extLst>
                <a:ext uri="{FF2B5EF4-FFF2-40B4-BE49-F238E27FC236}">
                  <a16:creationId xmlns:a16="http://schemas.microsoft.com/office/drawing/2014/main" id="{6FA97A8E-0597-1246-8476-FA5772814E49}"/>
                </a:ext>
              </a:extLst>
            </p:cNvPr>
            <p:cNvSpPr/>
            <p:nvPr/>
          </p:nvSpPr>
          <p:spPr>
            <a:xfrm>
              <a:off x="1852918" y="5401590"/>
              <a:ext cx="1963467" cy="422423"/>
            </a:xfrm>
            <a:prstGeom prst="rect">
              <a:avLst/>
            </a:prstGeom>
            <a:noFill/>
            <a:ln>
              <a:noFill/>
            </a:ln>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a:lstStyle/>
            <a:p>
              <a:r>
                <a:rPr lang="en-US" sz="825" dirty="0"/>
                <a:t>Foundations</a:t>
              </a:r>
            </a:p>
            <a:p>
              <a:r>
                <a:rPr lang="en-US" sz="825" dirty="0"/>
                <a:t>Universities</a:t>
              </a:r>
            </a:p>
          </p:txBody>
        </p:sp>
        <p:sp>
          <p:nvSpPr>
            <p:cNvPr id="9" name="Rectangle 8">
              <a:extLst>
                <a:ext uri="{FF2B5EF4-FFF2-40B4-BE49-F238E27FC236}">
                  <a16:creationId xmlns:a16="http://schemas.microsoft.com/office/drawing/2014/main" id="{DD9FCE66-AA81-E34E-A267-0BCA11A65103}"/>
                </a:ext>
              </a:extLst>
            </p:cNvPr>
            <p:cNvSpPr/>
            <p:nvPr/>
          </p:nvSpPr>
          <p:spPr>
            <a:xfrm>
              <a:off x="3075900" y="5399662"/>
              <a:ext cx="2551811" cy="422423"/>
            </a:xfrm>
            <a:prstGeom prst="rect">
              <a:avLst/>
            </a:prstGeom>
            <a:noFill/>
            <a:ln>
              <a:noFill/>
            </a:ln>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a:lstStyle/>
            <a:p>
              <a:pPr algn="ctr"/>
              <a:r>
                <a:rPr lang="en-US" sz="825" dirty="0"/>
                <a:t>Bi-laterals, global agencies</a:t>
              </a:r>
            </a:p>
            <a:p>
              <a:pPr algn="ctr"/>
              <a:r>
                <a:rPr lang="en-US" sz="825" dirty="0"/>
                <a:t>Research organizations</a:t>
              </a:r>
            </a:p>
          </p:txBody>
        </p:sp>
        <p:sp>
          <p:nvSpPr>
            <p:cNvPr id="10" name="Rectangle 9">
              <a:extLst>
                <a:ext uri="{FF2B5EF4-FFF2-40B4-BE49-F238E27FC236}">
                  <a16:creationId xmlns:a16="http://schemas.microsoft.com/office/drawing/2014/main" id="{6AB9FA37-190F-7A40-8A31-55F089A0E4AD}"/>
                </a:ext>
              </a:extLst>
            </p:cNvPr>
            <p:cNvSpPr/>
            <p:nvPr/>
          </p:nvSpPr>
          <p:spPr>
            <a:xfrm>
              <a:off x="5508879" y="5408986"/>
              <a:ext cx="1963467" cy="244682"/>
            </a:xfrm>
            <a:prstGeom prst="rect">
              <a:avLst/>
            </a:prstGeom>
            <a:noFill/>
            <a:ln>
              <a:noFill/>
            </a:ln>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a:lstStyle/>
            <a:p>
              <a:r>
                <a:rPr lang="en-US" sz="825" dirty="0"/>
                <a:t>Consulting Companies</a:t>
              </a:r>
            </a:p>
          </p:txBody>
        </p:sp>
      </p:grpSp>
      <p:grpSp>
        <p:nvGrpSpPr>
          <p:cNvPr id="11" name="Group 10">
            <a:extLst>
              <a:ext uri="{FF2B5EF4-FFF2-40B4-BE49-F238E27FC236}">
                <a16:creationId xmlns:a16="http://schemas.microsoft.com/office/drawing/2014/main" id="{87EC0053-7A5C-5A47-A4CB-EB648613C4A3}"/>
              </a:ext>
            </a:extLst>
          </p:cNvPr>
          <p:cNvGrpSpPr/>
          <p:nvPr/>
        </p:nvGrpSpPr>
        <p:grpSpPr>
          <a:xfrm>
            <a:off x="1067057" y="1714167"/>
            <a:ext cx="2466827" cy="3023131"/>
            <a:chOff x="165919" y="1032637"/>
            <a:chExt cx="3289103" cy="4030841"/>
          </a:xfrm>
          <a:solidFill>
            <a:schemeClr val="accent2">
              <a:lumMod val="40000"/>
              <a:lumOff val="60000"/>
              <a:alpha val="60000"/>
            </a:schemeClr>
          </a:solidFill>
        </p:grpSpPr>
        <p:sp>
          <p:nvSpPr>
            <p:cNvPr id="12" name="Oval 11">
              <a:extLst>
                <a:ext uri="{FF2B5EF4-FFF2-40B4-BE49-F238E27FC236}">
                  <a16:creationId xmlns:a16="http://schemas.microsoft.com/office/drawing/2014/main" id="{92C5A014-FCCD-1D4B-BD98-01DF593CAEB5}"/>
                </a:ext>
              </a:extLst>
            </p:cNvPr>
            <p:cNvSpPr/>
            <p:nvPr/>
          </p:nvSpPr>
          <p:spPr>
            <a:xfrm>
              <a:off x="165919" y="1032637"/>
              <a:ext cx="3289103" cy="4030841"/>
            </a:xfrm>
            <a:prstGeom prst="ellipse">
              <a:avLst/>
            </a:prstGeom>
            <a:grpFill/>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a:lstStyle/>
            <a:p>
              <a:endParaRPr lang="en-US" sz="1350" dirty="0"/>
            </a:p>
          </p:txBody>
        </p:sp>
        <p:sp>
          <p:nvSpPr>
            <p:cNvPr id="13" name="Oval 4">
              <a:extLst>
                <a:ext uri="{FF2B5EF4-FFF2-40B4-BE49-F238E27FC236}">
                  <a16:creationId xmlns:a16="http://schemas.microsoft.com/office/drawing/2014/main" id="{E2001333-2B1F-C549-8320-1816BE25F66D}"/>
                </a:ext>
              </a:extLst>
            </p:cNvPr>
            <p:cNvSpPr/>
            <p:nvPr/>
          </p:nvSpPr>
          <p:spPr>
            <a:xfrm>
              <a:off x="944052" y="1398563"/>
              <a:ext cx="1349926" cy="468551"/>
            </a:xfrm>
            <a:prstGeom prst="rect">
              <a:avLst/>
            </a:prstGeom>
            <a:noFill/>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t" anchorCtr="1">
              <a:noAutofit/>
            </a:bodyPr>
            <a:lstStyle/>
            <a:p>
              <a:pPr algn="ctr" defTabSz="300038">
                <a:lnSpc>
                  <a:spcPct val="90000"/>
                </a:lnSpc>
                <a:spcBef>
                  <a:spcPct val="0"/>
                </a:spcBef>
                <a:spcAft>
                  <a:spcPct val="35000"/>
                </a:spcAft>
              </a:pPr>
              <a:r>
                <a:rPr lang="en-US" sz="1350" b="1" dirty="0">
                  <a:latin typeface="Calibri" charset="0"/>
                  <a:ea typeface="Calibri" charset="0"/>
                  <a:cs typeface="Calibri" charset="0"/>
                </a:rPr>
                <a:t>Youth </a:t>
              </a:r>
            </a:p>
          </p:txBody>
        </p:sp>
        <p:sp>
          <p:nvSpPr>
            <p:cNvPr id="14" name="Rectangle 13">
              <a:extLst>
                <a:ext uri="{FF2B5EF4-FFF2-40B4-BE49-F238E27FC236}">
                  <a16:creationId xmlns:a16="http://schemas.microsoft.com/office/drawing/2014/main" id="{3C3A8BBE-0BD6-4540-9A3C-5E723926B0BD}"/>
                </a:ext>
              </a:extLst>
            </p:cNvPr>
            <p:cNvSpPr/>
            <p:nvPr/>
          </p:nvSpPr>
          <p:spPr>
            <a:xfrm>
              <a:off x="551988" y="1936924"/>
              <a:ext cx="1724822" cy="2281394"/>
            </a:xfrm>
            <a:prstGeom prst="rect">
              <a:avLst/>
            </a:prstGeom>
            <a:noFill/>
          </p:spPr>
          <p:txBody>
            <a:bodyPr wrap="square">
              <a:spAutoFit/>
            </a:bodyPr>
            <a:lstStyle/>
            <a:p>
              <a:pPr marL="128588"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Youth numbers, current and future</a:t>
              </a:r>
            </a:p>
            <a:p>
              <a:pPr marL="128588"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Segmentation by socio-economic, gender, age, school, certifications</a:t>
              </a:r>
            </a:p>
            <a:p>
              <a:pPr marL="128588"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Aspirations</a:t>
              </a:r>
            </a:p>
            <a:p>
              <a:pPr marL="128588"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Journeys and profiles</a:t>
              </a:r>
            </a:p>
            <a:p>
              <a:pPr marL="128588"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Civil society groups</a:t>
              </a:r>
            </a:p>
            <a:p>
              <a:pPr marL="128588"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Gender analysis</a:t>
              </a:r>
            </a:p>
            <a:p>
              <a:pPr marL="128588"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Community and family analysis</a:t>
              </a:r>
            </a:p>
            <a:p>
              <a:pPr marL="128588"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As an employer</a:t>
              </a:r>
            </a:p>
          </p:txBody>
        </p:sp>
      </p:grpSp>
      <p:sp>
        <p:nvSpPr>
          <p:cNvPr id="15" name="Oval 14">
            <a:extLst>
              <a:ext uri="{FF2B5EF4-FFF2-40B4-BE49-F238E27FC236}">
                <a16:creationId xmlns:a16="http://schemas.microsoft.com/office/drawing/2014/main" id="{1D87571C-7B8C-DE4B-A134-29279B85EECC}"/>
              </a:ext>
            </a:extLst>
          </p:cNvPr>
          <p:cNvSpPr/>
          <p:nvPr/>
        </p:nvSpPr>
        <p:spPr>
          <a:xfrm>
            <a:off x="4771667" y="2311289"/>
            <a:ext cx="2964333" cy="2426009"/>
          </a:xfrm>
          <a:prstGeom prst="ellipse">
            <a:avLst/>
          </a:prstGeom>
          <a:solidFill>
            <a:schemeClr val="accent6">
              <a:lumMod val="20000"/>
              <a:lumOff val="80000"/>
            </a:schemeClr>
          </a:solidFill>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a:lstStyle/>
          <a:p>
            <a:endParaRPr lang="en-US" sz="1350"/>
          </a:p>
        </p:txBody>
      </p:sp>
      <p:sp>
        <p:nvSpPr>
          <p:cNvPr id="16" name="Oval 4">
            <a:extLst>
              <a:ext uri="{FF2B5EF4-FFF2-40B4-BE49-F238E27FC236}">
                <a16:creationId xmlns:a16="http://schemas.microsoft.com/office/drawing/2014/main" id="{BEF1F585-42D0-8740-8247-9DAB1C4BD1B8}"/>
              </a:ext>
            </a:extLst>
          </p:cNvPr>
          <p:cNvSpPr/>
          <p:nvPr/>
        </p:nvSpPr>
        <p:spPr>
          <a:xfrm>
            <a:off x="5671809" y="3103530"/>
            <a:ext cx="1728759" cy="838475"/>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t" anchorCtr="1">
            <a:noAutofit/>
          </a:bodyPr>
          <a:lstStyle/>
          <a:p>
            <a:pPr marL="128588" lvl="1"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Economic growth and macro trends</a:t>
            </a:r>
          </a:p>
          <a:p>
            <a:pPr marL="128588" lvl="1"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Sector, industry and geographic size, growth and expected demand for labor (including corporate and SME)</a:t>
            </a:r>
          </a:p>
          <a:p>
            <a:pPr marL="128588" lvl="1"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Detailed review of skilled/unskilled, certification required by sector</a:t>
            </a:r>
          </a:p>
          <a:p>
            <a:pPr marL="128588" lvl="1"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Business ecosystems and clusters, value chains</a:t>
            </a:r>
          </a:p>
          <a:p>
            <a:pPr marL="128588" lvl="1"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Livelihood/artisan connection to markets</a:t>
            </a:r>
          </a:p>
          <a:p>
            <a:pPr marL="128588" lvl="1" indent="-128588" defTabSz="266700">
              <a:lnSpc>
                <a:spcPct val="90000"/>
              </a:lnSpc>
              <a:spcBef>
                <a:spcPct val="0"/>
              </a:spcBef>
              <a:spcAft>
                <a:spcPct val="15000"/>
              </a:spcAft>
              <a:buFont typeface="Arial" charset="0"/>
              <a:buChar char="•"/>
            </a:pPr>
            <a:endParaRPr lang="en-US" sz="825" dirty="0">
              <a:latin typeface="Calibri" charset="0"/>
              <a:ea typeface="Calibri" charset="0"/>
              <a:cs typeface="Calibri" charset="0"/>
            </a:endParaRPr>
          </a:p>
        </p:txBody>
      </p:sp>
      <p:sp>
        <p:nvSpPr>
          <p:cNvPr id="17" name="Oval 4">
            <a:extLst>
              <a:ext uri="{FF2B5EF4-FFF2-40B4-BE49-F238E27FC236}">
                <a16:creationId xmlns:a16="http://schemas.microsoft.com/office/drawing/2014/main" id="{2654370E-2ACD-3E4C-A4FA-B2F6C46ABC32}"/>
              </a:ext>
            </a:extLst>
          </p:cNvPr>
          <p:cNvSpPr/>
          <p:nvPr/>
        </p:nvSpPr>
        <p:spPr>
          <a:xfrm>
            <a:off x="5427109" y="4466800"/>
            <a:ext cx="1653449" cy="217556"/>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t" anchorCtr="1">
            <a:noAutofit/>
          </a:bodyPr>
          <a:lstStyle/>
          <a:p>
            <a:pPr defTabSz="300038">
              <a:lnSpc>
                <a:spcPct val="90000"/>
              </a:lnSpc>
              <a:spcBef>
                <a:spcPct val="0"/>
              </a:spcBef>
              <a:spcAft>
                <a:spcPct val="35000"/>
              </a:spcAft>
            </a:pPr>
            <a:r>
              <a:rPr lang="en-US" sz="1350" b="1" dirty="0">
                <a:latin typeface="Calibri" charset="0"/>
                <a:ea typeface="Calibri" charset="0"/>
                <a:cs typeface="Calibri" charset="0"/>
              </a:rPr>
              <a:t>Demand</a:t>
            </a:r>
          </a:p>
        </p:txBody>
      </p:sp>
      <p:sp>
        <p:nvSpPr>
          <p:cNvPr id="18" name="Oval 4">
            <a:extLst>
              <a:ext uri="{FF2B5EF4-FFF2-40B4-BE49-F238E27FC236}">
                <a16:creationId xmlns:a16="http://schemas.microsoft.com/office/drawing/2014/main" id="{4DDBBD37-84DB-3340-AA0C-420BB48DE7D3}"/>
              </a:ext>
            </a:extLst>
          </p:cNvPr>
          <p:cNvSpPr/>
          <p:nvPr/>
        </p:nvSpPr>
        <p:spPr>
          <a:xfrm>
            <a:off x="2023083" y="2888956"/>
            <a:ext cx="1176377" cy="57675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t" anchorCtr="1">
            <a:noAutofit/>
          </a:bodyPr>
          <a:lstStyle/>
          <a:p>
            <a:pPr marL="128588" lvl="1" indent="-128588" defTabSz="266700">
              <a:lnSpc>
                <a:spcPct val="90000"/>
              </a:lnSpc>
              <a:spcBef>
                <a:spcPct val="0"/>
              </a:spcBef>
              <a:spcAft>
                <a:spcPct val="15000"/>
              </a:spcAft>
              <a:buFont typeface="Arial" charset="0"/>
              <a:buChar char="•"/>
            </a:pPr>
            <a:endParaRPr lang="en-US" sz="825" dirty="0">
              <a:latin typeface="Calibri" charset="0"/>
              <a:ea typeface="Calibri" charset="0"/>
              <a:cs typeface="Calibri" charset="0"/>
            </a:endParaRPr>
          </a:p>
        </p:txBody>
      </p:sp>
      <p:sp>
        <p:nvSpPr>
          <p:cNvPr id="19" name="Oval 18">
            <a:extLst>
              <a:ext uri="{FF2B5EF4-FFF2-40B4-BE49-F238E27FC236}">
                <a16:creationId xmlns:a16="http://schemas.microsoft.com/office/drawing/2014/main" id="{CE941B08-89D1-4A44-B67B-909D7EEAFBB2}"/>
              </a:ext>
            </a:extLst>
          </p:cNvPr>
          <p:cNvSpPr/>
          <p:nvPr/>
        </p:nvSpPr>
        <p:spPr>
          <a:xfrm>
            <a:off x="2590800" y="2311289"/>
            <a:ext cx="3019302" cy="2426009"/>
          </a:xfrm>
          <a:prstGeom prst="ellipse">
            <a:avLst/>
          </a:prstGeom>
          <a:solidFill>
            <a:srgbClr val="FF977A">
              <a:alpha val="60000"/>
            </a:srgbClr>
          </a:solidFill>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a:lstStyle/>
          <a:p>
            <a:endParaRPr lang="en-US" sz="1350" dirty="0">
              <a:latin typeface="Calibri" charset="0"/>
              <a:ea typeface="Calibri" charset="0"/>
              <a:cs typeface="Calibri" charset="0"/>
            </a:endParaRPr>
          </a:p>
        </p:txBody>
      </p:sp>
      <p:sp>
        <p:nvSpPr>
          <p:cNvPr id="20" name="Oval 4">
            <a:extLst>
              <a:ext uri="{FF2B5EF4-FFF2-40B4-BE49-F238E27FC236}">
                <a16:creationId xmlns:a16="http://schemas.microsoft.com/office/drawing/2014/main" id="{4C19AC58-22F3-3843-A5A4-E53701A8AF10}"/>
              </a:ext>
            </a:extLst>
          </p:cNvPr>
          <p:cNvSpPr/>
          <p:nvPr/>
        </p:nvSpPr>
        <p:spPr>
          <a:xfrm>
            <a:off x="3476065" y="3462886"/>
            <a:ext cx="1181005" cy="57675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t" anchorCtr="1">
            <a:noAutofit/>
          </a:bodyPr>
          <a:lstStyle/>
          <a:p>
            <a:pPr marL="128588" lvl="1"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Largest employer</a:t>
            </a:r>
          </a:p>
          <a:p>
            <a:pPr marL="128588" lvl="1"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Policy </a:t>
            </a:r>
          </a:p>
          <a:p>
            <a:pPr marL="128588" lvl="1"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Budgeting</a:t>
            </a:r>
          </a:p>
          <a:p>
            <a:pPr marL="128588" lvl="1"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Macro investing</a:t>
            </a:r>
          </a:p>
          <a:p>
            <a:pPr marL="128588" lvl="1"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Incentives/tax regulations</a:t>
            </a:r>
          </a:p>
          <a:p>
            <a:pPr marL="128588" lvl="1" indent="-128588" defTabSz="266700">
              <a:lnSpc>
                <a:spcPct val="90000"/>
              </a:lnSpc>
              <a:spcBef>
                <a:spcPct val="0"/>
              </a:spcBef>
              <a:spcAft>
                <a:spcPct val="15000"/>
              </a:spcAft>
              <a:buFont typeface="Arial" charset="0"/>
              <a:buChar char="•"/>
            </a:pPr>
            <a:endParaRPr lang="en-US" sz="825" dirty="0">
              <a:latin typeface="Calibri" charset="0"/>
              <a:ea typeface="Calibri" charset="0"/>
              <a:cs typeface="Calibri" charset="0"/>
            </a:endParaRPr>
          </a:p>
        </p:txBody>
      </p:sp>
      <p:sp>
        <p:nvSpPr>
          <p:cNvPr id="21" name="Oval 4">
            <a:extLst>
              <a:ext uri="{FF2B5EF4-FFF2-40B4-BE49-F238E27FC236}">
                <a16:creationId xmlns:a16="http://schemas.microsoft.com/office/drawing/2014/main" id="{C2CA9B8E-6280-AF4E-9CC5-35C0C5A64443}"/>
              </a:ext>
            </a:extLst>
          </p:cNvPr>
          <p:cNvSpPr/>
          <p:nvPr/>
        </p:nvSpPr>
        <p:spPr>
          <a:xfrm>
            <a:off x="3273726" y="4418247"/>
            <a:ext cx="1653449" cy="217556"/>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t" anchorCtr="1">
            <a:noAutofit/>
          </a:bodyPr>
          <a:lstStyle/>
          <a:p>
            <a:pPr defTabSz="300038">
              <a:lnSpc>
                <a:spcPct val="90000"/>
              </a:lnSpc>
              <a:spcBef>
                <a:spcPct val="0"/>
              </a:spcBef>
              <a:spcAft>
                <a:spcPct val="35000"/>
              </a:spcAft>
            </a:pPr>
            <a:r>
              <a:rPr lang="en-US" sz="1350" b="1" dirty="0">
                <a:latin typeface="Calibri" charset="0"/>
                <a:ea typeface="Calibri" charset="0"/>
                <a:cs typeface="Calibri" charset="0"/>
              </a:rPr>
              <a:t>Government</a:t>
            </a:r>
          </a:p>
        </p:txBody>
      </p:sp>
      <p:sp>
        <p:nvSpPr>
          <p:cNvPr id="22" name="Rectangle 21">
            <a:extLst>
              <a:ext uri="{FF2B5EF4-FFF2-40B4-BE49-F238E27FC236}">
                <a16:creationId xmlns:a16="http://schemas.microsoft.com/office/drawing/2014/main" id="{FF42B520-5A89-B845-9473-1CB4A6F2B4F3}"/>
              </a:ext>
            </a:extLst>
          </p:cNvPr>
          <p:cNvSpPr/>
          <p:nvPr/>
        </p:nvSpPr>
        <p:spPr>
          <a:xfrm>
            <a:off x="2690009" y="3385509"/>
            <a:ext cx="757193" cy="454163"/>
          </a:xfrm>
          <a:prstGeom prst="rect">
            <a:avLst/>
          </a:prstGeom>
        </p:spPr>
        <p:txBody>
          <a:bodyPr wrap="square">
            <a:spAutoFit/>
          </a:bodyPr>
          <a:lstStyle/>
          <a:p>
            <a:pPr marL="0" lvl="1" defTabSz="266700">
              <a:lnSpc>
                <a:spcPct val="90000"/>
              </a:lnSpc>
              <a:spcBef>
                <a:spcPct val="0"/>
              </a:spcBef>
              <a:spcAft>
                <a:spcPct val="15000"/>
              </a:spcAft>
            </a:pPr>
            <a:r>
              <a:rPr lang="en-US" sz="825" dirty="0">
                <a:latin typeface="Calibri" charset="0"/>
                <a:ea typeface="Calibri" charset="0"/>
                <a:cs typeface="Calibri" charset="0"/>
              </a:rPr>
              <a:t>Voting/civic engagement</a:t>
            </a:r>
          </a:p>
          <a:p>
            <a:pPr marL="0" lvl="1" defTabSz="266700">
              <a:lnSpc>
                <a:spcPct val="90000"/>
              </a:lnSpc>
              <a:spcBef>
                <a:spcPct val="0"/>
              </a:spcBef>
              <a:spcAft>
                <a:spcPct val="15000"/>
              </a:spcAft>
            </a:pPr>
            <a:endParaRPr lang="en-US" sz="825" dirty="0">
              <a:latin typeface="Calibri" charset="0"/>
              <a:ea typeface="Calibri" charset="0"/>
              <a:cs typeface="Calibri" charset="0"/>
            </a:endParaRPr>
          </a:p>
        </p:txBody>
      </p:sp>
      <p:sp>
        <p:nvSpPr>
          <p:cNvPr id="23" name="Oval 22">
            <a:extLst>
              <a:ext uri="{FF2B5EF4-FFF2-40B4-BE49-F238E27FC236}">
                <a16:creationId xmlns:a16="http://schemas.microsoft.com/office/drawing/2014/main" id="{2BB8002F-A8E7-824D-A35A-7F4ADFDD5873}"/>
              </a:ext>
            </a:extLst>
          </p:cNvPr>
          <p:cNvSpPr/>
          <p:nvPr/>
        </p:nvSpPr>
        <p:spPr>
          <a:xfrm>
            <a:off x="2590800" y="1371600"/>
            <a:ext cx="5145201" cy="1600286"/>
          </a:xfrm>
          <a:prstGeom prst="ellipse">
            <a:avLst/>
          </a:prstGeom>
          <a:solidFill>
            <a:srgbClr val="FFBD47">
              <a:alpha val="29804"/>
            </a:srgbClr>
          </a:solidFill>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a:lstStyle/>
          <a:p>
            <a:endParaRPr lang="en-US" sz="1350"/>
          </a:p>
        </p:txBody>
      </p:sp>
      <p:sp>
        <p:nvSpPr>
          <p:cNvPr id="24" name="Oval 4">
            <a:extLst>
              <a:ext uri="{FF2B5EF4-FFF2-40B4-BE49-F238E27FC236}">
                <a16:creationId xmlns:a16="http://schemas.microsoft.com/office/drawing/2014/main" id="{8D54E213-CF81-5C43-A94A-305BEB8F40EA}"/>
              </a:ext>
            </a:extLst>
          </p:cNvPr>
          <p:cNvSpPr/>
          <p:nvPr/>
        </p:nvSpPr>
        <p:spPr>
          <a:xfrm>
            <a:off x="3442021" y="1289813"/>
            <a:ext cx="3182538" cy="951180"/>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t" anchorCtr="1">
            <a:noAutofit/>
          </a:bodyPr>
          <a:lstStyle/>
          <a:p>
            <a:pPr marL="128588" lvl="1" indent="-128588" defTabSz="266700">
              <a:lnSpc>
                <a:spcPct val="90000"/>
              </a:lnSpc>
              <a:spcBef>
                <a:spcPct val="0"/>
              </a:spcBef>
              <a:spcAft>
                <a:spcPct val="15000"/>
              </a:spcAft>
              <a:buFont typeface="Arial" charset="0"/>
              <a:buChar char="•"/>
            </a:pPr>
            <a:endParaRPr lang="en-US" sz="825" dirty="0">
              <a:latin typeface="Calibri" charset="0"/>
              <a:ea typeface="Calibri" charset="0"/>
              <a:cs typeface="Calibri" charset="0"/>
            </a:endParaRPr>
          </a:p>
        </p:txBody>
      </p:sp>
      <p:sp>
        <p:nvSpPr>
          <p:cNvPr id="25" name="Rectangle 24">
            <a:extLst>
              <a:ext uri="{FF2B5EF4-FFF2-40B4-BE49-F238E27FC236}">
                <a16:creationId xmlns:a16="http://schemas.microsoft.com/office/drawing/2014/main" id="{DB084796-2EC4-B344-A725-4BDBD58274D6}"/>
              </a:ext>
            </a:extLst>
          </p:cNvPr>
          <p:cNvSpPr/>
          <p:nvPr/>
        </p:nvSpPr>
        <p:spPr>
          <a:xfrm>
            <a:off x="2703504" y="1987142"/>
            <a:ext cx="718835" cy="549381"/>
          </a:xfrm>
          <a:prstGeom prst="rect">
            <a:avLst/>
          </a:prstGeom>
        </p:spPr>
        <p:txBody>
          <a:bodyPr wrap="square">
            <a:spAutoFit/>
          </a:bodyPr>
          <a:lstStyle/>
          <a:p>
            <a:pPr marL="0" lvl="1" defTabSz="266700">
              <a:lnSpc>
                <a:spcPct val="90000"/>
              </a:lnSpc>
              <a:spcBef>
                <a:spcPct val="0"/>
              </a:spcBef>
              <a:spcAft>
                <a:spcPct val="15000"/>
              </a:spcAft>
            </a:pPr>
            <a:r>
              <a:rPr lang="en-US" sz="825" dirty="0">
                <a:latin typeface="Calibri" charset="0"/>
                <a:ea typeface="Calibri" charset="0"/>
                <a:cs typeface="Calibri" charset="0"/>
              </a:rPr>
              <a:t>Youth created hubs and programs</a:t>
            </a:r>
          </a:p>
        </p:txBody>
      </p:sp>
      <p:sp>
        <p:nvSpPr>
          <p:cNvPr id="26" name="Oval 4">
            <a:extLst>
              <a:ext uri="{FF2B5EF4-FFF2-40B4-BE49-F238E27FC236}">
                <a16:creationId xmlns:a16="http://schemas.microsoft.com/office/drawing/2014/main" id="{382C0098-3D1B-BA4A-8783-55461F1BD941}"/>
              </a:ext>
            </a:extLst>
          </p:cNvPr>
          <p:cNvSpPr/>
          <p:nvPr/>
        </p:nvSpPr>
        <p:spPr>
          <a:xfrm>
            <a:off x="3927473" y="1557092"/>
            <a:ext cx="2471855" cy="179170"/>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t" anchorCtr="1">
            <a:noAutofit/>
          </a:bodyPr>
          <a:lstStyle/>
          <a:p>
            <a:pPr defTabSz="300038">
              <a:lnSpc>
                <a:spcPct val="90000"/>
              </a:lnSpc>
              <a:spcBef>
                <a:spcPct val="0"/>
              </a:spcBef>
              <a:spcAft>
                <a:spcPct val="35000"/>
              </a:spcAft>
            </a:pPr>
            <a:r>
              <a:rPr lang="en-US" sz="1350" b="1" dirty="0">
                <a:latin typeface="Calibri" charset="0"/>
                <a:ea typeface="Calibri" charset="0"/>
                <a:cs typeface="Calibri" charset="0"/>
              </a:rPr>
              <a:t>Supply</a:t>
            </a:r>
          </a:p>
        </p:txBody>
      </p:sp>
      <p:sp>
        <p:nvSpPr>
          <p:cNvPr id="27" name="Rectangle 26">
            <a:extLst>
              <a:ext uri="{FF2B5EF4-FFF2-40B4-BE49-F238E27FC236}">
                <a16:creationId xmlns:a16="http://schemas.microsoft.com/office/drawing/2014/main" id="{93E28F3F-2675-CE48-8F2D-EFA23FEDD878}"/>
              </a:ext>
            </a:extLst>
          </p:cNvPr>
          <p:cNvSpPr/>
          <p:nvPr/>
        </p:nvSpPr>
        <p:spPr>
          <a:xfrm>
            <a:off x="3607490" y="1746673"/>
            <a:ext cx="1863512" cy="606513"/>
          </a:xfrm>
          <a:prstGeom prst="rect">
            <a:avLst/>
          </a:prstGeom>
        </p:spPr>
        <p:txBody>
          <a:bodyPr wrap="square">
            <a:spAutoFit/>
          </a:bodyPr>
          <a:lstStyle/>
          <a:p>
            <a:pPr marL="128588" lvl="1"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Livelihood development</a:t>
            </a:r>
          </a:p>
          <a:p>
            <a:pPr marL="128588" lvl="1"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Entrepreneurship training</a:t>
            </a:r>
          </a:p>
          <a:p>
            <a:pPr marL="128588" lvl="1"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Secondary Public/private schools</a:t>
            </a:r>
          </a:p>
          <a:p>
            <a:pPr marL="128588" lvl="1"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TVET centers</a:t>
            </a:r>
          </a:p>
        </p:txBody>
      </p:sp>
      <p:sp>
        <p:nvSpPr>
          <p:cNvPr id="28" name="Rectangle 27">
            <a:extLst>
              <a:ext uri="{FF2B5EF4-FFF2-40B4-BE49-F238E27FC236}">
                <a16:creationId xmlns:a16="http://schemas.microsoft.com/office/drawing/2014/main" id="{550E1F1A-C832-0547-9706-35FDBF4D1F63}"/>
              </a:ext>
            </a:extLst>
          </p:cNvPr>
          <p:cNvSpPr/>
          <p:nvPr/>
        </p:nvSpPr>
        <p:spPr>
          <a:xfrm>
            <a:off x="5343167" y="1739790"/>
            <a:ext cx="2089095" cy="720775"/>
          </a:xfrm>
          <a:prstGeom prst="rect">
            <a:avLst/>
          </a:prstGeom>
        </p:spPr>
        <p:txBody>
          <a:bodyPr wrap="square">
            <a:spAutoFit/>
          </a:bodyPr>
          <a:lstStyle/>
          <a:p>
            <a:pPr marL="128588" lvl="1"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Innovation hubs and Youth centers </a:t>
            </a:r>
          </a:p>
          <a:p>
            <a:pPr marL="128588" lvl="1"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Soft skills training</a:t>
            </a:r>
          </a:p>
          <a:p>
            <a:pPr marL="128588" lvl="1"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Career development</a:t>
            </a:r>
          </a:p>
          <a:p>
            <a:pPr marL="128588" lvl="1"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As an employer (in schools and programs)</a:t>
            </a:r>
          </a:p>
        </p:txBody>
      </p:sp>
      <p:sp>
        <p:nvSpPr>
          <p:cNvPr id="29" name="Oval 4">
            <a:extLst>
              <a:ext uri="{FF2B5EF4-FFF2-40B4-BE49-F238E27FC236}">
                <a16:creationId xmlns:a16="http://schemas.microsoft.com/office/drawing/2014/main" id="{110E01E7-BBE2-1048-AD29-C623C861C600}"/>
              </a:ext>
            </a:extLst>
          </p:cNvPr>
          <p:cNvSpPr/>
          <p:nvPr/>
        </p:nvSpPr>
        <p:spPr>
          <a:xfrm>
            <a:off x="5656911" y="2461910"/>
            <a:ext cx="1188163" cy="376967"/>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t" anchorCtr="1">
            <a:noAutofit/>
          </a:bodyPr>
          <a:lstStyle/>
          <a:p>
            <a:pPr marL="128588" lvl="1"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Matching programs</a:t>
            </a:r>
          </a:p>
          <a:p>
            <a:pPr marL="128588" lvl="1"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Business run schools,</a:t>
            </a:r>
          </a:p>
          <a:p>
            <a:pPr marL="128588" lvl="1"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Work learn programs</a:t>
            </a:r>
          </a:p>
        </p:txBody>
      </p:sp>
      <p:sp>
        <p:nvSpPr>
          <p:cNvPr id="30" name="Oval 4">
            <a:extLst>
              <a:ext uri="{FF2B5EF4-FFF2-40B4-BE49-F238E27FC236}">
                <a16:creationId xmlns:a16="http://schemas.microsoft.com/office/drawing/2014/main" id="{AB42AF85-6B59-B14F-BDC0-27DE7C5F9BCE}"/>
              </a:ext>
            </a:extLst>
          </p:cNvPr>
          <p:cNvSpPr/>
          <p:nvPr/>
        </p:nvSpPr>
        <p:spPr>
          <a:xfrm>
            <a:off x="3485126" y="2509257"/>
            <a:ext cx="1551236" cy="57675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t" anchorCtr="1">
            <a:noAutofit/>
          </a:bodyPr>
          <a:lstStyle/>
          <a:p>
            <a:pPr marL="128588" lvl="1"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Public School budgets</a:t>
            </a:r>
          </a:p>
          <a:p>
            <a:pPr marL="128588" lvl="1"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Curricula</a:t>
            </a:r>
          </a:p>
          <a:p>
            <a:pPr marL="128588" lvl="1"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Funds for vocational centers</a:t>
            </a:r>
          </a:p>
        </p:txBody>
      </p:sp>
      <p:sp>
        <p:nvSpPr>
          <p:cNvPr id="31" name="Oval 4">
            <a:extLst>
              <a:ext uri="{FF2B5EF4-FFF2-40B4-BE49-F238E27FC236}">
                <a16:creationId xmlns:a16="http://schemas.microsoft.com/office/drawing/2014/main" id="{BC8E8634-AE99-EB4A-A007-C5655AB1655E}"/>
              </a:ext>
            </a:extLst>
          </p:cNvPr>
          <p:cNvSpPr/>
          <p:nvPr/>
        </p:nvSpPr>
        <p:spPr>
          <a:xfrm>
            <a:off x="4872229" y="3174143"/>
            <a:ext cx="718206" cy="576758"/>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t" anchorCtr="1">
            <a:noAutofit/>
          </a:bodyPr>
          <a:lstStyle/>
          <a:p>
            <a:pPr marL="128588" lvl="1"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Tax incentives</a:t>
            </a:r>
          </a:p>
          <a:p>
            <a:pPr marL="128588" lvl="1"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Stimulus packages</a:t>
            </a:r>
          </a:p>
          <a:p>
            <a:pPr marL="128588" lvl="1" indent="-128588" defTabSz="266700">
              <a:lnSpc>
                <a:spcPct val="90000"/>
              </a:lnSpc>
              <a:spcBef>
                <a:spcPct val="0"/>
              </a:spcBef>
              <a:spcAft>
                <a:spcPct val="15000"/>
              </a:spcAft>
              <a:buFont typeface="Arial" charset="0"/>
              <a:buChar char="•"/>
            </a:pPr>
            <a:r>
              <a:rPr lang="en-US" sz="825" dirty="0">
                <a:latin typeface="Calibri" charset="0"/>
                <a:ea typeface="Calibri" charset="0"/>
                <a:cs typeface="Calibri" charset="0"/>
              </a:rPr>
              <a:t>Economic zones</a:t>
            </a:r>
          </a:p>
        </p:txBody>
      </p:sp>
    </p:spTree>
    <p:extLst>
      <p:ext uri="{BB962C8B-B14F-4D97-AF65-F5344CB8AC3E}">
        <p14:creationId xmlns:p14="http://schemas.microsoft.com/office/powerpoint/2010/main" val="1335888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4" name="Shape 269"/>
          <p:cNvSpPr txBox="1">
            <a:spLocks noGrp="1"/>
          </p:cNvSpPr>
          <p:nvPr>
            <p:ph type="title"/>
          </p:nvPr>
        </p:nvSpPr>
        <p:spPr>
          <a:xfrm>
            <a:off x="197482" y="70450"/>
            <a:ext cx="8717918" cy="493200"/>
          </a:xfrm>
          <a:prstGeom prst="rect">
            <a:avLst/>
          </a:prstGeom>
        </p:spPr>
        <p:txBody>
          <a:bodyPr lIns="91425" tIns="91425" rIns="91425" bIns="91425" anchor="t" anchorCtr="0">
            <a:noAutofit/>
          </a:bodyPr>
          <a:lstStyle/>
          <a:p>
            <a:pPr lvl="0">
              <a:spcBef>
                <a:spcPts val="0"/>
              </a:spcBef>
              <a:buNone/>
            </a:pPr>
            <a:r>
              <a:rPr lang="en-US" dirty="0"/>
              <a:t>Co-design approach - Proposed 4 step approach rooted in local context and priorities</a:t>
            </a:r>
          </a:p>
        </p:txBody>
      </p:sp>
      <p:sp>
        <p:nvSpPr>
          <p:cNvPr id="12" name="Pentagon 11">
            <a:extLst>
              <a:ext uri="{FF2B5EF4-FFF2-40B4-BE49-F238E27FC236}">
                <a16:creationId xmlns:a16="http://schemas.microsoft.com/office/drawing/2014/main" id="{AB184A0B-385E-3249-AFAF-1FBCA9D65C8F}"/>
              </a:ext>
            </a:extLst>
          </p:cNvPr>
          <p:cNvSpPr/>
          <p:nvPr/>
        </p:nvSpPr>
        <p:spPr>
          <a:xfrm>
            <a:off x="498758" y="1602939"/>
            <a:ext cx="1834156" cy="2362200"/>
          </a:xfrm>
          <a:prstGeom prst="homePlate">
            <a:avLst>
              <a:gd name="adj" fmla="val 1802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Arial" panose="020B0604020202020204" pitchFamily="34" charset="0"/>
                <a:cs typeface="Arial" panose="020B0604020202020204" pitchFamily="34" charset="0"/>
              </a:rPr>
              <a:t>1. Align </a:t>
            </a:r>
          </a:p>
          <a:p>
            <a:pPr algn="ctr"/>
            <a:r>
              <a:rPr lang="en-US" sz="1400" dirty="0">
                <a:solidFill>
                  <a:schemeClr val="tx1"/>
                </a:solidFill>
                <a:latin typeface="Arial" panose="020B0604020202020204" pitchFamily="34" charset="0"/>
                <a:cs typeface="Arial" panose="020B0604020202020204" pitchFamily="34" charset="0"/>
              </a:rPr>
              <a:t>on long-term community vision youth profiles, geographic scope </a:t>
            </a:r>
          </a:p>
        </p:txBody>
      </p:sp>
      <p:sp>
        <p:nvSpPr>
          <p:cNvPr id="13" name="Pentagon 12">
            <a:extLst>
              <a:ext uri="{FF2B5EF4-FFF2-40B4-BE49-F238E27FC236}">
                <a16:creationId xmlns:a16="http://schemas.microsoft.com/office/drawing/2014/main" id="{EBF56B2E-E207-BD44-9DBD-09B8022567E2}"/>
              </a:ext>
            </a:extLst>
          </p:cNvPr>
          <p:cNvSpPr/>
          <p:nvPr/>
        </p:nvSpPr>
        <p:spPr>
          <a:xfrm>
            <a:off x="4876800" y="1602939"/>
            <a:ext cx="1766246" cy="2362200"/>
          </a:xfrm>
          <a:prstGeom prst="homePlate">
            <a:avLst>
              <a:gd name="adj" fmla="val 1696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latin typeface="Arial" panose="020B0604020202020204" pitchFamily="34" charset="0"/>
              <a:cs typeface="Arial" panose="020B0604020202020204" pitchFamily="34" charset="0"/>
            </a:endParaRPr>
          </a:p>
          <a:p>
            <a:pPr algn="ctr"/>
            <a:r>
              <a:rPr lang="en-US" sz="1400" b="1" dirty="0">
                <a:solidFill>
                  <a:schemeClr val="tx1"/>
                </a:solidFill>
                <a:latin typeface="Arial" panose="020B0604020202020204" pitchFamily="34" charset="0"/>
                <a:cs typeface="Arial" panose="020B0604020202020204" pitchFamily="34" charset="0"/>
              </a:rPr>
              <a:t>3. Target</a:t>
            </a:r>
          </a:p>
          <a:p>
            <a:pPr algn="ctr"/>
            <a:r>
              <a:rPr lang="en-US" sz="1400" dirty="0">
                <a:solidFill>
                  <a:schemeClr val="tx1"/>
                </a:solidFill>
                <a:latin typeface="Arial" panose="020B0604020202020204" pitchFamily="34" charset="0"/>
                <a:cs typeface="Arial" panose="020B0604020202020204" pitchFamily="34" charset="0"/>
              </a:rPr>
              <a:t> growth industries, labor market  opportunities</a:t>
            </a:r>
          </a:p>
        </p:txBody>
      </p:sp>
      <p:sp>
        <p:nvSpPr>
          <p:cNvPr id="14" name="Pentagon 13">
            <a:extLst>
              <a:ext uri="{FF2B5EF4-FFF2-40B4-BE49-F238E27FC236}">
                <a16:creationId xmlns:a16="http://schemas.microsoft.com/office/drawing/2014/main" id="{93156A3B-B293-1948-9BC1-6BA66F707830}"/>
              </a:ext>
            </a:extLst>
          </p:cNvPr>
          <p:cNvSpPr/>
          <p:nvPr/>
        </p:nvSpPr>
        <p:spPr>
          <a:xfrm>
            <a:off x="2675490" y="1620524"/>
            <a:ext cx="1731364" cy="2362200"/>
          </a:xfrm>
          <a:prstGeom prst="homePlate">
            <a:avLst>
              <a:gd name="adj" fmla="val 1515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Arial" panose="020B0604020202020204" pitchFamily="34" charset="0"/>
                <a:cs typeface="Arial" panose="020B0604020202020204" pitchFamily="34" charset="0"/>
              </a:rPr>
              <a:t>2. Map </a:t>
            </a:r>
          </a:p>
          <a:p>
            <a:pPr algn="ctr"/>
            <a:r>
              <a:rPr lang="en-US" sz="1400" dirty="0">
                <a:solidFill>
                  <a:schemeClr val="tx1"/>
                </a:solidFill>
                <a:latin typeface="Arial" panose="020B0604020202020204" pitchFamily="34" charset="0"/>
                <a:cs typeface="Arial" panose="020B0604020202020204" pitchFamily="34" charset="0"/>
              </a:rPr>
              <a:t>systems, assets, interventions, stakeholders</a:t>
            </a:r>
          </a:p>
        </p:txBody>
      </p:sp>
      <p:sp>
        <p:nvSpPr>
          <p:cNvPr id="15" name="Pentagon 14">
            <a:extLst>
              <a:ext uri="{FF2B5EF4-FFF2-40B4-BE49-F238E27FC236}">
                <a16:creationId xmlns:a16="http://schemas.microsoft.com/office/drawing/2014/main" id="{5209152E-041A-AE48-96F9-EFFAE316C2B8}"/>
              </a:ext>
            </a:extLst>
          </p:cNvPr>
          <p:cNvSpPr/>
          <p:nvPr/>
        </p:nvSpPr>
        <p:spPr>
          <a:xfrm>
            <a:off x="7069948" y="1620524"/>
            <a:ext cx="1745886" cy="2362200"/>
          </a:xfrm>
          <a:prstGeom prst="homePlate">
            <a:avLst>
              <a:gd name="adj" fmla="val 1902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Arial" panose="020B0604020202020204" pitchFamily="34" charset="0"/>
                <a:cs typeface="Arial" panose="020B0604020202020204" pitchFamily="34" charset="0"/>
              </a:rPr>
              <a:t>4. Accelerate &amp; Scale </a:t>
            </a:r>
          </a:p>
          <a:p>
            <a:pPr algn="ctr"/>
            <a:r>
              <a:rPr lang="en-US" sz="1400" dirty="0">
                <a:solidFill>
                  <a:schemeClr val="tx1"/>
                </a:solidFill>
                <a:latin typeface="Arial" panose="020B0604020202020204" pitchFamily="34" charset="0"/>
                <a:cs typeface="Arial" panose="020B0604020202020204" pitchFamily="34" charset="0"/>
              </a:rPr>
              <a:t>place based interventions  </a:t>
            </a:r>
          </a:p>
        </p:txBody>
      </p:sp>
      <p:sp>
        <p:nvSpPr>
          <p:cNvPr id="16" name="Rectangle 15">
            <a:extLst>
              <a:ext uri="{FF2B5EF4-FFF2-40B4-BE49-F238E27FC236}">
                <a16:creationId xmlns:a16="http://schemas.microsoft.com/office/drawing/2014/main" id="{8409B386-D5B4-B946-867F-3FECD026ADB4}"/>
              </a:ext>
            </a:extLst>
          </p:cNvPr>
          <p:cNvSpPr/>
          <p:nvPr/>
        </p:nvSpPr>
        <p:spPr>
          <a:xfrm>
            <a:off x="2057400" y="4430052"/>
            <a:ext cx="5289214" cy="121909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Aft>
                <a:spcPts val="600"/>
              </a:spcAft>
              <a:buFont typeface="Arial" charset="0"/>
              <a:buChar char="•"/>
            </a:pPr>
            <a:r>
              <a:rPr lang="en-US" sz="1400" dirty="0">
                <a:solidFill>
                  <a:schemeClr val="tx1"/>
                </a:solidFill>
                <a:latin typeface="Arial" panose="020B0604020202020204" pitchFamily="34" charset="0"/>
                <a:cs typeface="Arial" panose="020B0604020202020204" pitchFamily="34" charset="0"/>
              </a:rPr>
              <a:t>Build on what exists and ensure approach is locally driven</a:t>
            </a:r>
          </a:p>
          <a:p>
            <a:pPr marL="285750" indent="-285750">
              <a:spcAft>
                <a:spcPts val="600"/>
              </a:spcAft>
              <a:buFont typeface="Arial" charset="0"/>
              <a:buChar char="•"/>
            </a:pPr>
            <a:r>
              <a:rPr lang="en-US" sz="1400" dirty="0">
                <a:solidFill>
                  <a:schemeClr val="tx1"/>
                </a:solidFill>
                <a:latin typeface="Arial" panose="020B0604020202020204" pitchFamily="34" charset="0"/>
                <a:cs typeface="Arial" panose="020B0604020202020204" pitchFamily="34" charset="0"/>
              </a:rPr>
              <a:t>“Bottom-up”, inclusive design approach</a:t>
            </a:r>
          </a:p>
          <a:p>
            <a:pPr marL="285750" indent="-285750">
              <a:spcAft>
                <a:spcPts val="600"/>
              </a:spcAft>
              <a:buFont typeface="Arial" charset="0"/>
              <a:buChar char="•"/>
            </a:pPr>
            <a:r>
              <a:rPr lang="en-US" sz="1400" dirty="0">
                <a:solidFill>
                  <a:schemeClr val="tx1"/>
                </a:solidFill>
                <a:latin typeface="Arial" panose="020B0604020202020204" pitchFamily="34" charset="0"/>
                <a:cs typeface="Arial" panose="020B0604020202020204" pitchFamily="34" charset="0"/>
              </a:rPr>
              <a:t>Youth engaged at each step</a:t>
            </a:r>
          </a:p>
        </p:txBody>
      </p:sp>
    </p:spTree>
    <p:extLst>
      <p:ext uri="{BB962C8B-B14F-4D97-AF65-F5344CB8AC3E}">
        <p14:creationId xmlns:p14="http://schemas.microsoft.com/office/powerpoint/2010/main" val="836818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6828219-9CC4-DA4B-8FD2-338F9CD392A6}"/>
              </a:ext>
            </a:extLst>
          </p:cNvPr>
          <p:cNvSpPr/>
          <p:nvPr/>
        </p:nvSpPr>
        <p:spPr>
          <a:xfrm>
            <a:off x="1816177" y="5179797"/>
            <a:ext cx="7316881" cy="774571"/>
          </a:xfrm>
          <a:prstGeom prst="rect">
            <a:avLst/>
          </a:prstGeom>
        </p:spPr>
        <p:txBody>
          <a:bodyPr wrap="square">
            <a:spAutoFit/>
          </a:bodyPr>
          <a:lstStyle/>
          <a:p>
            <a:pPr marL="214313" indent="-214313">
              <a:spcAft>
                <a:spcPts val="450"/>
              </a:spcAft>
              <a:buFont typeface="Arial" panose="020B0604020202020204" pitchFamily="34" charset="0"/>
              <a:buChar char="•"/>
            </a:pPr>
            <a:r>
              <a:rPr lang="en-US" sz="1200" dirty="0">
                <a:latin typeface="Arial" panose="020B0604020202020204" pitchFamily="34" charset="0"/>
                <a:ea typeface="Calibri" charset="0"/>
                <a:cs typeface="Arial" panose="020B0604020202020204" pitchFamily="34" charset="0"/>
              </a:rPr>
              <a:t>Sustained channels for youth input and feedback in strategy development and program delivery</a:t>
            </a:r>
          </a:p>
          <a:p>
            <a:pPr marL="214313" indent="-214313">
              <a:spcAft>
                <a:spcPts val="450"/>
              </a:spcAft>
              <a:buFont typeface="Arial" panose="020B0604020202020204" pitchFamily="34" charset="0"/>
              <a:buChar char="•"/>
            </a:pPr>
            <a:r>
              <a:rPr lang="en-US" sz="1200" dirty="0">
                <a:latin typeface="Arial" panose="020B0604020202020204" pitchFamily="34" charset="0"/>
                <a:ea typeface="Calibri" charset="0"/>
                <a:cs typeface="Arial" panose="020B0604020202020204" pitchFamily="34" charset="0"/>
              </a:rPr>
              <a:t>Youth capacity building</a:t>
            </a:r>
          </a:p>
          <a:p>
            <a:pPr marL="214313" indent="-214313">
              <a:spcAft>
                <a:spcPts val="450"/>
              </a:spcAft>
              <a:buFont typeface="Arial" panose="020B0604020202020204" pitchFamily="34" charset="0"/>
              <a:buChar char="•"/>
            </a:pPr>
            <a:r>
              <a:rPr lang="en-US" sz="1200" dirty="0">
                <a:latin typeface="Arial" panose="020B0604020202020204" pitchFamily="34" charset="0"/>
                <a:ea typeface="Calibri" charset="0"/>
                <a:cs typeface="Arial" panose="020B0604020202020204" pitchFamily="34" charset="0"/>
              </a:rPr>
              <a:t>International youth learning network</a:t>
            </a:r>
          </a:p>
        </p:txBody>
      </p:sp>
      <p:pic>
        <p:nvPicPr>
          <p:cNvPr id="5" name="Picture 4">
            <a:extLst>
              <a:ext uri="{FF2B5EF4-FFF2-40B4-BE49-F238E27FC236}">
                <a16:creationId xmlns:a16="http://schemas.microsoft.com/office/drawing/2014/main" id="{7033C52A-2B2D-9F44-ACA2-AA6489B01C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4323" y="857249"/>
            <a:ext cx="7980546" cy="4104716"/>
          </a:xfrm>
          <a:prstGeom prst="rect">
            <a:avLst/>
          </a:prstGeom>
        </p:spPr>
      </p:pic>
      <p:sp>
        <p:nvSpPr>
          <p:cNvPr id="6" name="Rectangle 5">
            <a:extLst>
              <a:ext uri="{FF2B5EF4-FFF2-40B4-BE49-F238E27FC236}">
                <a16:creationId xmlns:a16="http://schemas.microsoft.com/office/drawing/2014/main" id="{836C9A72-C155-D74A-B5BE-327668839D83}"/>
              </a:ext>
            </a:extLst>
          </p:cNvPr>
          <p:cNvSpPr/>
          <p:nvPr/>
        </p:nvSpPr>
        <p:spPr>
          <a:xfrm>
            <a:off x="-28575" y="857249"/>
            <a:ext cx="1828800" cy="53149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bg1"/>
              </a:solidFill>
              <a:cs typeface="Arial" panose="020B0604020202020204" pitchFamily="34" charset="0"/>
            </a:endParaRPr>
          </a:p>
        </p:txBody>
      </p:sp>
      <p:sp>
        <p:nvSpPr>
          <p:cNvPr id="8" name="Title 1">
            <a:extLst>
              <a:ext uri="{FF2B5EF4-FFF2-40B4-BE49-F238E27FC236}">
                <a16:creationId xmlns:a16="http://schemas.microsoft.com/office/drawing/2014/main" id="{CB6591B3-7B3E-F840-93F0-31C9254578B7}"/>
              </a:ext>
            </a:extLst>
          </p:cNvPr>
          <p:cNvSpPr txBox="1">
            <a:spLocks/>
          </p:cNvSpPr>
          <p:nvPr/>
        </p:nvSpPr>
        <p:spPr>
          <a:xfrm>
            <a:off x="185738" y="2208728"/>
            <a:ext cx="1400175" cy="2449568"/>
          </a:xfrm>
          <a:prstGeom prst="rect">
            <a:avLst/>
          </a:prstGeom>
          <a:noFill/>
          <a:ln>
            <a:noFill/>
          </a:ln>
        </p:spPr>
        <p:txBody>
          <a:bodyPr vert="horz" wrap="square" lIns="0" tIns="0" rIns="0" bIns="0" rtlCol="0" anchor="ctr" anchorCtr="0">
            <a:normAutofit lnSpcReduction="10000"/>
          </a:bodyPr>
          <a:lstStyle>
            <a:lvl1pPr marL="0" marR="0" lvl="0" indent="0" algn="l" defTabSz="914400" rtl="0" eaLnBrk="1" latinLnBrk="0" hangingPunct="1">
              <a:lnSpc>
                <a:spcPct val="93000"/>
              </a:lnSpc>
              <a:spcBef>
                <a:spcPts val="0"/>
              </a:spcBef>
              <a:spcAft>
                <a:spcPts val="0"/>
              </a:spcAft>
              <a:buClr>
                <a:schemeClr val="dk1"/>
              </a:buClr>
              <a:buFont typeface="Calibri"/>
              <a:buNone/>
              <a:defRPr sz="2800" b="1" i="0" u="none" strike="noStrike" kern="1200" cap="none" baseline="0">
                <a:solidFill>
                  <a:schemeClr val="dk1"/>
                </a:solidFill>
                <a:latin typeface="Calibri"/>
                <a:ea typeface="Calibri"/>
                <a:cs typeface="Calibri"/>
                <a:sym typeface="Calibri"/>
              </a:defRPr>
            </a:lvl1pPr>
            <a:lvl2pPr lvl="1" indent="0">
              <a:spcBef>
                <a:spcPts val="0"/>
              </a:spcBef>
              <a:buFont typeface="Arial"/>
              <a:buNone/>
              <a:defRPr sz="1800"/>
            </a:lvl2pPr>
            <a:lvl3pPr lvl="2" indent="0">
              <a:spcBef>
                <a:spcPts val="0"/>
              </a:spcBef>
              <a:buFont typeface="Arial"/>
              <a:buNone/>
              <a:defRPr sz="1800"/>
            </a:lvl3pPr>
            <a:lvl4pPr lvl="3" indent="0">
              <a:spcBef>
                <a:spcPts val="0"/>
              </a:spcBef>
              <a:buFont typeface="Arial"/>
              <a:buNone/>
              <a:defRPr sz="1800"/>
            </a:lvl4pPr>
            <a:lvl5pPr lvl="4" indent="0">
              <a:spcBef>
                <a:spcPts val="0"/>
              </a:spcBef>
              <a:buFont typeface="Arial"/>
              <a:buNone/>
              <a:defRPr sz="1800"/>
            </a:lvl5pPr>
            <a:lvl6pPr lvl="5" indent="0">
              <a:spcBef>
                <a:spcPts val="0"/>
              </a:spcBef>
              <a:buFont typeface="Arial"/>
              <a:buNone/>
              <a:defRPr sz="1800"/>
            </a:lvl6pPr>
            <a:lvl7pPr lvl="6" indent="0">
              <a:spcBef>
                <a:spcPts val="0"/>
              </a:spcBef>
              <a:buFont typeface="Arial"/>
              <a:buNone/>
              <a:defRPr sz="1800"/>
            </a:lvl7pPr>
            <a:lvl8pPr lvl="7" indent="0">
              <a:spcBef>
                <a:spcPts val="0"/>
              </a:spcBef>
              <a:buFont typeface="Arial"/>
              <a:buNone/>
              <a:defRPr sz="1800"/>
            </a:lvl8pPr>
            <a:lvl9pPr lvl="8" indent="0">
              <a:spcBef>
                <a:spcPts val="0"/>
              </a:spcBef>
              <a:buFont typeface="Arial"/>
              <a:buNone/>
              <a:defRPr sz="1800"/>
            </a:lvl9pPr>
          </a:lstStyle>
          <a:p>
            <a:r>
              <a:rPr lang="en-US" sz="2100" dirty="0">
                <a:solidFill>
                  <a:schemeClr val="bg1"/>
                </a:solidFill>
                <a:latin typeface="Calibri" panose="020F0502020204030204" pitchFamily="34" charset="0"/>
                <a:ea typeface="+mn-ea"/>
                <a:cs typeface="Calibri" panose="020F0502020204030204" pitchFamily="34" charset="0"/>
              </a:rPr>
              <a:t>The Global Opportunity Youth Leadership Network</a:t>
            </a:r>
          </a:p>
          <a:p>
            <a:endParaRPr lang="en-US" sz="2100" u="sng" dirty="0">
              <a:solidFill>
                <a:schemeClr val="bg1"/>
              </a:solidFill>
              <a:latin typeface="Calibri" panose="020F0502020204030204" pitchFamily="34" charset="0"/>
              <a:ea typeface="+mn-ea"/>
              <a:cs typeface="Calibri" panose="020F0502020204030204" pitchFamily="34" charset="0"/>
            </a:endParaRPr>
          </a:p>
          <a:p>
            <a:r>
              <a:rPr lang="en-US" sz="2100" b="0" dirty="0">
                <a:solidFill>
                  <a:schemeClr val="bg1"/>
                </a:solidFill>
                <a:latin typeface="Avenir Next" panose="020B0503020202020204" pitchFamily="34" charset="0"/>
                <a:ea typeface="+mn-ea"/>
                <a:cs typeface="Calibri" panose="020F0502020204030204" pitchFamily="34" charset="0"/>
              </a:rPr>
              <a:t>“Nothing about us without us</a:t>
            </a:r>
            <a:r>
              <a:rPr lang="en-US" sz="2100" b="0" dirty="0">
                <a:solidFill>
                  <a:schemeClr val="bg1"/>
                </a:solidFill>
                <a:latin typeface="Calibri" panose="020F0502020204030204" pitchFamily="34" charset="0"/>
                <a:ea typeface="+mn-ea"/>
                <a:cs typeface="Calibri" panose="020F0502020204030204" pitchFamily="34" charset="0"/>
              </a:rPr>
              <a:t>”</a:t>
            </a:r>
            <a:endParaRPr lang="en-US" sz="2100" dirty="0">
              <a:solidFill>
                <a:schemeClr val="bg1"/>
              </a:solidFill>
              <a:latin typeface="Calibri" panose="020F0502020204030204" pitchFamily="34" charset="0"/>
              <a:ea typeface="+mn-ea"/>
              <a:cs typeface="Calibri" panose="020F0502020204030204" pitchFamily="34" charset="0"/>
            </a:endParaRPr>
          </a:p>
        </p:txBody>
      </p:sp>
      <p:sp>
        <p:nvSpPr>
          <p:cNvPr id="2" name="TextBox 1">
            <a:extLst>
              <a:ext uri="{FF2B5EF4-FFF2-40B4-BE49-F238E27FC236}">
                <a16:creationId xmlns:a16="http://schemas.microsoft.com/office/drawing/2014/main" id="{21369886-D7FA-8C4C-BED1-EDCED1EE3720}"/>
              </a:ext>
            </a:extLst>
          </p:cNvPr>
          <p:cNvSpPr txBox="1"/>
          <p:nvPr/>
        </p:nvSpPr>
        <p:spPr>
          <a:xfrm>
            <a:off x="2819400" y="468305"/>
            <a:ext cx="6138862" cy="276999"/>
          </a:xfrm>
          <a:prstGeom prst="rect">
            <a:avLst/>
          </a:prstGeom>
          <a:noFill/>
        </p:spPr>
        <p:txBody>
          <a:bodyPr wrap="square" rtlCol="0">
            <a:spAutoFit/>
          </a:bodyPr>
          <a:lstStyle/>
          <a:p>
            <a:pPr algn="r"/>
            <a:r>
              <a:rPr lang="en-US" sz="1200" i="1" dirty="0"/>
              <a:t>GOYI Global Opportunity Youth Summit 2019</a:t>
            </a:r>
          </a:p>
        </p:txBody>
      </p:sp>
    </p:spTree>
    <p:extLst>
      <p:ext uri="{BB962C8B-B14F-4D97-AF65-F5344CB8AC3E}">
        <p14:creationId xmlns:p14="http://schemas.microsoft.com/office/powerpoint/2010/main" val="3178781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7E2998A-664A-0642-BF78-23519F627701}"/>
              </a:ext>
            </a:extLst>
          </p:cNvPr>
          <p:cNvSpPr/>
          <p:nvPr/>
        </p:nvSpPr>
        <p:spPr>
          <a:xfrm>
            <a:off x="685800" y="1203555"/>
            <a:ext cx="7077368" cy="866071"/>
          </a:xfrm>
          <a:prstGeom prst="rect">
            <a:avLst/>
          </a:prstGeom>
        </p:spPr>
        <p:txBody>
          <a:bodyPr wrap="square">
            <a:spAutoFit/>
          </a:bodyPr>
          <a:lstStyle/>
          <a:p>
            <a:pPr>
              <a:lnSpc>
                <a:spcPct val="115000"/>
              </a:lnSpc>
            </a:pPr>
            <a:r>
              <a:rPr lang="en-US" sz="1500" b="1" dirty="0">
                <a:latin typeface="Arial" panose="020B0604020202020204" pitchFamily="34" charset="0"/>
                <a:cs typeface="Arial" panose="020B0604020202020204" pitchFamily="34" charset="0"/>
              </a:rPr>
              <a:t>A network of 26 rural and urban collaboratives</a:t>
            </a:r>
            <a:r>
              <a:rPr lang="en-US" sz="1500" dirty="0">
                <a:latin typeface="Arial" panose="020B0604020202020204" pitchFamily="34" charset="0"/>
                <a:cs typeface="Arial" panose="020B0604020202020204" pitchFamily="34" charset="0"/>
              </a:rPr>
              <a:t> that work on creating systems-wide and community level changes to achieve better outcomes in education and employment for </a:t>
            </a:r>
            <a:r>
              <a:rPr lang="en-US" sz="1500" b="1" dirty="0">
                <a:latin typeface="Arial" panose="020B0604020202020204" pitchFamily="34" charset="0"/>
                <a:cs typeface="Arial" panose="020B0604020202020204" pitchFamily="34" charset="0"/>
              </a:rPr>
              <a:t>6.7M opportunity youth </a:t>
            </a:r>
            <a:r>
              <a:rPr lang="en-US" sz="1500" dirty="0">
                <a:latin typeface="Arial" panose="020B0604020202020204" pitchFamily="34" charset="0"/>
                <a:cs typeface="Arial" panose="020B0604020202020204" pitchFamily="34" charset="0"/>
              </a:rPr>
              <a:t>in The United States. </a:t>
            </a:r>
          </a:p>
        </p:txBody>
      </p:sp>
      <p:sp>
        <p:nvSpPr>
          <p:cNvPr id="5" name="TextBox 4">
            <a:extLst>
              <a:ext uri="{FF2B5EF4-FFF2-40B4-BE49-F238E27FC236}">
                <a16:creationId xmlns:a16="http://schemas.microsoft.com/office/drawing/2014/main" id="{114B2609-FA7B-784F-95C2-622CFC8D0D6B}"/>
              </a:ext>
            </a:extLst>
          </p:cNvPr>
          <p:cNvSpPr txBox="1"/>
          <p:nvPr/>
        </p:nvSpPr>
        <p:spPr>
          <a:xfrm>
            <a:off x="138496" y="243342"/>
            <a:ext cx="8929304" cy="507831"/>
          </a:xfrm>
          <a:prstGeom prst="rect">
            <a:avLst/>
          </a:prstGeom>
          <a:noFill/>
        </p:spPr>
        <p:txBody>
          <a:bodyPr wrap="square" rtlCol="0">
            <a:spAutoFit/>
          </a:bodyPr>
          <a:lstStyle/>
          <a:p>
            <a:r>
              <a:rPr lang="en-US" sz="2700" b="1" dirty="0">
                <a:solidFill>
                  <a:schemeClr val="dk1"/>
                </a:solidFill>
                <a:latin typeface="Calibri" panose="020F0502020204030204" pitchFamily="34" charset="0"/>
                <a:ea typeface="Calibri" charset="0"/>
                <a:cs typeface="Calibri" panose="020F0502020204030204" pitchFamily="34" charset="0"/>
                <a:sym typeface="Calibri"/>
              </a:rPr>
              <a:t>The Aspen Forum for Community Solutions OY Forum</a:t>
            </a:r>
          </a:p>
        </p:txBody>
      </p:sp>
      <p:sp>
        <p:nvSpPr>
          <p:cNvPr id="7" name="Rectangle 6">
            <a:extLst>
              <a:ext uri="{FF2B5EF4-FFF2-40B4-BE49-F238E27FC236}">
                <a16:creationId xmlns:a16="http://schemas.microsoft.com/office/drawing/2014/main" id="{DECFD25A-B77D-0548-B627-49119970104D}"/>
              </a:ext>
            </a:extLst>
          </p:cNvPr>
          <p:cNvSpPr/>
          <p:nvPr/>
        </p:nvSpPr>
        <p:spPr>
          <a:xfrm>
            <a:off x="836521" y="2273421"/>
            <a:ext cx="3739733" cy="3539880"/>
          </a:xfrm>
          <a:prstGeom prst="rect">
            <a:avLst/>
          </a:prstGeom>
        </p:spPr>
        <p:txBody>
          <a:bodyPr wrap="square">
            <a:spAutoFit/>
          </a:bodyPr>
          <a:lstStyle/>
          <a:p>
            <a:pPr>
              <a:lnSpc>
                <a:spcPct val="115000"/>
              </a:lnSpc>
            </a:pPr>
            <a:r>
              <a:rPr lang="en-US" sz="1400" b="1" dirty="0">
                <a:latin typeface="Arial" panose="020B0604020202020204" pitchFamily="34" charset="0"/>
                <a:cs typeface="Arial" panose="020B0604020202020204" pitchFamily="34" charset="0"/>
              </a:rPr>
              <a:t>Approach</a:t>
            </a:r>
          </a:p>
          <a:p>
            <a:pPr marL="214313" indent="-214313">
              <a:lnSpc>
                <a:spcPct val="115000"/>
              </a:lnSpc>
              <a:buFont typeface="Arial" panose="020B0604020202020204" pitchFamily="34" charset="0"/>
              <a:buChar char="•"/>
            </a:pPr>
            <a:r>
              <a:rPr lang="en-US" sz="1400" dirty="0">
                <a:latin typeface="Arial" panose="020B0604020202020204" pitchFamily="34" charset="0"/>
                <a:cs typeface="Arial" panose="020B0604020202020204" pitchFamily="34" charset="0"/>
              </a:rPr>
              <a:t>Build and strengthen collaborative infrastructure</a:t>
            </a:r>
          </a:p>
          <a:p>
            <a:pPr marL="214313" indent="-214313">
              <a:lnSpc>
                <a:spcPct val="115000"/>
              </a:lnSpc>
              <a:buFont typeface="Arial" panose="020B0604020202020204" pitchFamily="34" charset="0"/>
              <a:buChar char="•"/>
            </a:pPr>
            <a:r>
              <a:rPr lang="en-US" sz="1400" dirty="0">
                <a:latin typeface="Arial" panose="020B0604020202020204" pitchFamily="34" charset="0"/>
                <a:cs typeface="Arial" panose="020B0604020202020204" pitchFamily="34" charset="0"/>
              </a:rPr>
              <a:t>Diverse multi-stakeholder commitment</a:t>
            </a:r>
          </a:p>
          <a:p>
            <a:pPr marL="214313" indent="-214313">
              <a:lnSpc>
                <a:spcPct val="115000"/>
              </a:lnSpc>
              <a:buFont typeface="Arial" panose="020B0604020202020204" pitchFamily="34" charset="0"/>
              <a:buChar char="•"/>
            </a:pPr>
            <a:r>
              <a:rPr lang="en-US" sz="1400" dirty="0">
                <a:latin typeface="Arial" panose="020B0604020202020204" pitchFamily="34" charset="0"/>
                <a:cs typeface="Arial" panose="020B0604020202020204" pitchFamily="34" charset="0"/>
              </a:rPr>
              <a:t>Instigate and sustain collective action</a:t>
            </a:r>
          </a:p>
          <a:p>
            <a:pPr marL="214313" indent="-214313">
              <a:lnSpc>
                <a:spcPct val="115000"/>
              </a:lnSpc>
              <a:buFont typeface="Arial" panose="020B0604020202020204" pitchFamily="34" charset="0"/>
              <a:buChar char="•"/>
            </a:pPr>
            <a:r>
              <a:rPr lang="en-US" sz="1400" dirty="0">
                <a:latin typeface="Arial" panose="020B0604020202020204" pitchFamily="34" charset="0"/>
                <a:cs typeface="Arial" panose="020B0604020202020204" pitchFamily="34" charset="0"/>
              </a:rPr>
              <a:t>Youth as an asset</a:t>
            </a:r>
          </a:p>
          <a:p>
            <a:pPr>
              <a:lnSpc>
                <a:spcPct val="115000"/>
              </a:lnSpc>
            </a:pPr>
            <a:endParaRPr lang="en-US" sz="1400" dirty="0">
              <a:latin typeface="Arial" panose="020B0604020202020204" pitchFamily="34" charset="0"/>
              <a:cs typeface="Arial" panose="020B0604020202020204" pitchFamily="34" charset="0"/>
            </a:endParaRPr>
          </a:p>
          <a:p>
            <a:pPr>
              <a:lnSpc>
                <a:spcPct val="115000"/>
              </a:lnSpc>
            </a:pPr>
            <a:endParaRPr lang="en-US" sz="1400" dirty="0">
              <a:latin typeface="Arial" panose="020B0604020202020204" pitchFamily="34" charset="0"/>
              <a:cs typeface="Arial" panose="020B0604020202020204" pitchFamily="34" charset="0"/>
            </a:endParaRPr>
          </a:p>
          <a:p>
            <a:pPr>
              <a:lnSpc>
                <a:spcPct val="115000"/>
              </a:lnSpc>
            </a:pPr>
            <a:r>
              <a:rPr lang="en-US" sz="1400" b="1" dirty="0">
                <a:latin typeface="Arial" panose="020B0604020202020204" pitchFamily="34" charset="0"/>
                <a:cs typeface="Arial" panose="020B0604020202020204" pitchFamily="34" charset="0"/>
              </a:rPr>
              <a:t>Results</a:t>
            </a:r>
          </a:p>
          <a:p>
            <a:pPr marL="214313" indent="-214313">
              <a:lnSpc>
                <a:spcPct val="115000"/>
              </a:lnSpc>
              <a:buFont typeface="Arial" charset="0"/>
              <a:buChar char="•"/>
            </a:pPr>
            <a:r>
              <a:rPr lang="en-US" sz="1400" dirty="0">
                <a:latin typeface="Arial" panose="020B0604020202020204" pitchFamily="34" charset="0"/>
                <a:cs typeface="Arial" panose="020B0604020202020204" pitchFamily="34" charset="0"/>
              </a:rPr>
              <a:t>Youth leadership</a:t>
            </a:r>
          </a:p>
          <a:p>
            <a:pPr marL="214313" indent="-214313">
              <a:lnSpc>
                <a:spcPct val="115000"/>
              </a:lnSpc>
              <a:buFont typeface="Arial" charset="0"/>
              <a:buChar char="•"/>
            </a:pPr>
            <a:r>
              <a:rPr lang="en-US" sz="1400" dirty="0">
                <a:latin typeface="Arial" panose="020B0604020202020204" pitchFamily="34" charset="0"/>
                <a:cs typeface="Arial" panose="020B0604020202020204" pitchFamily="34" charset="0"/>
              </a:rPr>
              <a:t>Policy change</a:t>
            </a:r>
          </a:p>
          <a:p>
            <a:pPr marL="214313" indent="-214313">
              <a:lnSpc>
                <a:spcPct val="115000"/>
              </a:lnSpc>
              <a:buFont typeface="Arial" charset="0"/>
              <a:buChar char="•"/>
            </a:pPr>
            <a:r>
              <a:rPr lang="en-US" sz="1400" dirty="0">
                <a:latin typeface="Arial" panose="020B0604020202020204" pitchFamily="34" charset="0"/>
                <a:cs typeface="Arial" panose="020B0604020202020204" pitchFamily="34" charset="0"/>
              </a:rPr>
              <a:t>Nearly 100,000 directly reached</a:t>
            </a:r>
          </a:p>
          <a:p>
            <a:pPr marL="214313" indent="-214313">
              <a:lnSpc>
                <a:spcPct val="115000"/>
              </a:lnSpc>
              <a:buFont typeface="Arial" charset="0"/>
              <a:buChar char="•"/>
            </a:pPr>
            <a:r>
              <a:rPr lang="en-US" sz="1400" dirty="0">
                <a:latin typeface="Arial" panose="020B0604020202020204" pitchFamily="34" charset="0"/>
                <a:cs typeface="Arial" panose="020B0604020202020204" pitchFamily="34" charset="0"/>
              </a:rPr>
              <a:t>+110 M in private and public funds mobilized</a:t>
            </a:r>
          </a:p>
        </p:txBody>
      </p:sp>
      <p:pic>
        <p:nvPicPr>
          <p:cNvPr id="9" name="Picture 8">
            <a:extLst>
              <a:ext uri="{FF2B5EF4-FFF2-40B4-BE49-F238E27FC236}">
                <a16:creationId xmlns:a16="http://schemas.microsoft.com/office/drawing/2014/main" id="{7DEB4018-2904-6547-AC0B-5E5DF06FB27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105400" y="4419600"/>
            <a:ext cx="2500091" cy="1553213"/>
          </a:xfrm>
          <a:prstGeom prst="rect">
            <a:avLst/>
          </a:prstGeom>
        </p:spPr>
      </p:pic>
      <p:pic>
        <p:nvPicPr>
          <p:cNvPr id="8" name="Picture 7">
            <a:extLst>
              <a:ext uri="{FF2B5EF4-FFF2-40B4-BE49-F238E27FC236}">
                <a16:creationId xmlns:a16="http://schemas.microsoft.com/office/drawing/2014/main" id="{346EA02A-79FC-B34D-BB2F-F21B248FE537}"/>
              </a:ext>
            </a:extLst>
          </p:cNvPr>
          <p:cNvPicPr>
            <a:picLocks noChangeAspect="1"/>
          </p:cNvPicPr>
          <p:nvPr/>
        </p:nvPicPr>
        <p:blipFill>
          <a:blip r:embed="rId3"/>
          <a:stretch>
            <a:fillRect/>
          </a:stretch>
        </p:blipFill>
        <p:spPr>
          <a:xfrm>
            <a:off x="5638800" y="2321070"/>
            <a:ext cx="1205275" cy="1847085"/>
          </a:xfrm>
          <a:prstGeom prst="rect">
            <a:avLst/>
          </a:prstGeom>
        </p:spPr>
      </p:pic>
    </p:spTree>
    <p:extLst>
      <p:ext uri="{BB962C8B-B14F-4D97-AF65-F5344CB8AC3E}">
        <p14:creationId xmlns:p14="http://schemas.microsoft.com/office/powerpoint/2010/main" val="2971529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625AF-35C9-B847-80F2-15D6D7E54A8C}"/>
              </a:ext>
            </a:extLst>
          </p:cNvPr>
          <p:cNvSpPr>
            <a:spLocks noGrp="1"/>
          </p:cNvSpPr>
          <p:nvPr>
            <p:ph type="title"/>
          </p:nvPr>
        </p:nvSpPr>
        <p:spPr>
          <a:xfrm>
            <a:off x="219668" y="304800"/>
            <a:ext cx="8559994" cy="369812"/>
          </a:xfrm>
        </p:spPr>
        <p:txBody>
          <a:bodyPr>
            <a:noAutofit/>
          </a:bodyPr>
          <a:lstStyle/>
          <a:p>
            <a:r>
              <a:rPr lang="en-US" sz="2700" dirty="0"/>
              <a:t>Community selection and activation process</a:t>
            </a:r>
          </a:p>
        </p:txBody>
      </p:sp>
      <p:sp>
        <p:nvSpPr>
          <p:cNvPr id="3" name="TextBox 2">
            <a:extLst>
              <a:ext uri="{FF2B5EF4-FFF2-40B4-BE49-F238E27FC236}">
                <a16:creationId xmlns:a16="http://schemas.microsoft.com/office/drawing/2014/main" id="{FA89AE39-CD2C-9D4B-8438-3506AA82533B}"/>
              </a:ext>
            </a:extLst>
          </p:cNvPr>
          <p:cNvSpPr txBox="1"/>
          <p:nvPr/>
        </p:nvSpPr>
        <p:spPr>
          <a:xfrm>
            <a:off x="3765653" y="2120869"/>
            <a:ext cx="2240548" cy="2585323"/>
          </a:xfrm>
          <a:prstGeom prst="rect">
            <a:avLst/>
          </a:prstGeom>
          <a:noFill/>
        </p:spPr>
        <p:txBody>
          <a:bodyPr wrap="square" rtlCol="0">
            <a:spAutoFit/>
          </a:bodyPr>
          <a:lstStyle/>
          <a:p>
            <a:endParaRPr lang="en-US" sz="1350" b="1" dirty="0">
              <a:latin typeface="Arial" panose="020B0604020202020204" pitchFamily="34" charset="0"/>
              <a:ea typeface="Arial" charset="0"/>
              <a:cs typeface="Arial" panose="020B0604020202020204" pitchFamily="34" charset="0"/>
            </a:endParaRPr>
          </a:p>
          <a:p>
            <a:endParaRPr lang="en-US" sz="1350" b="1" dirty="0">
              <a:latin typeface="Arial" panose="020B0604020202020204" pitchFamily="34" charset="0"/>
              <a:ea typeface="Arial" charset="0"/>
              <a:cs typeface="Arial" panose="020B0604020202020204" pitchFamily="34" charset="0"/>
            </a:endParaRPr>
          </a:p>
          <a:p>
            <a:r>
              <a:rPr lang="en-US" sz="1350" b="1" dirty="0">
                <a:latin typeface="Arial" panose="020B0604020202020204" pitchFamily="34" charset="0"/>
                <a:ea typeface="Arial" charset="0"/>
                <a:cs typeface="Arial" panose="020B0604020202020204" pitchFamily="34" charset="0"/>
              </a:rPr>
              <a:t>Round 1 activation </a:t>
            </a:r>
          </a:p>
          <a:p>
            <a:r>
              <a:rPr lang="en-US" sz="1350" dirty="0">
                <a:latin typeface="Arial" panose="020B0604020202020204" pitchFamily="34" charset="0"/>
                <a:ea typeface="Arial" charset="0"/>
                <a:cs typeface="Arial" panose="020B0604020202020204" pitchFamily="34" charset="0"/>
              </a:rPr>
              <a:t>First half of 2019</a:t>
            </a:r>
          </a:p>
          <a:p>
            <a:endParaRPr lang="en-US" sz="1350" dirty="0">
              <a:latin typeface="Arial" panose="020B0604020202020204" pitchFamily="34" charset="0"/>
              <a:ea typeface="Arial" charset="0"/>
              <a:cs typeface="Arial" panose="020B0604020202020204" pitchFamily="34" charset="0"/>
            </a:endParaRPr>
          </a:p>
          <a:p>
            <a:endParaRPr lang="en-US" sz="1350" dirty="0">
              <a:latin typeface="Arial" panose="020B0604020202020204" pitchFamily="34" charset="0"/>
              <a:ea typeface="Arial" charset="0"/>
              <a:cs typeface="Arial" panose="020B0604020202020204" pitchFamily="34" charset="0"/>
            </a:endParaRPr>
          </a:p>
          <a:p>
            <a:endParaRPr lang="en-US" sz="1350" dirty="0">
              <a:latin typeface="Arial" panose="020B0604020202020204" pitchFamily="34" charset="0"/>
              <a:ea typeface="Arial" charset="0"/>
              <a:cs typeface="Arial" panose="020B0604020202020204" pitchFamily="34" charset="0"/>
            </a:endParaRPr>
          </a:p>
          <a:p>
            <a:endParaRPr lang="en-US" sz="1350" dirty="0">
              <a:latin typeface="Arial" panose="020B0604020202020204" pitchFamily="34" charset="0"/>
              <a:ea typeface="Arial" charset="0"/>
              <a:cs typeface="Arial" panose="020B0604020202020204" pitchFamily="34" charset="0"/>
            </a:endParaRPr>
          </a:p>
          <a:p>
            <a:r>
              <a:rPr lang="en-US" sz="1350" b="1" dirty="0">
                <a:latin typeface="Arial" panose="020B0604020202020204" pitchFamily="34" charset="0"/>
                <a:ea typeface="Arial" charset="0"/>
                <a:cs typeface="Arial" panose="020B0604020202020204" pitchFamily="34" charset="0"/>
              </a:rPr>
              <a:t>Round 2 activation </a:t>
            </a:r>
          </a:p>
          <a:p>
            <a:r>
              <a:rPr lang="en-US" sz="1350" dirty="0">
                <a:latin typeface="Arial" panose="020B0604020202020204" pitchFamily="34" charset="0"/>
                <a:ea typeface="Arial" charset="0"/>
                <a:cs typeface="Arial" panose="020B0604020202020204" pitchFamily="34" charset="0"/>
              </a:rPr>
              <a:t>Second half of 2019 or 2020 </a:t>
            </a:r>
          </a:p>
          <a:p>
            <a:endParaRPr lang="en-US" sz="1350" dirty="0">
              <a:latin typeface="Arial" panose="020B0604020202020204" pitchFamily="34" charset="0"/>
              <a:ea typeface="Arial" charset="0"/>
              <a:cs typeface="Arial" panose="020B0604020202020204" pitchFamily="34" charset="0"/>
            </a:endParaRPr>
          </a:p>
        </p:txBody>
      </p:sp>
      <p:sp>
        <p:nvSpPr>
          <p:cNvPr id="5" name="Rectangle 4">
            <a:extLst>
              <a:ext uri="{FF2B5EF4-FFF2-40B4-BE49-F238E27FC236}">
                <a16:creationId xmlns:a16="http://schemas.microsoft.com/office/drawing/2014/main" id="{F9DA4D06-9FF0-EE4A-94E5-4C9CAF7D50DA}"/>
              </a:ext>
            </a:extLst>
          </p:cNvPr>
          <p:cNvSpPr/>
          <p:nvPr/>
        </p:nvSpPr>
        <p:spPr>
          <a:xfrm>
            <a:off x="405284" y="1524000"/>
            <a:ext cx="2693733" cy="3429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Selection Criteria</a:t>
            </a:r>
          </a:p>
        </p:txBody>
      </p:sp>
      <p:sp>
        <p:nvSpPr>
          <p:cNvPr id="6" name="TextBox 5">
            <a:extLst>
              <a:ext uri="{FF2B5EF4-FFF2-40B4-BE49-F238E27FC236}">
                <a16:creationId xmlns:a16="http://schemas.microsoft.com/office/drawing/2014/main" id="{6DBEB3B3-FA43-CA47-89B5-53A3C499940E}"/>
              </a:ext>
            </a:extLst>
          </p:cNvPr>
          <p:cNvSpPr txBox="1"/>
          <p:nvPr/>
        </p:nvSpPr>
        <p:spPr>
          <a:xfrm>
            <a:off x="432211" y="2191003"/>
            <a:ext cx="2693733" cy="2585323"/>
          </a:xfrm>
          <a:prstGeom prst="rect">
            <a:avLst/>
          </a:prstGeom>
          <a:noFill/>
        </p:spPr>
        <p:txBody>
          <a:bodyPr wrap="square" rtlCol="0">
            <a:spAutoFit/>
          </a:bodyPr>
          <a:lstStyle/>
          <a:p>
            <a:pPr marL="257175" indent="-257175">
              <a:buFont typeface="+mj-lt"/>
              <a:buAutoNum type="arabicPeriod"/>
            </a:pPr>
            <a:r>
              <a:rPr lang="en-US" sz="1350" dirty="0">
                <a:latin typeface="Arial" panose="020B0604020202020204" pitchFamily="34" charset="0"/>
                <a:ea typeface="Arial" charset="0"/>
                <a:cs typeface="Arial" panose="020B0604020202020204" pitchFamily="34" charset="0"/>
              </a:rPr>
              <a:t>Need: high #  and % of under/unemployment youth</a:t>
            </a:r>
          </a:p>
          <a:p>
            <a:pPr marL="257175" indent="-257175">
              <a:buFont typeface="+mj-lt"/>
              <a:buAutoNum type="arabicPeriod"/>
            </a:pPr>
            <a:endParaRPr lang="en-US" sz="1350" dirty="0">
              <a:latin typeface="Arial" panose="020B0604020202020204" pitchFamily="34" charset="0"/>
              <a:ea typeface="Arial" charset="0"/>
              <a:cs typeface="Arial" panose="020B0604020202020204" pitchFamily="34" charset="0"/>
            </a:endParaRPr>
          </a:p>
          <a:p>
            <a:pPr marL="257175" indent="-257175">
              <a:buFont typeface="+mj-lt"/>
              <a:buAutoNum type="arabicPeriod"/>
            </a:pPr>
            <a:endParaRPr lang="en-US" sz="1350" dirty="0">
              <a:latin typeface="Arial" panose="020B0604020202020204" pitchFamily="34" charset="0"/>
              <a:ea typeface="Arial" charset="0"/>
              <a:cs typeface="Arial" panose="020B0604020202020204" pitchFamily="34" charset="0"/>
            </a:endParaRPr>
          </a:p>
          <a:p>
            <a:pPr marL="257175" indent="-257175">
              <a:buFont typeface="+mj-lt"/>
              <a:buAutoNum type="arabicPeriod"/>
            </a:pPr>
            <a:r>
              <a:rPr lang="en-US" sz="1350" dirty="0">
                <a:latin typeface="Arial" panose="020B0604020202020204" pitchFamily="34" charset="0"/>
                <a:ea typeface="Arial" charset="0"/>
                <a:cs typeface="Arial" panose="020B0604020202020204" pitchFamily="34" charset="0"/>
              </a:rPr>
              <a:t>System readiness</a:t>
            </a:r>
          </a:p>
          <a:p>
            <a:pPr marL="257175" indent="-257175">
              <a:buFont typeface="+mj-lt"/>
              <a:buAutoNum type="arabicPeriod"/>
            </a:pPr>
            <a:endParaRPr lang="en-US" sz="1350" dirty="0">
              <a:latin typeface="Arial" panose="020B0604020202020204" pitchFamily="34" charset="0"/>
              <a:ea typeface="Arial" charset="0"/>
              <a:cs typeface="Arial" panose="020B0604020202020204" pitchFamily="34" charset="0"/>
            </a:endParaRPr>
          </a:p>
          <a:p>
            <a:pPr marL="257175" indent="-257175">
              <a:buFont typeface="+mj-lt"/>
              <a:buAutoNum type="arabicPeriod"/>
            </a:pPr>
            <a:endParaRPr lang="en-US" sz="1350" dirty="0">
              <a:latin typeface="Arial" panose="020B0604020202020204" pitchFamily="34" charset="0"/>
              <a:ea typeface="Arial" charset="0"/>
              <a:cs typeface="Arial" panose="020B0604020202020204" pitchFamily="34" charset="0"/>
            </a:endParaRPr>
          </a:p>
          <a:p>
            <a:pPr marL="257175" indent="-257175">
              <a:buFont typeface="+mj-lt"/>
              <a:buAutoNum type="arabicPeriod"/>
            </a:pPr>
            <a:r>
              <a:rPr lang="en-US" sz="1350" dirty="0">
                <a:latin typeface="Arial" panose="020B0604020202020204" pitchFamily="34" charset="0"/>
                <a:ea typeface="Arial" charset="0"/>
                <a:cs typeface="Arial" panose="020B0604020202020204" pitchFamily="34" charset="0"/>
              </a:rPr>
              <a:t>Critical stakeholders</a:t>
            </a:r>
          </a:p>
          <a:p>
            <a:pPr marL="257175" indent="-257175">
              <a:buFont typeface="+mj-lt"/>
              <a:buAutoNum type="arabicPeriod"/>
            </a:pPr>
            <a:endParaRPr lang="en-US" sz="1350" dirty="0">
              <a:latin typeface="Arial" panose="020B0604020202020204" pitchFamily="34" charset="0"/>
              <a:ea typeface="Arial" charset="0"/>
              <a:cs typeface="Arial" panose="020B0604020202020204" pitchFamily="34" charset="0"/>
            </a:endParaRPr>
          </a:p>
          <a:p>
            <a:pPr marL="257175" indent="-257175">
              <a:buFont typeface="+mj-lt"/>
              <a:buAutoNum type="arabicPeriod"/>
            </a:pPr>
            <a:endParaRPr lang="en-US" sz="1350" dirty="0">
              <a:latin typeface="Arial" panose="020B0604020202020204" pitchFamily="34" charset="0"/>
              <a:ea typeface="Arial" charset="0"/>
              <a:cs typeface="Arial" panose="020B0604020202020204" pitchFamily="34" charset="0"/>
            </a:endParaRPr>
          </a:p>
          <a:p>
            <a:pPr marL="257175" indent="-257175">
              <a:buFont typeface="+mj-lt"/>
              <a:buAutoNum type="arabicPeriod"/>
            </a:pPr>
            <a:r>
              <a:rPr lang="en-US" sz="1350" dirty="0">
                <a:latin typeface="Arial" panose="020B0604020202020204" pitchFamily="34" charset="0"/>
                <a:ea typeface="Arial" charset="0"/>
                <a:cs typeface="Arial" panose="020B0604020202020204" pitchFamily="34" charset="0"/>
              </a:rPr>
              <a:t>Outsized impact </a:t>
            </a:r>
            <a:r>
              <a:rPr lang="mr-IN" sz="1350" dirty="0">
                <a:latin typeface="Arial" panose="020B0604020202020204" pitchFamily="34" charset="0"/>
                <a:ea typeface="Arial" charset="0"/>
                <a:cs typeface="Arial" charset="0"/>
              </a:rPr>
              <a:t>–</a:t>
            </a:r>
            <a:r>
              <a:rPr lang="en-US" sz="1350" dirty="0">
                <a:latin typeface="Arial" panose="020B0604020202020204" pitchFamily="34" charset="0"/>
                <a:ea typeface="Arial" charset="0"/>
                <a:cs typeface="Arial" panose="020B0604020202020204" pitchFamily="34" charset="0"/>
              </a:rPr>
              <a:t> location has broader influence</a:t>
            </a:r>
          </a:p>
        </p:txBody>
      </p:sp>
      <p:sp>
        <p:nvSpPr>
          <p:cNvPr id="7" name="Triangle 6">
            <a:extLst>
              <a:ext uri="{FF2B5EF4-FFF2-40B4-BE49-F238E27FC236}">
                <a16:creationId xmlns:a16="http://schemas.microsoft.com/office/drawing/2014/main" id="{2B2849F1-4097-B648-B040-1E324247B8C5}"/>
              </a:ext>
            </a:extLst>
          </p:cNvPr>
          <p:cNvSpPr/>
          <p:nvPr/>
        </p:nvSpPr>
        <p:spPr>
          <a:xfrm rot="5400000">
            <a:off x="2549620" y="3277054"/>
            <a:ext cx="1543050" cy="177598"/>
          </a:xfrm>
          <a:prstGeom prst="triangl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B652B4ED-14D7-2E40-ABC1-536F000C05C8}"/>
              </a:ext>
            </a:extLst>
          </p:cNvPr>
          <p:cNvSpPr/>
          <p:nvPr/>
        </p:nvSpPr>
        <p:spPr>
          <a:xfrm>
            <a:off x="3730970" y="1535315"/>
            <a:ext cx="2158662" cy="3429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bg1"/>
                </a:solidFill>
                <a:latin typeface="Arial" panose="020B0604020202020204" pitchFamily="34" charset="0"/>
                <a:cs typeface="Arial" panose="020B0604020202020204" pitchFamily="34" charset="0"/>
              </a:rPr>
              <a:t>Pathways</a:t>
            </a:r>
          </a:p>
        </p:txBody>
      </p:sp>
      <p:sp>
        <p:nvSpPr>
          <p:cNvPr id="9" name="Triangle 8">
            <a:extLst>
              <a:ext uri="{FF2B5EF4-FFF2-40B4-BE49-F238E27FC236}">
                <a16:creationId xmlns:a16="http://schemas.microsoft.com/office/drawing/2014/main" id="{9E7C3A99-4E21-FA4C-8E67-4F333547AC83}"/>
              </a:ext>
            </a:extLst>
          </p:cNvPr>
          <p:cNvSpPr/>
          <p:nvPr/>
        </p:nvSpPr>
        <p:spPr>
          <a:xfrm rot="5400000">
            <a:off x="5602094" y="2681923"/>
            <a:ext cx="1154783" cy="176021"/>
          </a:xfrm>
          <a:prstGeom prst="triangl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77EBAEB2-B182-EB40-B973-974D47B361CB}"/>
              </a:ext>
            </a:extLst>
          </p:cNvPr>
          <p:cNvSpPr/>
          <p:nvPr/>
        </p:nvSpPr>
        <p:spPr>
          <a:xfrm>
            <a:off x="6623204" y="1535315"/>
            <a:ext cx="2342074" cy="3429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latin typeface="Arial" panose="020B0604020202020204" pitchFamily="34" charset="0"/>
                <a:cs typeface="Arial" panose="020B0604020202020204" pitchFamily="34" charset="0"/>
              </a:rPr>
              <a:t>Communities</a:t>
            </a:r>
          </a:p>
        </p:txBody>
      </p:sp>
      <p:sp>
        <p:nvSpPr>
          <p:cNvPr id="4" name="TextBox 3">
            <a:extLst>
              <a:ext uri="{FF2B5EF4-FFF2-40B4-BE49-F238E27FC236}">
                <a16:creationId xmlns:a16="http://schemas.microsoft.com/office/drawing/2014/main" id="{FCCD4A76-53A2-7241-9842-E0BD8AEAAA40}"/>
              </a:ext>
            </a:extLst>
          </p:cNvPr>
          <p:cNvSpPr txBox="1"/>
          <p:nvPr/>
        </p:nvSpPr>
        <p:spPr>
          <a:xfrm>
            <a:off x="6623205" y="2371510"/>
            <a:ext cx="2507348" cy="3208571"/>
          </a:xfrm>
          <a:prstGeom prst="rect">
            <a:avLst/>
          </a:prstGeom>
          <a:noFill/>
        </p:spPr>
        <p:txBody>
          <a:bodyPr wrap="square" rtlCol="0">
            <a:spAutoFit/>
          </a:bodyPr>
          <a:lstStyle/>
          <a:p>
            <a:r>
              <a:rPr lang="en-US" sz="1350" dirty="0">
                <a:latin typeface="Arial" panose="020B0604020202020204" pitchFamily="34" charset="0"/>
                <a:cs typeface="Arial" panose="020B0604020202020204" pitchFamily="34" charset="0"/>
              </a:rPr>
              <a:t>1. Bogota, Colombia</a:t>
            </a:r>
          </a:p>
          <a:p>
            <a:r>
              <a:rPr lang="en-US" sz="1350" dirty="0">
                <a:latin typeface="Arial" panose="020B0604020202020204" pitchFamily="34" charset="0"/>
                <a:cs typeface="Arial" panose="020B0604020202020204" pitchFamily="34" charset="0"/>
              </a:rPr>
              <a:t>2. Mombasa, Kenya</a:t>
            </a:r>
          </a:p>
          <a:p>
            <a:r>
              <a:rPr lang="en-US" sz="1350" dirty="0">
                <a:latin typeface="Arial" panose="020B0604020202020204" pitchFamily="34" charset="0"/>
                <a:cs typeface="Arial" panose="020B0604020202020204" pitchFamily="34" charset="0"/>
              </a:rPr>
              <a:t>3. Pune, India</a:t>
            </a:r>
          </a:p>
          <a:p>
            <a:endParaRPr lang="en-US" sz="1350" dirty="0">
              <a:latin typeface="Arial" panose="020B0604020202020204" pitchFamily="34" charset="0"/>
              <a:cs typeface="Arial" panose="020B0604020202020204" pitchFamily="34" charset="0"/>
            </a:endParaRPr>
          </a:p>
          <a:p>
            <a:endParaRPr lang="en-US" sz="1350" dirty="0">
              <a:latin typeface="Arial" panose="020B0604020202020204" pitchFamily="34" charset="0"/>
              <a:cs typeface="Arial" panose="020B0604020202020204" pitchFamily="34" charset="0"/>
            </a:endParaRPr>
          </a:p>
          <a:p>
            <a:endParaRPr lang="en-US" sz="1350" dirty="0">
              <a:latin typeface="Arial" panose="020B0604020202020204" pitchFamily="34" charset="0"/>
              <a:cs typeface="Arial" panose="020B0604020202020204" pitchFamily="34" charset="0"/>
            </a:endParaRPr>
          </a:p>
          <a:p>
            <a:r>
              <a:rPr lang="en-US" sz="1350" dirty="0">
                <a:latin typeface="Arial" panose="020B0604020202020204" pitchFamily="34" charset="0"/>
                <a:cs typeface="Arial" panose="020B0604020202020204" pitchFamily="34" charset="0"/>
              </a:rPr>
              <a:t>4. Sao Paulo, Brazil</a:t>
            </a:r>
          </a:p>
          <a:p>
            <a:r>
              <a:rPr lang="en-US" sz="1350" dirty="0">
                <a:latin typeface="Arial" panose="020B0604020202020204" pitchFamily="34" charset="0"/>
                <a:cs typeface="Arial" panose="020B0604020202020204" pitchFamily="34" charset="0"/>
              </a:rPr>
              <a:t>5. Jharkhand, India</a:t>
            </a:r>
          </a:p>
          <a:p>
            <a:r>
              <a:rPr lang="en-US" sz="1350" dirty="0">
                <a:latin typeface="Arial" panose="020B0604020202020204" pitchFamily="34" charset="0"/>
                <a:cs typeface="Arial" panose="020B0604020202020204" pitchFamily="34" charset="0"/>
              </a:rPr>
              <a:t>6. Johannesburg, South Africa</a:t>
            </a:r>
          </a:p>
          <a:p>
            <a:r>
              <a:rPr lang="en-US" sz="1350" dirty="0">
                <a:latin typeface="Arial" panose="020B0604020202020204" pitchFamily="34" charset="0"/>
                <a:cs typeface="Arial" panose="020B0604020202020204" pitchFamily="34" charset="0"/>
              </a:rPr>
              <a:t>7. Guanajuato, Mexico</a:t>
            </a:r>
          </a:p>
          <a:p>
            <a:endParaRPr lang="en-US" sz="1350" dirty="0">
              <a:latin typeface="Arial" panose="020B0604020202020204" pitchFamily="34" charset="0"/>
              <a:cs typeface="Arial" panose="020B0604020202020204" pitchFamily="34" charset="0"/>
            </a:endParaRPr>
          </a:p>
          <a:p>
            <a:endParaRPr lang="en-US" sz="1350" dirty="0">
              <a:latin typeface="Arial" panose="020B0604020202020204" pitchFamily="34" charset="0"/>
              <a:cs typeface="Arial" panose="020B0604020202020204" pitchFamily="34" charset="0"/>
            </a:endParaRPr>
          </a:p>
          <a:p>
            <a:endParaRPr lang="en-US" sz="1350" dirty="0">
              <a:latin typeface="Arial" panose="020B0604020202020204" pitchFamily="34" charset="0"/>
              <a:cs typeface="Arial" panose="020B0604020202020204" pitchFamily="34" charset="0"/>
            </a:endParaRPr>
          </a:p>
          <a:p>
            <a:endParaRPr lang="en-US" sz="1350" dirty="0">
              <a:latin typeface="Arial" panose="020B0604020202020204" pitchFamily="34" charset="0"/>
              <a:cs typeface="Arial" panose="020B0604020202020204" pitchFamily="34" charset="0"/>
            </a:endParaRPr>
          </a:p>
          <a:p>
            <a:pPr marL="214313" indent="-214313">
              <a:buFont typeface="Arial" panose="020B0604020202020204" pitchFamily="34" charset="0"/>
              <a:buChar char="•"/>
            </a:pPr>
            <a:endParaRPr lang="en-US" sz="1350" dirty="0">
              <a:latin typeface="Arial" panose="020B0604020202020204" pitchFamily="34" charset="0"/>
              <a:cs typeface="Arial" panose="020B0604020202020204" pitchFamily="34" charset="0"/>
            </a:endParaRPr>
          </a:p>
        </p:txBody>
      </p:sp>
      <p:sp>
        <p:nvSpPr>
          <p:cNvPr id="12" name="Triangle 11">
            <a:extLst>
              <a:ext uri="{FF2B5EF4-FFF2-40B4-BE49-F238E27FC236}">
                <a16:creationId xmlns:a16="http://schemas.microsoft.com/office/drawing/2014/main" id="{31FFC1D8-418B-F54C-A41C-61B50349FF1E}"/>
              </a:ext>
            </a:extLst>
          </p:cNvPr>
          <p:cNvSpPr/>
          <p:nvPr/>
        </p:nvSpPr>
        <p:spPr>
          <a:xfrm rot="5400000">
            <a:off x="5602094" y="4220600"/>
            <a:ext cx="1154783" cy="176021"/>
          </a:xfrm>
          <a:prstGeom prst="triangl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4820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4AC2C55-5CB4-0047-9091-91FA8EA7261C}"/>
              </a:ext>
            </a:extLst>
          </p:cNvPr>
          <p:cNvSpPr>
            <a:spLocks noGrp="1"/>
          </p:cNvSpPr>
          <p:nvPr>
            <p:ph type="body" idx="1"/>
          </p:nvPr>
        </p:nvSpPr>
        <p:spPr>
          <a:xfrm>
            <a:off x="661220" y="1116468"/>
            <a:ext cx="7481919" cy="951003"/>
          </a:xfrm>
        </p:spPr>
        <p:txBody>
          <a:bodyPr>
            <a:noAutofit/>
          </a:bodyPr>
          <a:lstStyle/>
          <a:p>
            <a:pPr marL="214313" indent="-214313">
              <a:spcAft>
                <a:spcPts val="450"/>
              </a:spcAft>
            </a:pPr>
            <a:r>
              <a:rPr lang="en-US" sz="1600" dirty="0">
                <a:solidFill>
                  <a:schemeClr val="tx1"/>
                </a:solidFill>
                <a:latin typeface="Arial" panose="020B0604020202020204" pitchFamily="34" charset="0"/>
                <a:cs typeface="Arial" panose="020B0604020202020204" pitchFamily="34" charset="0"/>
              </a:rPr>
              <a:t>2018 -  comparative study of 180 countries with deep analysis of top 30 and field visits to validate </a:t>
            </a:r>
          </a:p>
          <a:p>
            <a:pPr marL="214313" indent="-214313">
              <a:spcAft>
                <a:spcPts val="450"/>
              </a:spcAft>
            </a:pPr>
            <a:r>
              <a:rPr lang="en-US" sz="1600" dirty="0">
                <a:solidFill>
                  <a:schemeClr val="tx1"/>
                </a:solidFill>
                <a:latin typeface="Arial" panose="020B0604020202020204" pitchFamily="34" charset="0"/>
                <a:cs typeface="Arial" panose="020B0604020202020204" pitchFamily="34" charset="0"/>
              </a:rPr>
              <a:t>2019 - selected 3 pilot communities to implement and adapt approach with aim to expand the network to include dozens of communities by 2030</a:t>
            </a:r>
            <a:endParaRPr lang="en-US" sz="1600" dirty="0">
              <a:latin typeface="Arial" panose="020B0604020202020204" pitchFamily="34" charset="0"/>
              <a:cs typeface="Arial" panose="020B0604020202020204" pitchFamily="34" charset="0"/>
            </a:endParaRPr>
          </a:p>
          <a:p>
            <a:pPr marL="0" indent="0">
              <a:buNone/>
            </a:pPr>
            <a:endParaRPr lang="en-US" sz="1600" dirty="0">
              <a:latin typeface="Arial" panose="020B0604020202020204" pitchFamily="34" charset="0"/>
              <a:cs typeface="Arial" panose="020B0604020202020204" pitchFamily="34" charset="0"/>
            </a:endParaRPr>
          </a:p>
          <a:p>
            <a:pPr marL="0" indent="0">
              <a:buNone/>
            </a:pPr>
            <a:endParaRPr lang="en-US" sz="1600" dirty="0">
              <a:latin typeface="Arial" panose="020B0604020202020204" pitchFamily="34" charset="0"/>
              <a:cs typeface="Arial" panose="020B0604020202020204" pitchFamily="34" charset="0"/>
            </a:endParaRPr>
          </a:p>
          <a:p>
            <a:pPr marL="0" indent="0">
              <a:buNone/>
            </a:pPr>
            <a:endParaRPr lang="en-US" sz="1600" dirty="0">
              <a:latin typeface="Arial" panose="020B0604020202020204" pitchFamily="34" charset="0"/>
              <a:cs typeface="Arial" panose="020B0604020202020204" pitchFamily="34" charset="0"/>
            </a:endParaRPr>
          </a:p>
          <a:p>
            <a:pPr marL="0" indent="0">
              <a:buNone/>
            </a:pPr>
            <a:endParaRPr lang="en-US" sz="1600" dirty="0">
              <a:latin typeface="Arial" panose="020B0604020202020204" pitchFamily="34" charset="0"/>
              <a:cs typeface="Arial" panose="020B0604020202020204" pitchFamily="34" charset="0"/>
            </a:endParaRPr>
          </a:p>
          <a:p>
            <a:pPr marL="0" indent="0">
              <a:buNone/>
            </a:pPr>
            <a:endParaRPr lang="en-US" sz="1600" dirty="0">
              <a:latin typeface="Arial" panose="020B0604020202020204" pitchFamily="34" charset="0"/>
              <a:cs typeface="Arial" panose="020B0604020202020204" pitchFamily="34" charset="0"/>
            </a:endParaRPr>
          </a:p>
          <a:p>
            <a:pPr marL="0" indent="0">
              <a:buNone/>
            </a:pPr>
            <a:endParaRPr lang="en-US" sz="1600" dirty="0">
              <a:latin typeface="Arial" panose="020B0604020202020204" pitchFamily="34" charset="0"/>
              <a:cs typeface="Arial" panose="020B0604020202020204" pitchFamily="34" charset="0"/>
            </a:endParaRPr>
          </a:p>
        </p:txBody>
      </p:sp>
      <p:sp>
        <p:nvSpPr>
          <p:cNvPr id="245" name="Shape 405">
            <a:extLst>
              <a:ext uri="{FF2B5EF4-FFF2-40B4-BE49-F238E27FC236}">
                <a16:creationId xmlns:a16="http://schemas.microsoft.com/office/drawing/2014/main" id="{136BC57A-1384-974E-BDF7-E0E2F7ECE7FC}"/>
              </a:ext>
            </a:extLst>
          </p:cNvPr>
          <p:cNvSpPr txBox="1"/>
          <p:nvPr/>
        </p:nvSpPr>
        <p:spPr>
          <a:xfrm>
            <a:off x="186950" y="314922"/>
            <a:ext cx="7632608" cy="390756"/>
          </a:xfrm>
          <a:prstGeom prst="rect">
            <a:avLst/>
          </a:prstGeom>
          <a:noFill/>
          <a:ln>
            <a:noFill/>
          </a:ln>
        </p:spPr>
        <p:txBody>
          <a:bodyPr wrap="square" lIns="0" tIns="0" rIns="0" bIns="0" anchor="ctr" anchorCtr="0">
            <a:noAutofit/>
          </a:bodyPr>
          <a:lstStyle/>
          <a:p>
            <a:pPr indent="-85725">
              <a:buClr>
                <a:srgbClr val="110761"/>
              </a:buClr>
              <a:buSzPts val="1800"/>
            </a:pPr>
            <a:r>
              <a:rPr lang="en-US" sz="2700" b="1" dirty="0">
                <a:latin typeface="Calibri" charset="0"/>
                <a:ea typeface="Calibri" charset="0"/>
                <a:cs typeface="Calibri" charset="0"/>
                <a:sym typeface="Avenir"/>
              </a:rPr>
              <a:t>2018-19 community activation and site visits</a:t>
            </a:r>
          </a:p>
        </p:txBody>
      </p:sp>
      <p:sp>
        <p:nvSpPr>
          <p:cNvPr id="247" name="TextBox 246">
            <a:extLst>
              <a:ext uri="{FF2B5EF4-FFF2-40B4-BE49-F238E27FC236}">
                <a16:creationId xmlns:a16="http://schemas.microsoft.com/office/drawing/2014/main" id="{50D1C17F-A9EB-084E-9EB6-44FD69222707}"/>
              </a:ext>
            </a:extLst>
          </p:cNvPr>
          <p:cNvSpPr txBox="1"/>
          <p:nvPr/>
        </p:nvSpPr>
        <p:spPr>
          <a:xfrm>
            <a:off x="990600" y="3496021"/>
            <a:ext cx="1429413" cy="2143163"/>
          </a:xfrm>
          <a:prstGeom prst="rect">
            <a:avLst/>
          </a:prstGeom>
          <a:solidFill>
            <a:schemeClr val="bg1">
              <a:lumMod val="95000"/>
            </a:schemeClr>
          </a:solidFill>
        </p:spPr>
        <p:txBody>
          <a:bodyPr wrap="square" rtlCol="0">
            <a:noAutofit/>
          </a:bodyPr>
          <a:lstStyle/>
          <a:p>
            <a:pPr algn="ctr"/>
            <a:endParaRPr lang="en-US" sz="1013" b="1" dirty="0">
              <a:latin typeface="Arial" panose="020B0604020202020204" pitchFamily="34" charset="0"/>
              <a:cs typeface="Arial" panose="020B0604020202020204" pitchFamily="34" charset="0"/>
            </a:endParaRPr>
          </a:p>
        </p:txBody>
      </p:sp>
      <p:graphicFrame>
        <p:nvGraphicFramePr>
          <p:cNvPr id="248" name="Table 247">
            <a:extLst>
              <a:ext uri="{FF2B5EF4-FFF2-40B4-BE49-F238E27FC236}">
                <a16:creationId xmlns:a16="http://schemas.microsoft.com/office/drawing/2014/main" id="{94DB8CDF-EDE3-064E-9B76-18908E10506A}"/>
              </a:ext>
            </a:extLst>
          </p:cNvPr>
          <p:cNvGraphicFramePr>
            <a:graphicFrameLocks noGrp="1"/>
          </p:cNvGraphicFramePr>
          <p:nvPr>
            <p:extLst>
              <p:ext uri="{D42A27DB-BD31-4B8C-83A1-F6EECF244321}">
                <p14:modId xmlns:p14="http://schemas.microsoft.com/office/powerpoint/2010/main" val="1347429976"/>
              </p:ext>
            </p:extLst>
          </p:nvPr>
        </p:nvGraphicFramePr>
        <p:xfrm>
          <a:off x="2714585" y="3529465"/>
          <a:ext cx="5014913" cy="2109719"/>
        </p:xfrm>
        <a:graphic>
          <a:graphicData uri="http://schemas.openxmlformats.org/drawingml/2006/table">
            <a:tbl>
              <a:tblPr firstRow="1" bandRow="1">
                <a:tableStyleId>{5940675A-B579-460E-94D1-54222C63F5DA}</a:tableStyleId>
              </a:tblPr>
              <a:tblGrid>
                <a:gridCol w="5014913">
                  <a:extLst>
                    <a:ext uri="{9D8B030D-6E8A-4147-A177-3AD203B41FA5}">
                      <a16:colId xmlns:a16="http://schemas.microsoft.com/office/drawing/2014/main" val="3449478962"/>
                    </a:ext>
                  </a:extLst>
                </a:gridCol>
              </a:tblGrid>
              <a:tr h="342026">
                <a:tc>
                  <a:txBody>
                    <a:bodyPr/>
                    <a:lstStyle/>
                    <a:p>
                      <a:pPr algn="l"/>
                      <a:endParaRPr lang="en-US" sz="600" b="0" dirty="0">
                        <a:solidFill>
                          <a:schemeClr val="tx1"/>
                        </a:solidFill>
                        <a:latin typeface="Arial" panose="020B0604020202020204" pitchFamily="34" charset="0"/>
                        <a:cs typeface="Arial" panose="020B0604020202020204" pitchFamily="34" charset="0"/>
                      </a:endParaRPr>
                    </a:p>
                  </a:txBody>
                  <a:tcPr marL="51435" marR="51435" marT="25718" marB="25718"/>
                </a:tc>
                <a:extLst>
                  <a:ext uri="{0D108BD9-81ED-4DB2-BD59-A6C34878D82A}">
                    <a16:rowId xmlns:a16="http://schemas.microsoft.com/office/drawing/2014/main" val="3583557686"/>
                  </a:ext>
                </a:extLst>
              </a:tr>
              <a:tr h="339156">
                <a:tc>
                  <a:txBody>
                    <a:bodyPr/>
                    <a:lstStyle/>
                    <a:p>
                      <a:pPr algn="l"/>
                      <a:endParaRPr lang="en-US" sz="600" b="0" dirty="0">
                        <a:solidFill>
                          <a:schemeClr val="tx1"/>
                        </a:solidFill>
                        <a:latin typeface="Arial" panose="020B0604020202020204" pitchFamily="34" charset="0"/>
                        <a:cs typeface="Arial" panose="020B0604020202020204" pitchFamily="34" charset="0"/>
                      </a:endParaRPr>
                    </a:p>
                  </a:txBody>
                  <a:tcPr marL="51435" marR="51435" marT="25718" marB="25718"/>
                </a:tc>
                <a:extLst>
                  <a:ext uri="{0D108BD9-81ED-4DB2-BD59-A6C34878D82A}">
                    <a16:rowId xmlns:a16="http://schemas.microsoft.com/office/drawing/2014/main" val="4246692037"/>
                  </a:ext>
                </a:extLst>
              </a:tr>
              <a:tr h="339156">
                <a:tc>
                  <a:txBody>
                    <a:bodyPr/>
                    <a:lstStyle/>
                    <a:p>
                      <a:pPr algn="l"/>
                      <a:endParaRPr lang="en-US" sz="600" dirty="0">
                        <a:solidFill>
                          <a:srgbClr val="000000"/>
                        </a:solidFill>
                        <a:latin typeface="Arial" panose="020B0604020202020204" pitchFamily="34" charset="0"/>
                        <a:cs typeface="Arial" panose="020B0604020202020204" pitchFamily="34" charset="0"/>
                      </a:endParaRPr>
                    </a:p>
                  </a:txBody>
                  <a:tcPr marL="51435" marR="51435" marT="25718" marB="25718"/>
                </a:tc>
                <a:extLst>
                  <a:ext uri="{0D108BD9-81ED-4DB2-BD59-A6C34878D82A}">
                    <a16:rowId xmlns:a16="http://schemas.microsoft.com/office/drawing/2014/main" val="2658779236"/>
                  </a:ext>
                </a:extLst>
              </a:tr>
              <a:tr h="411069">
                <a:tc>
                  <a:txBody>
                    <a:bodyPr/>
                    <a:lstStyle/>
                    <a:p>
                      <a:pPr algn="l"/>
                      <a:endParaRPr lang="en-US" sz="600" dirty="0">
                        <a:latin typeface="Arial" panose="020B0604020202020204" pitchFamily="34" charset="0"/>
                        <a:cs typeface="Arial" panose="020B0604020202020204" pitchFamily="34" charset="0"/>
                      </a:endParaRPr>
                    </a:p>
                  </a:txBody>
                  <a:tcPr marL="51435" marR="51435" marT="25718" marB="25718"/>
                </a:tc>
                <a:extLst>
                  <a:ext uri="{0D108BD9-81ED-4DB2-BD59-A6C34878D82A}">
                    <a16:rowId xmlns:a16="http://schemas.microsoft.com/office/drawing/2014/main" val="2547044962"/>
                  </a:ext>
                </a:extLst>
              </a:tr>
              <a:tr h="339156">
                <a:tc>
                  <a:txBody>
                    <a:bodyPr/>
                    <a:lstStyle/>
                    <a:p>
                      <a:pPr algn="ctr"/>
                      <a:endParaRPr lang="en-US" sz="600" dirty="0">
                        <a:latin typeface="Arial" panose="020B0604020202020204" pitchFamily="34" charset="0"/>
                        <a:cs typeface="Arial" panose="020B0604020202020204" pitchFamily="34" charset="0"/>
                      </a:endParaRPr>
                    </a:p>
                  </a:txBody>
                  <a:tcPr marL="51435" marR="51435" marT="25718" marB="25718"/>
                </a:tc>
                <a:extLst>
                  <a:ext uri="{0D108BD9-81ED-4DB2-BD59-A6C34878D82A}">
                    <a16:rowId xmlns:a16="http://schemas.microsoft.com/office/drawing/2014/main" val="1653175990"/>
                  </a:ext>
                </a:extLst>
              </a:tr>
              <a:tr h="339156">
                <a:tc>
                  <a:txBody>
                    <a:bodyPr/>
                    <a:lstStyle/>
                    <a:p>
                      <a:pPr algn="ctr"/>
                      <a:endParaRPr lang="en-US" sz="600" dirty="0">
                        <a:latin typeface="Arial" panose="020B0604020202020204" pitchFamily="34" charset="0"/>
                        <a:cs typeface="Arial" panose="020B0604020202020204" pitchFamily="34" charset="0"/>
                      </a:endParaRPr>
                    </a:p>
                  </a:txBody>
                  <a:tcPr marL="51435" marR="51435" marT="25718" marB="25718"/>
                </a:tc>
                <a:extLst>
                  <a:ext uri="{0D108BD9-81ED-4DB2-BD59-A6C34878D82A}">
                    <a16:rowId xmlns:a16="http://schemas.microsoft.com/office/drawing/2014/main" val="3853350977"/>
                  </a:ext>
                </a:extLst>
              </a:tr>
            </a:tbl>
          </a:graphicData>
        </a:graphic>
      </p:graphicFrame>
      <p:graphicFrame>
        <p:nvGraphicFramePr>
          <p:cNvPr id="249" name="Table 248">
            <a:extLst>
              <a:ext uri="{FF2B5EF4-FFF2-40B4-BE49-F238E27FC236}">
                <a16:creationId xmlns:a16="http://schemas.microsoft.com/office/drawing/2014/main" id="{4762F973-4B1A-5849-BF2A-D01066EAE932}"/>
              </a:ext>
            </a:extLst>
          </p:cNvPr>
          <p:cNvGraphicFramePr>
            <a:graphicFrameLocks noGrp="1"/>
          </p:cNvGraphicFramePr>
          <p:nvPr>
            <p:extLst>
              <p:ext uri="{D42A27DB-BD31-4B8C-83A1-F6EECF244321}">
                <p14:modId xmlns:p14="http://schemas.microsoft.com/office/powerpoint/2010/main" val="4276327182"/>
              </p:ext>
            </p:extLst>
          </p:nvPr>
        </p:nvGraphicFramePr>
        <p:xfrm>
          <a:off x="1490255" y="3524375"/>
          <a:ext cx="929759" cy="2114810"/>
        </p:xfrm>
        <a:graphic>
          <a:graphicData uri="http://schemas.openxmlformats.org/drawingml/2006/table">
            <a:tbl>
              <a:tblPr firstRow="1" bandRow="1">
                <a:tableStyleId>{5940675A-B579-460E-94D1-54222C63F5DA}</a:tableStyleId>
              </a:tblPr>
              <a:tblGrid>
                <a:gridCol w="929759">
                  <a:extLst>
                    <a:ext uri="{9D8B030D-6E8A-4147-A177-3AD203B41FA5}">
                      <a16:colId xmlns:a16="http://schemas.microsoft.com/office/drawing/2014/main" val="3449478962"/>
                    </a:ext>
                  </a:extLst>
                </a:gridCol>
              </a:tblGrid>
              <a:tr h="340669">
                <a:tc>
                  <a:txBody>
                    <a:bodyPr/>
                    <a:lstStyle/>
                    <a:p>
                      <a:pPr algn="ctr"/>
                      <a:r>
                        <a:rPr lang="en-US" sz="900" b="0" i="0" dirty="0">
                          <a:solidFill>
                            <a:schemeClr val="tx1"/>
                          </a:solidFill>
                          <a:latin typeface="Avenir Next" panose="020B0503020202020204" pitchFamily="34" charset="0"/>
                          <a:cs typeface="Arial" panose="020B0604020202020204" pitchFamily="34" charset="0"/>
                        </a:rPr>
                        <a:t>Jordan</a:t>
                      </a:r>
                    </a:p>
                  </a:txBody>
                  <a:tcPr marL="51435" marR="51435" marT="25718" marB="25718"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583557686"/>
                  </a:ext>
                </a:extLst>
              </a:tr>
              <a:tr h="340649">
                <a:tc>
                  <a:txBody>
                    <a:bodyPr/>
                    <a:lstStyle/>
                    <a:p>
                      <a:pPr algn="ctr"/>
                      <a:r>
                        <a:rPr lang="en-US" sz="900" b="0" i="0" u="none" dirty="0">
                          <a:solidFill>
                            <a:schemeClr val="tx1"/>
                          </a:solidFill>
                          <a:latin typeface="Avenir Next" panose="020B0503020202020204" pitchFamily="34" charset="0"/>
                          <a:cs typeface="Arial" panose="020B0604020202020204" pitchFamily="34" charset="0"/>
                        </a:rPr>
                        <a:t>Brazil</a:t>
                      </a:r>
                    </a:p>
                  </a:txBody>
                  <a:tcPr marL="51435" marR="51435" marT="25718" marB="25718"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246692037"/>
                  </a:ext>
                </a:extLst>
              </a:tr>
              <a:tr h="348377">
                <a:tc>
                  <a:txBody>
                    <a:bodyPr/>
                    <a:lstStyle/>
                    <a:p>
                      <a:pPr algn="ctr"/>
                      <a:r>
                        <a:rPr lang="en-US" sz="900" b="0" i="0" dirty="0">
                          <a:solidFill>
                            <a:srgbClr val="000000"/>
                          </a:solidFill>
                          <a:latin typeface="Avenir Next" panose="020B0503020202020204" pitchFamily="34" charset="0"/>
                          <a:cs typeface="Arial" panose="020B0604020202020204" pitchFamily="34" charset="0"/>
                        </a:rPr>
                        <a:t>Mexico</a:t>
                      </a:r>
                    </a:p>
                    <a:p>
                      <a:pPr algn="ctr"/>
                      <a:r>
                        <a:rPr lang="en-US" sz="900" b="0" i="0" dirty="0">
                          <a:solidFill>
                            <a:srgbClr val="000000"/>
                          </a:solidFill>
                          <a:latin typeface="Avenir Next" panose="020B0503020202020204" pitchFamily="34" charset="0"/>
                          <a:cs typeface="Arial" panose="020B0604020202020204" pitchFamily="34" charset="0"/>
                        </a:rPr>
                        <a:t>(Potential)</a:t>
                      </a:r>
                    </a:p>
                  </a:txBody>
                  <a:tcPr marL="51435" marR="51435" marT="25718" marB="25718"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58779236"/>
                  </a:ext>
                </a:extLst>
              </a:tr>
              <a:tr h="409459">
                <a:tc>
                  <a:txBody>
                    <a:bodyPr/>
                    <a:lstStyle/>
                    <a:p>
                      <a:pPr algn="ctr"/>
                      <a:r>
                        <a:rPr lang="en-US" sz="900" b="0" i="0" dirty="0">
                          <a:latin typeface="Avenir Next" panose="020B0503020202020204" pitchFamily="34" charset="0"/>
                          <a:cs typeface="Arial" panose="020B0604020202020204" pitchFamily="34" charset="0"/>
                        </a:rPr>
                        <a:t>South Africa</a:t>
                      </a:r>
                    </a:p>
                  </a:txBody>
                  <a:tcPr marL="51435" marR="51435" marT="25718" marB="25718"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547044962"/>
                  </a:ext>
                </a:extLst>
              </a:tr>
              <a:tr h="337828">
                <a:tc>
                  <a:txBody>
                    <a:bodyPr/>
                    <a:lstStyle/>
                    <a:p>
                      <a:pPr algn="ctr"/>
                      <a:r>
                        <a:rPr lang="en-US" sz="900" b="0" i="0" dirty="0">
                          <a:solidFill>
                            <a:srgbClr val="000000"/>
                          </a:solidFill>
                          <a:latin typeface="Avenir Next" panose="020B0503020202020204" pitchFamily="34" charset="0"/>
                          <a:cs typeface="Arial" panose="020B0604020202020204" pitchFamily="34" charset="0"/>
                        </a:rPr>
                        <a:t>Pune &amp; Jharkhand</a:t>
                      </a:r>
                    </a:p>
                  </a:txBody>
                  <a:tcPr marL="51435" marR="51435" marT="25718" marB="25718"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53175990"/>
                  </a:ext>
                </a:extLst>
              </a:tr>
              <a:tr h="337828">
                <a:tc>
                  <a:txBody>
                    <a:bodyPr/>
                    <a:lstStyle/>
                    <a:p>
                      <a:pPr algn="ctr"/>
                      <a:r>
                        <a:rPr lang="en-US" sz="900" b="0" i="0" dirty="0">
                          <a:solidFill>
                            <a:srgbClr val="000000"/>
                          </a:solidFill>
                          <a:latin typeface="Avenir Next" panose="020B0503020202020204" pitchFamily="34" charset="0"/>
                          <a:cs typeface="Arial" panose="020B0604020202020204" pitchFamily="34" charset="0"/>
                        </a:rPr>
                        <a:t>Mombasa</a:t>
                      </a:r>
                    </a:p>
                  </a:txBody>
                  <a:tcPr marL="51435" marR="51435" marT="25718" marB="25718"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265723673"/>
                  </a:ext>
                </a:extLst>
              </a:tr>
            </a:tbl>
          </a:graphicData>
        </a:graphic>
      </p:graphicFrame>
      <p:sp>
        <p:nvSpPr>
          <p:cNvPr id="250" name="TextBox 249">
            <a:extLst>
              <a:ext uri="{FF2B5EF4-FFF2-40B4-BE49-F238E27FC236}">
                <a16:creationId xmlns:a16="http://schemas.microsoft.com/office/drawing/2014/main" id="{8D783E71-B307-0647-A7DB-527752AC0E0F}"/>
              </a:ext>
            </a:extLst>
          </p:cNvPr>
          <p:cNvSpPr txBox="1"/>
          <p:nvPr/>
        </p:nvSpPr>
        <p:spPr>
          <a:xfrm>
            <a:off x="990600" y="2661693"/>
            <a:ext cx="1429413" cy="709170"/>
          </a:xfrm>
          <a:prstGeom prst="rect">
            <a:avLst/>
          </a:prstGeom>
          <a:solidFill>
            <a:schemeClr val="tx2"/>
          </a:solidFill>
        </p:spPr>
        <p:txBody>
          <a:bodyPr wrap="square" rtlCol="0" anchor="ctr">
            <a:noAutofit/>
          </a:bodyPr>
          <a:lstStyle>
            <a:defPPr>
              <a:defRPr lang="en-US"/>
            </a:defPPr>
            <a:lvl1pPr algn="ctr">
              <a:defRPr sz="1200" b="1">
                <a:solidFill>
                  <a:schemeClr val="bg1"/>
                </a:solidFill>
                <a:latin typeface="Arial" panose="020B0604020202020204" pitchFamily="34" charset="0"/>
                <a:cs typeface="Arial" panose="020B0604020202020204" pitchFamily="34" charset="0"/>
              </a:defRPr>
            </a:lvl1pPr>
          </a:lstStyle>
          <a:p>
            <a:r>
              <a:rPr lang="en-US" sz="900" dirty="0"/>
              <a:t>COMMUNITY VISIT LOCATION</a:t>
            </a:r>
          </a:p>
        </p:txBody>
      </p:sp>
      <p:sp>
        <p:nvSpPr>
          <p:cNvPr id="251" name="TextBox 250">
            <a:extLst>
              <a:ext uri="{FF2B5EF4-FFF2-40B4-BE49-F238E27FC236}">
                <a16:creationId xmlns:a16="http://schemas.microsoft.com/office/drawing/2014/main" id="{0C177754-00C8-F14C-BCCA-1DB316B41CDF}"/>
              </a:ext>
            </a:extLst>
          </p:cNvPr>
          <p:cNvSpPr txBox="1"/>
          <p:nvPr/>
        </p:nvSpPr>
        <p:spPr>
          <a:xfrm>
            <a:off x="2714587" y="2660182"/>
            <a:ext cx="5014913" cy="366474"/>
          </a:xfrm>
          <a:prstGeom prst="rect">
            <a:avLst/>
          </a:prstGeom>
          <a:solidFill>
            <a:schemeClr val="tx2"/>
          </a:solidFill>
        </p:spPr>
        <p:txBody>
          <a:bodyPr wrap="square" rtlCol="0" anchor="ctr">
            <a:noAutofit/>
          </a:bodyPr>
          <a:lstStyle/>
          <a:p>
            <a:pPr algn="ctr"/>
            <a:r>
              <a:rPr lang="en-US" sz="900" b="1" dirty="0">
                <a:solidFill>
                  <a:schemeClr val="bg1"/>
                </a:solidFill>
                <a:latin typeface="Arial" panose="020B0604020202020204" pitchFamily="34" charset="0"/>
                <a:cs typeface="Arial" panose="020B0604020202020204" pitchFamily="34" charset="0"/>
              </a:rPr>
              <a:t>MONTH</a:t>
            </a:r>
          </a:p>
        </p:txBody>
      </p:sp>
      <p:graphicFrame>
        <p:nvGraphicFramePr>
          <p:cNvPr id="252" name="Table 251">
            <a:extLst>
              <a:ext uri="{FF2B5EF4-FFF2-40B4-BE49-F238E27FC236}">
                <a16:creationId xmlns:a16="http://schemas.microsoft.com/office/drawing/2014/main" id="{C9999322-42CA-874C-9629-30508DCF7056}"/>
              </a:ext>
            </a:extLst>
          </p:cNvPr>
          <p:cNvGraphicFramePr>
            <a:graphicFrameLocks noGrp="1"/>
          </p:cNvGraphicFramePr>
          <p:nvPr>
            <p:extLst>
              <p:ext uri="{D42A27DB-BD31-4B8C-83A1-F6EECF244321}">
                <p14:modId xmlns:p14="http://schemas.microsoft.com/office/powerpoint/2010/main" val="1577850489"/>
              </p:ext>
            </p:extLst>
          </p:nvPr>
        </p:nvGraphicFramePr>
        <p:xfrm>
          <a:off x="2714586" y="3110861"/>
          <a:ext cx="5014916" cy="304615"/>
        </p:xfrm>
        <a:graphic>
          <a:graphicData uri="http://schemas.openxmlformats.org/drawingml/2006/table">
            <a:tbl>
              <a:tblPr firstRow="1" bandRow="1">
                <a:tableStyleId>{5C22544A-7EE6-4342-B048-85BDC9FD1C3A}</a:tableStyleId>
              </a:tblPr>
              <a:tblGrid>
                <a:gridCol w="1253729">
                  <a:extLst>
                    <a:ext uri="{9D8B030D-6E8A-4147-A177-3AD203B41FA5}">
                      <a16:colId xmlns:a16="http://schemas.microsoft.com/office/drawing/2014/main" val="2816542253"/>
                    </a:ext>
                  </a:extLst>
                </a:gridCol>
                <a:gridCol w="1253729">
                  <a:extLst>
                    <a:ext uri="{9D8B030D-6E8A-4147-A177-3AD203B41FA5}">
                      <a16:colId xmlns:a16="http://schemas.microsoft.com/office/drawing/2014/main" val="116628021"/>
                    </a:ext>
                  </a:extLst>
                </a:gridCol>
                <a:gridCol w="1253729">
                  <a:extLst>
                    <a:ext uri="{9D8B030D-6E8A-4147-A177-3AD203B41FA5}">
                      <a16:colId xmlns:a16="http://schemas.microsoft.com/office/drawing/2014/main" val="1033026062"/>
                    </a:ext>
                  </a:extLst>
                </a:gridCol>
                <a:gridCol w="1253729">
                  <a:extLst>
                    <a:ext uri="{9D8B030D-6E8A-4147-A177-3AD203B41FA5}">
                      <a16:colId xmlns:a16="http://schemas.microsoft.com/office/drawing/2014/main" val="3621326187"/>
                    </a:ext>
                  </a:extLst>
                </a:gridCol>
              </a:tblGrid>
              <a:tr h="304615">
                <a:tc>
                  <a:txBody>
                    <a:bodyPr/>
                    <a:lstStyle/>
                    <a:p>
                      <a:pPr algn="ctr"/>
                      <a:r>
                        <a:rPr lang="en-US" sz="1100" dirty="0">
                          <a:latin typeface="Arial" panose="020B0604020202020204" pitchFamily="34" charset="0"/>
                          <a:cs typeface="Arial" panose="020B0604020202020204" pitchFamily="34" charset="0"/>
                        </a:rPr>
                        <a:t>August</a:t>
                      </a:r>
                    </a:p>
                  </a:txBody>
                  <a:tcPr marL="51435" marR="51435" marT="25718" marB="25718" anchor="ctr">
                    <a:solidFill>
                      <a:schemeClr val="accent2"/>
                    </a:solidFill>
                  </a:tcPr>
                </a:tc>
                <a:tc>
                  <a:txBody>
                    <a:bodyPr/>
                    <a:lstStyle/>
                    <a:p>
                      <a:pPr algn="ctr"/>
                      <a:r>
                        <a:rPr lang="en-US" sz="1100" dirty="0">
                          <a:latin typeface="Arial" panose="020B0604020202020204" pitchFamily="34" charset="0"/>
                          <a:cs typeface="Arial" panose="020B0604020202020204" pitchFamily="34" charset="0"/>
                        </a:rPr>
                        <a:t>September</a:t>
                      </a:r>
                    </a:p>
                  </a:txBody>
                  <a:tcPr marL="51435" marR="51435" marT="25718" marB="25718" anchor="ctr">
                    <a:solidFill>
                      <a:schemeClr val="accent2"/>
                    </a:solidFill>
                  </a:tcPr>
                </a:tc>
                <a:tc>
                  <a:txBody>
                    <a:bodyPr/>
                    <a:lstStyle/>
                    <a:p>
                      <a:pPr algn="ctr"/>
                      <a:r>
                        <a:rPr lang="en-US" sz="1100" dirty="0">
                          <a:latin typeface="Arial" panose="020B0604020202020204" pitchFamily="34" charset="0"/>
                          <a:cs typeface="Arial" panose="020B0604020202020204" pitchFamily="34" charset="0"/>
                        </a:rPr>
                        <a:t>October</a:t>
                      </a:r>
                    </a:p>
                  </a:txBody>
                  <a:tcPr marL="51435" marR="51435" marT="25718" marB="25718" anchor="ctr">
                    <a:solidFill>
                      <a:schemeClr val="accent2"/>
                    </a:solidFill>
                  </a:tcPr>
                </a:tc>
                <a:tc>
                  <a:txBody>
                    <a:bodyPr/>
                    <a:lstStyle/>
                    <a:p>
                      <a:pPr algn="ctr"/>
                      <a:r>
                        <a:rPr lang="en-US" sz="1100" dirty="0">
                          <a:latin typeface="Arial" panose="020B0604020202020204" pitchFamily="34" charset="0"/>
                          <a:cs typeface="Arial" panose="020B0604020202020204" pitchFamily="34" charset="0"/>
                        </a:rPr>
                        <a:t>November</a:t>
                      </a:r>
                    </a:p>
                  </a:txBody>
                  <a:tcPr marL="51435" marR="51435" marT="25718" marB="25718" anchor="ctr">
                    <a:solidFill>
                      <a:schemeClr val="accent2"/>
                    </a:solidFill>
                  </a:tcPr>
                </a:tc>
                <a:extLst>
                  <a:ext uri="{0D108BD9-81ED-4DB2-BD59-A6C34878D82A}">
                    <a16:rowId xmlns:a16="http://schemas.microsoft.com/office/drawing/2014/main" val="683245316"/>
                  </a:ext>
                </a:extLst>
              </a:tr>
            </a:tbl>
          </a:graphicData>
        </a:graphic>
      </p:graphicFrame>
      <p:sp>
        <p:nvSpPr>
          <p:cNvPr id="253" name="Pentagon 252">
            <a:extLst>
              <a:ext uri="{FF2B5EF4-FFF2-40B4-BE49-F238E27FC236}">
                <a16:creationId xmlns:a16="http://schemas.microsoft.com/office/drawing/2014/main" id="{12B94854-8D46-D64A-AA01-F3CED2185E99}"/>
              </a:ext>
            </a:extLst>
          </p:cNvPr>
          <p:cNvSpPr/>
          <p:nvPr/>
        </p:nvSpPr>
        <p:spPr>
          <a:xfrm>
            <a:off x="3504344" y="3572554"/>
            <a:ext cx="494226" cy="25717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75" b="1" i="1" dirty="0">
                <a:solidFill>
                  <a:schemeClr val="tx1"/>
                </a:solidFill>
                <a:latin typeface="Arial" panose="020B0604020202020204" pitchFamily="34" charset="0"/>
                <a:cs typeface="Arial" panose="020B0604020202020204" pitchFamily="34" charset="0"/>
              </a:rPr>
              <a:t>25-30</a:t>
            </a:r>
            <a:endParaRPr lang="en-US" sz="675" dirty="0">
              <a:solidFill>
                <a:schemeClr val="tx1"/>
              </a:solidFill>
              <a:latin typeface="Arial" panose="020B0604020202020204" pitchFamily="34" charset="0"/>
              <a:cs typeface="Arial" panose="020B0604020202020204" pitchFamily="34" charset="0"/>
            </a:endParaRPr>
          </a:p>
        </p:txBody>
      </p:sp>
      <p:sp>
        <p:nvSpPr>
          <p:cNvPr id="254" name="Pentagon 253">
            <a:extLst>
              <a:ext uri="{FF2B5EF4-FFF2-40B4-BE49-F238E27FC236}">
                <a16:creationId xmlns:a16="http://schemas.microsoft.com/office/drawing/2014/main" id="{847A8C71-9853-1840-A847-AAC8D2D37F37}"/>
              </a:ext>
            </a:extLst>
          </p:cNvPr>
          <p:cNvSpPr/>
          <p:nvPr/>
        </p:nvSpPr>
        <p:spPr>
          <a:xfrm>
            <a:off x="4154491" y="3916979"/>
            <a:ext cx="600076" cy="25717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75" b="1" i="1" dirty="0">
                <a:solidFill>
                  <a:schemeClr val="tx1"/>
                </a:solidFill>
                <a:latin typeface="Arial" panose="020B0604020202020204" pitchFamily="34" charset="0"/>
                <a:cs typeface="Arial" panose="020B0604020202020204" pitchFamily="34" charset="0"/>
              </a:rPr>
              <a:t>12-21</a:t>
            </a:r>
          </a:p>
        </p:txBody>
      </p:sp>
      <p:sp>
        <p:nvSpPr>
          <p:cNvPr id="255" name="Pentagon 254">
            <a:extLst>
              <a:ext uri="{FF2B5EF4-FFF2-40B4-BE49-F238E27FC236}">
                <a16:creationId xmlns:a16="http://schemas.microsoft.com/office/drawing/2014/main" id="{7DD52699-9EE7-DD49-8F7B-E855192C3327}"/>
              </a:ext>
            </a:extLst>
          </p:cNvPr>
          <p:cNvSpPr/>
          <p:nvPr/>
        </p:nvSpPr>
        <p:spPr>
          <a:xfrm>
            <a:off x="5766250" y="4247259"/>
            <a:ext cx="426708" cy="25717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75" b="1" i="1" dirty="0">
                <a:solidFill>
                  <a:schemeClr val="tx1"/>
                </a:solidFill>
                <a:latin typeface="Arial" panose="020B0604020202020204" pitchFamily="34" charset="0"/>
                <a:cs typeface="Arial" panose="020B0604020202020204" pitchFamily="34" charset="0"/>
              </a:rPr>
              <a:t>15-19</a:t>
            </a:r>
          </a:p>
        </p:txBody>
      </p:sp>
      <p:sp>
        <p:nvSpPr>
          <p:cNvPr id="256" name="Pentagon 255">
            <a:extLst>
              <a:ext uri="{FF2B5EF4-FFF2-40B4-BE49-F238E27FC236}">
                <a16:creationId xmlns:a16="http://schemas.microsoft.com/office/drawing/2014/main" id="{0241B4D0-EFB0-CC4E-AEAF-5F8253978313}"/>
              </a:ext>
            </a:extLst>
          </p:cNvPr>
          <p:cNvSpPr/>
          <p:nvPr/>
        </p:nvSpPr>
        <p:spPr>
          <a:xfrm>
            <a:off x="6067755" y="4629025"/>
            <a:ext cx="434762" cy="25717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75" b="1" dirty="0">
                <a:solidFill>
                  <a:schemeClr val="tx1"/>
                </a:solidFill>
                <a:latin typeface="Arial" panose="020B0604020202020204" pitchFamily="34" charset="0"/>
                <a:cs typeface="Arial" panose="020B0604020202020204" pitchFamily="34" charset="0"/>
              </a:rPr>
              <a:t>18-22</a:t>
            </a:r>
          </a:p>
        </p:txBody>
      </p:sp>
      <p:sp>
        <p:nvSpPr>
          <p:cNvPr id="257" name="Pentagon 256">
            <a:extLst>
              <a:ext uri="{FF2B5EF4-FFF2-40B4-BE49-F238E27FC236}">
                <a16:creationId xmlns:a16="http://schemas.microsoft.com/office/drawing/2014/main" id="{299A418F-5EF1-CE4B-807F-A298385C01DE}"/>
              </a:ext>
            </a:extLst>
          </p:cNvPr>
          <p:cNvSpPr/>
          <p:nvPr/>
        </p:nvSpPr>
        <p:spPr>
          <a:xfrm>
            <a:off x="6666107" y="5013639"/>
            <a:ext cx="428625" cy="25717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675" b="1" i="1" dirty="0">
                <a:solidFill>
                  <a:schemeClr val="tx1"/>
                </a:solidFill>
                <a:latin typeface="Arial" panose="020B0604020202020204" pitchFamily="34" charset="0"/>
                <a:cs typeface="Arial" panose="020B0604020202020204" pitchFamily="34" charset="0"/>
              </a:rPr>
              <a:t>11-15</a:t>
            </a:r>
          </a:p>
        </p:txBody>
      </p:sp>
      <p:pic>
        <p:nvPicPr>
          <p:cNvPr id="258" name="Picture 257">
            <a:extLst>
              <a:ext uri="{FF2B5EF4-FFF2-40B4-BE49-F238E27FC236}">
                <a16:creationId xmlns:a16="http://schemas.microsoft.com/office/drawing/2014/main" id="{7F90CCA2-5660-634F-9818-5DA77A9EB9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3200" y="3469563"/>
            <a:ext cx="489248" cy="489248"/>
          </a:xfrm>
          <a:prstGeom prst="rect">
            <a:avLst/>
          </a:prstGeom>
        </p:spPr>
      </p:pic>
      <p:pic>
        <p:nvPicPr>
          <p:cNvPr id="259" name="Picture 258">
            <a:extLst>
              <a:ext uri="{FF2B5EF4-FFF2-40B4-BE49-F238E27FC236}">
                <a16:creationId xmlns:a16="http://schemas.microsoft.com/office/drawing/2014/main" id="{726053AB-4F99-A749-92C2-2F968A9BCC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4366" y="3916979"/>
            <a:ext cx="306608" cy="306608"/>
          </a:xfrm>
          <a:prstGeom prst="rect">
            <a:avLst/>
          </a:prstGeom>
        </p:spPr>
      </p:pic>
      <p:pic>
        <p:nvPicPr>
          <p:cNvPr id="260" name="Picture 259">
            <a:extLst>
              <a:ext uri="{FF2B5EF4-FFF2-40B4-BE49-F238E27FC236}">
                <a16:creationId xmlns:a16="http://schemas.microsoft.com/office/drawing/2014/main" id="{78B019C8-7362-294F-8A49-E94C9785E1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1876" y="4230109"/>
            <a:ext cx="382184" cy="382184"/>
          </a:xfrm>
          <a:prstGeom prst="rect">
            <a:avLst/>
          </a:prstGeom>
        </p:spPr>
      </p:pic>
      <p:pic>
        <p:nvPicPr>
          <p:cNvPr id="261" name="Picture 260">
            <a:extLst>
              <a:ext uri="{FF2B5EF4-FFF2-40B4-BE49-F238E27FC236}">
                <a16:creationId xmlns:a16="http://schemas.microsoft.com/office/drawing/2014/main" id="{03BCC23E-879B-EA42-94E7-B5E13E3715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3360" y="4596330"/>
            <a:ext cx="289238" cy="276069"/>
          </a:xfrm>
          <a:prstGeom prst="rect">
            <a:avLst/>
          </a:prstGeom>
        </p:spPr>
      </p:pic>
      <p:pic>
        <p:nvPicPr>
          <p:cNvPr id="262" name="Picture 261">
            <a:extLst>
              <a:ext uri="{FF2B5EF4-FFF2-40B4-BE49-F238E27FC236}">
                <a16:creationId xmlns:a16="http://schemas.microsoft.com/office/drawing/2014/main" id="{62F1B07A-3B01-8548-A2A7-D30AD0DA9D8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65990" y="4921269"/>
            <a:ext cx="347818" cy="313069"/>
          </a:xfrm>
          <a:prstGeom prst="rect">
            <a:avLst/>
          </a:prstGeom>
        </p:spPr>
      </p:pic>
      <p:pic>
        <p:nvPicPr>
          <p:cNvPr id="263" name="Picture 262">
            <a:extLst>
              <a:ext uri="{FF2B5EF4-FFF2-40B4-BE49-F238E27FC236}">
                <a16:creationId xmlns:a16="http://schemas.microsoft.com/office/drawing/2014/main" id="{7C0C2BC1-970A-8B47-AB68-4C8C7BEB518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89238" y="5321180"/>
            <a:ext cx="287141" cy="287141"/>
          </a:xfrm>
          <a:prstGeom prst="rect">
            <a:avLst/>
          </a:prstGeom>
        </p:spPr>
      </p:pic>
      <p:sp>
        <p:nvSpPr>
          <p:cNvPr id="264" name="Pentagon 263">
            <a:extLst>
              <a:ext uri="{FF2B5EF4-FFF2-40B4-BE49-F238E27FC236}">
                <a16:creationId xmlns:a16="http://schemas.microsoft.com/office/drawing/2014/main" id="{2F9DD781-EF68-E246-9DCC-BFC9BEFFDE7C}"/>
              </a:ext>
            </a:extLst>
          </p:cNvPr>
          <p:cNvSpPr/>
          <p:nvPr/>
        </p:nvSpPr>
        <p:spPr>
          <a:xfrm>
            <a:off x="7156464" y="5027046"/>
            <a:ext cx="428625" cy="25717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en-US" sz="675" b="1" i="1" dirty="0">
                <a:solidFill>
                  <a:schemeClr val="tx1"/>
                </a:solidFill>
                <a:latin typeface="Arial" panose="020B0604020202020204" pitchFamily="34" charset="0"/>
                <a:cs typeface="Arial" panose="020B0604020202020204" pitchFamily="34" charset="0"/>
              </a:rPr>
              <a:t>18-21</a:t>
            </a:r>
          </a:p>
        </p:txBody>
      </p:sp>
      <p:sp>
        <p:nvSpPr>
          <p:cNvPr id="265" name="Pentagon 264">
            <a:extLst>
              <a:ext uri="{FF2B5EF4-FFF2-40B4-BE49-F238E27FC236}">
                <a16:creationId xmlns:a16="http://schemas.microsoft.com/office/drawing/2014/main" id="{22EAC62A-6268-A745-AB8F-2D8AE6C22CBE}"/>
              </a:ext>
            </a:extLst>
          </p:cNvPr>
          <p:cNvSpPr/>
          <p:nvPr/>
        </p:nvSpPr>
        <p:spPr>
          <a:xfrm>
            <a:off x="6614276" y="5351145"/>
            <a:ext cx="376592" cy="25717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75" b="1" i="1" dirty="0">
                <a:solidFill>
                  <a:schemeClr val="tx1"/>
                </a:solidFill>
                <a:latin typeface="Arial" panose="020B0604020202020204" pitchFamily="34" charset="0"/>
                <a:cs typeface="Arial" panose="020B0604020202020204" pitchFamily="34" charset="0"/>
              </a:rPr>
              <a:t>2-6</a:t>
            </a:r>
          </a:p>
        </p:txBody>
      </p:sp>
    </p:spTree>
    <p:extLst>
      <p:ext uri="{BB962C8B-B14F-4D97-AF65-F5344CB8AC3E}">
        <p14:creationId xmlns:p14="http://schemas.microsoft.com/office/powerpoint/2010/main" val="1316762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C4EAB-90CC-8347-A492-CE1AD8317EF8}"/>
              </a:ext>
            </a:extLst>
          </p:cNvPr>
          <p:cNvSpPr>
            <a:spLocks noGrp="1"/>
          </p:cNvSpPr>
          <p:nvPr>
            <p:ph type="title"/>
          </p:nvPr>
        </p:nvSpPr>
        <p:spPr>
          <a:xfrm>
            <a:off x="152400" y="229785"/>
            <a:ext cx="6329933" cy="369812"/>
          </a:xfrm>
        </p:spPr>
        <p:txBody>
          <a:bodyPr>
            <a:noAutofit/>
          </a:bodyPr>
          <a:lstStyle/>
          <a:p>
            <a:r>
              <a:rPr lang="en-US" sz="2700" dirty="0">
                <a:solidFill>
                  <a:schemeClr val="tx1"/>
                </a:solidFill>
                <a:latin typeface="Calibri" charset="0"/>
                <a:cs typeface="Calibri" charset="0"/>
              </a:rPr>
              <a:t>Anchor Partner Selection Criteria</a:t>
            </a:r>
          </a:p>
        </p:txBody>
      </p:sp>
      <p:sp>
        <p:nvSpPr>
          <p:cNvPr id="3" name="Rectangle 2">
            <a:extLst>
              <a:ext uri="{FF2B5EF4-FFF2-40B4-BE49-F238E27FC236}">
                <a16:creationId xmlns:a16="http://schemas.microsoft.com/office/drawing/2014/main" id="{5BE29277-2D42-024A-9B22-1DE53A65C865}"/>
              </a:ext>
            </a:extLst>
          </p:cNvPr>
          <p:cNvSpPr/>
          <p:nvPr/>
        </p:nvSpPr>
        <p:spPr>
          <a:xfrm>
            <a:off x="1371600" y="1447800"/>
            <a:ext cx="6191395" cy="584775"/>
          </a:xfrm>
          <a:prstGeom prst="rect">
            <a:avLst/>
          </a:prstGeom>
        </p:spPr>
        <p:txBody>
          <a:bodyPr wrap="square">
            <a:spAutoFit/>
          </a:bodyPr>
          <a:lstStyle/>
          <a:p>
            <a:br>
              <a:rPr lang="en-US" sz="1600" dirty="0">
                <a:latin typeface="Arial" panose="020B0604020202020204" pitchFamily="34" charset="0"/>
                <a:cs typeface="Arial" panose="020B0604020202020204" pitchFamily="34" charset="0"/>
              </a:rPr>
            </a:br>
            <a:endParaRPr lang="en-US" sz="1600"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44DC5A82-C9AE-274F-BB9E-FE5206304692}"/>
              </a:ext>
            </a:extLst>
          </p:cNvPr>
          <p:cNvSpPr/>
          <p:nvPr/>
        </p:nvSpPr>
        <p:spPr>
          <a:xfrm>
            <a:off x="1299933" y="1799943"/>
            <a:ext cx="6191395" cy="584775"/>
          </a:xfrm>
          <a:prstGeom prst="rect">
            <a:avLst/>
          </a:prstGeom>
        </p:spPr>
        <p:txBody>
          <a:bodyPr wrap="square">
            <a:spAutoFit/>
          </a:bodyPr>
          <a:lstStyle/>
          <a:p>
            <a:br>
              <a:rPr lang="en-US" sz="1600" dirty="0">
                <a:latin typeface="Arial" panose="020B0604020202020204" pitchFamily="34" charset="0"/>
                <a:cs typeface="Arial" panose="020B0604020202020204" pitchFamily="34" charset="0"/>
              </a:rPr>
            </a:br>
            <a:endParaRPr lang="en-US" sz="1600" dirty="0">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321DAE23-C457-4C43-A936-5575C6877711}"/>
              </a:ext>
            </a:extLst>
          </p:cNvPr>
          <p:cNvSpPr/>
          <p:nvPr/>
        </p:nvSpPr>
        <p:spPr>
          <a:xfrm>
            <a:off x="1299934" y="2155318"/>
            <a:ext cx="2947151" cy="2508379"/>
          </a:xfrm>
          <a:prstGeom prst="rect">
            <a:avLst/>
          </a:prstGeom>
        </p:spPr>
        <p:txBody>
          <a:bodyPr wrap="square">
            <a:spAutoFit/>
          </a:bodyPr>
          <a:lstStyle/>
          <a:p>
            <a:pPr marL="214313" indent="-214313">
              <a:spcAft>
                <a:spcPts val="1800"/>
              </a:spcAft>
              <a:buFont typeface="+mj-lt"/>
              <a:buAutoNum type="arabicPeriod"/>
            </a:pPr>
            <a:r>
              <a:rPr lang="en-US" sz="1600" dirty="0">
                <a:latin typeface="Arial" panose="020B0604020202020204" pitchFamily="34" charset="0"/>
                <a:cs typeface="Arial" panose="020B0604020202020204" pitchFamily="34" charset="0"/>
              </a:rPr>
              <a:t>Committed to central pillar of authentic youth engagement</a:t>
            </a:r>
          </a:p>
          <a:p>
            <a:pPr marL="214313" indent="-214313">
              <a:spcAft>
                <a:spcPts val="1800"/>
              </a:spcAft>
              <a:buFont typeface="+mj-lt"/>
              <a:buAutoNum type="arabicPeriod"/>
            </a:pPr>
            <a:r>
              <a:rPr lang="en-US" sz="1600" dirty="0">
                <a:latin typeface="Arial" panose="020B0604020202020204" pitchFamily="34" charset="0"/>
                <a:cs typeface="Arial" panose="020B0604020202020204" pitchFamily="34" charset="0"/>
              </a:rPr>
              <a:t>Scale mindset</a:t>
            </a:r>
          </a:p>
          <a:p>
            <a:pPr marL="214313" indent="-214313">
              <a:spcAft>
                <a:spcPts val="1800"/>
              </a:spcAft>
              <a:buFont typeface="+mj-lt"/>
              <a:buAutoNum type="arabicPeriod"/>
            </a:pPr>
            <a:r>
              <a:rPr lang="en-US" sz="1600" dirty="0">
                <a:latin typeface="Arial" panose="020B0604020202020204" pitchFamily="34" charset="0"/>
                <a:cs typeface="Arial" panose="020B0604020202020204" pitchFamily="34" charset="0"/>
              </a:rPr>
              <a:t>Deeply open to learning, innovation</a:t>
            </a:r>
          </a:p>
          <a:p>
            <a:pPr marL="214313" indent="-214313">
              <a:spcAft>
                <a:spcPts val="1800"/>
              </a:spcAft>
              <a:buFont typeface="+mj-lt"/>
              <a:buAutoNum type="arabicPeriod"/>
            </a:pPr>
            <a:r>
              <a:rPr lang="en-US" sz="1600" dirty="0">
                <a:latin typeface="Arial" panose="020B0604020202020204" pitchFamily="34" charset="0"/>
                <a:cs typeface="Arial" panose="020B0604020202020204" pitchFamily="34" charset="0"/>
              </a:rPr>
              <a:t>Pathways thinker</a:t>
            </a:r>
          </a:p>
        </p:txBody>
      </p:sp>
      <p:sp>
        <p:nvSpPr>
          <p:cNvPr id="8" name="Rectangle 7">
            <a:extLst>
              <a:ext uri="{FF2B5EF4-FFF2-40B4-BE49-F238E27FC236}">
                <a16:creationId xmlns:a16="http://schemas.microsoft.com/office/drawing/2014/main" id="{20EDF9C2-015A-9941-8400-CB0609DC6573}"/>
              </a:ext>
            </a:extLst>
          </p:cNvPr>
          <p:cNvSpPr/>
          <p:nvPr/>
        </p:nvSpPr>
        <p:spPr>
          <a:xfrm>
            <a:off x="4703113" y="2167352"/>
            <a:ext cx="2935325" cy="2739211"/>
          </a:xfrm>
          <a:prstGeom prst="rect">
            <a:avLst/>
          </a:prstGeom>
        </p:spPr>
        <p:txBody>
          <a:bodyPr wrap="square">
            <a:spAutoFit/>
          </a:bodyPr>
          <a:lstStyle/>
          <a:p>
            <a:pPr marL="214313" indent="-214313">
              <a:spcAft>
                <a:spcPts val="1800"/>
              </a:spcAft>
              <a:buFont typeface="+mj-lt"/>
              <a:buAutoNum type="arabicPeriod"/>
            </a:pPr>
            <a:r>
              <a:rPr lang="en-US" sz="1600" dirty="0">
                <a:latin typeface="Arial" panose="020B0604020202020204" pitchFamily="34" charset="0"/>
                <a:cs typeface="Arial" panose="020B0604020202020204" pitchFamily="34" charset="0"/>
              </a:rPr>
              <a:t>Trusted convener and long term local presence</a:t>
            </a:r>
          </a:p>
          <a:p>
            <a:pPr marL="214313" indent="-214313">
              <a:spcAft>
                <a:spcPts val="1800"/>
              </a:spcAft>
              <a:buFont typeface="+mj-lt"/>
              <a:buAutoNum type="arabicPeriod"/>
            </a:pPr>
            <a:r>
              <a:rPr lang="en-US" sz="1600" dirty="0">
                <a:latin typeface="Arial" panose="020B0604020202020204" pitchFamily="34" charset="0"/>
                <a:cs typeface="Arial" panose="020B0604020202020204" pitchFamily="34" charset="0"/>
              </a:rPr>
              <a:t>Data and performance measurement orientation</a:t>
            </a:r>
          </a:p>
          <a:p>
            <a:pPr marL="214313" indent="-214313">
              <a:spcAft>
                <a:spcPts val="1800"/>
              </a:spcAft>
              <a:buFont typeface="+mj-lt"/>
              <a:buAutoNum type="arabicPeriod"/>
            </a:pPr>
            <a:r>
              <a:rPr lang="en-US" sz="1600" dirty="0">
                <a:latin typeface="Arial" panose="020B0604020202020204" pitchFamily="34" charset="0"/>
                <a:cs typeface="Arial" panose="020B0604020202020204" pitchFamily="34" charset="0"/>
              </a:rPr>
              <a:t>Systems leadership</a:t>
            </a:r>
          </a:p>
          <a:p>
            <a:pPr marL="214313" indent="-214313">
              <a:spcAft>
                <a:spcPts val="1800"/>
              </a:spcAft>
              <a:buFont typeface="+mj-lt"/>
              <a:buAutoNum type="arabicPeriod"/>
            </a:pPr>
            <a:r>
              <a:rPr lang="en-US" sz="1600" dirty="0">
                <a:latin typeface="Arial" panose="020B0604020202020204" pitchFamily="34" charset="0"/>
                <a:cs typeface="Arial" panose="020B0604020202020204" pitchFamily="34" charset="0"/>
              </a:rPr>
              <a:t>Policy and advocacy </a:t>
            </a:r>
          </a:p>
          <a:p>
            <a:pPr marL="214313" indent="-214313">
              <a:spcAft>
                <a:spcPts val="1800"/>
              </a:spcAft>
              <a:buFont typeface="+mj-lt"/>
              <a:buAutoNum type="arabicPeriod"/>
            </a:pPr>
            <a:endParaRPr lang="en-US" sz="1600" dirty="0">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1088ECED-BFC8-0040-8BBB-5F594A33D995}"/>
              </a:ext>
            </a:extLst>
          </p:cNvPr>
          <p:cNvSpPr/>
          <p:nvPr/>
        </p:nvSpPr>
        <p:spPr>
          <a:xfrm>
            <a:off x="1299934" y="1489938"/>
            <a:ext cx="2947151" cy="53860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cs typeface="Arial" panose="020B0604020202020204" pitchFamily="34" charset="0"/>
              </a:rPr>
              <a:t>GOYI values alignment</a:t>
            </a:r>
          </a:p>
        </p:txBody>
      </p:sp>
      <p:sp>
        <p:nvSpPr>
          <p:cNvPr id="10" name="Rectangle 9">
            <a:extLst>
              <a:ext uri="{FF2B5EF4-FFF2-40B4-BE49-F238E27FC236}">
                <a16:creationId xmlns:a16="http://schemas.microsoft.com/office/drawing/2014/main" id="{48F63529-5D88-8745-B253-87BF1C87C632}"/>
              </a:ext>
            </a:extLst>
          </p:cNvPr>
          <p:cNvSpPr/>
          <p:nvPr/>
        </p:nvSpPr>
        <p:spPr>
          <a:xfrm>
            <a:off x="4703113" y="1489938"/>
            <a:ext cx="2935325" cy="538605"/>
          </a:xfrm>
          <a:prstGeom prst="rect">
            <a:avLst/>
          </a:prstGeom>
          <a:solidFill>
            <a:schemeClr val="accent2"/>
          </a:solidFill>
        </p:spPr>
        <p:txBody>
          <a:bodyPr wrap="square" rtlCol="0" anchor="ctr">
            <a:noAutofit/>
          </a:bodyPr>
          <a:lstStyle/>
          <a:p>
            <a:pPr algn="ctr"/>
            <a:r>
              <a:rPr lang="en-US" sz="1600" b="1" dirty="0">
                <a:latin typeface="Arial" panose="020B0604020202020204" pitchFamily="34" charset="0"/>
                <a:cs typeface="Arial" panose="020B0604020202020204" pitchFamily="34" charset="0"/>
              </a:rPr>
              <a:t>Capabilities</a:t>
            </a:r>
          </a:p>
        </p:txBody>
      </p:sp>
      <p:sp>
        <p:nvSpPr>
          <p:cNvPr id="4" name="Rectangle 3">
            <a:extLst>
              <a:ext uri="{FF2B5EF4-FFF2-40B4-BE49-F238E27FC236}">
                <a16:creationId xmlns:a16="http://schemas.microsoft.com/office/drawing/2014/main" id="{42FC256D-1DD7-1149-9270-33D27EB72F59}"/>
              </a:ext>
            </a:extLst>
          </p:cNvPr>
          <p:cNvSpPr/>
          <p:nvPr/>
        </p:nvSpPr>
        <p:spPr>
          <a:xfrm>
            <a:off x="1371600" y="4953000"/>
            <a:ext cx="6338505" cy="584775"/>
          </a:xfrm>
          <a:prstGeom prst="rect">
            <a:avLst/>
          </a:prstGeom>
        </p:spPr>
        <p:txBody>
          <a:bodyPr wrap="square">
            <a:spAutoFit/>
          </a:bodyPr>
          <a:lstStyle/>
          <a:p>
            <a:pPr algn="ctr"/>
            <a:r>
              <a:rPr lang="en-US" sz="1600" b="1" dirty="0">
                <a:latin typeface="Arial" panose="020B0604020202020204" pitchFamily="34" charset="0"/>
                <a:cs typeface="Arial" panose="020B0604020202020204" pitchFamily="34" charset="0"/>
              </a:rPr>
              <a:t>Key role to facilitate effective cross-sector collaboration and drives partner commitment, action, and learning</a:t>
            </a:r>
          </a:p>
        </p:txBody>
      </p:sp>
    </p:spTree>
    <p:extLst>
      <p:ext uri="{BB962C8B-B14F-4D97-AF65-F5344CB8AC3E}">
        <p14:creationId xmlns:p14="http://schemas.microsoft.com/office/powerpoint/2010/main" val="4040206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439911" cy="493083"/>
          </a:xfrm>
        </p:spPr>
        <p:txBody>
          <a:bodyPr anchor="t"/>
          <a:lstStyle/>
          <a:p>
            <a:pPr marL="182880"/>
            <a:r>
              <a:rPr lang="en-US" dirty="0">
                <a:latin typeface="Calibri" charset="0"/>
                <a:ea typeface="Calibri" charset="0"/>
                <a:cs typeface="Calibri" charset="0"/>
              </a:rPr>
              <a:t>Agenda:  Wednesday 16 January 2019</a:t>
            </a:r>
          </a:p>
        </p:txBody>
      </p:sp>
      <p:graphicFrame>
        <p:nvGraphicFramePr>
          <p:cNvPr id="4" name="Table 3"/>
          <p:cNvGraphicFramePr>
            <a:graphicFrameLocks noGrp="1"/>
          </p:cNvGraphicFramePr>
          <p:nvPr>
            <p:extLst>
              <p:ext uri="{D42A27DB-BD31-4B8C-83A1-F6EECF244321}">
                <p14:modId xmlns:p14="http://schemas.microsoft.com/office/powerpoint/2010/main" val="1569218175"/>
              </p:ext>
            </p:extLst>
          </p:nvPr>
        </p:nvGraphicFramePr>
        <p:xfrm>
          <a:off x="228600" y="609600"/>
          <a:ext cx="8741228" cy="5621867"/>
        </p:xfrm>
        <a:graphic>
          <a:graphicData uri="http://schemas.openxmlformats.org/drawingml/2006/table">
            <a:tbl>
              <a:tblPr firstRow="1">
                <a:tableStyleId>{21E4AEA4-8DFA-4A89-87EB-49C32662AFE0}</a:tableStyleId>
              </a:tblPr>
              <a:tblGrid>
                <a:gridCol w="2481356">
                  <a:extLst>
                    <a:ext uri="{9D8B030D-6E8A-4147-A177-3AD203B41FA5}">
                      <a16:colId xmlns:a16="http://schemas.microsoft.com/office/drawing/2014/main" val="20000"/>
                    </a:ext>
                  </a:extLst>
                </a:gridCol>
                <a:gridCol w="6259872">
                  <a:extLst>
                    <a:ext uri="{9D8B030D-6E8A-4147-A177-3AD203B41FA5}">
                      <a16:colId xmlns:a16="http://schemas.microsoft.com/office/drawing/2014/main" val="20001"/>
                    </a:ext>
                  </a:extLst>
                </a:gridCol>
              </a:tblGrid>
              <a:tr h="388902">
                <a:tc>
                  <a:txBody>
                    <a:bodyPr/>
                    <a:lstStyle/>
                    <a:p>
                      <a:pPr algn="ctr"/>
                      <a:r>
                        <a:rPr lang="en-US" sz="1400" dirty="0">
                          <a:solidFill>
                            <a:schemeClr val="tx1"/>
                          </a:solidFill>
                          <a:latin typeface="Arial" panose="020B0604020202020204" pitchFamily="34" charset="0"/>
                          <a:ea typeface="Calibri" charset="0"/>
                          <a:cs typeface="Arial" panose="020B0604020202020204" pitchFamily="34" charset="0"/>
                        </a:rPr>
                        <a:t>Time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solidFill>
                            <a:schemeClr val="tx1"/>
                          </a:solidFill>
                          <a:latin typeface="Arial" panose="020B0604020202020204" pitchFamily="34" charset="0"/>
                          <a:ea typeface="Calibri" charset="0"/>
                          <a:cs typeface="Arial" panose="020B0604020202020204" pitchFamily="34" charset="0"/>
                        </a:rPr>
                        <a:t>Topics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777805">
                <a:tc>
                  <a:txBody>
                    <a:bodyPr/>
                    <a:lstStyle/>
                    <a:p>
                      <a:r>
                        <a:rPr lang="en-US" sz="1400" dirty="0">
                          <a:latin typeface="Arial" panose="020B0604020202020204" pitchFamily="34" charset="0"/>
                          <a:ea typeface="Calibri" charset="0"/>
                          <a:cs typeface="Arial" panose="020B0604020202020204" pitchFamily="34" charset="0"/>
                        </a:rPr>
                        <a:t>10:00 AM – 10:15 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latin typeface="Arial" panose="020B0604020202020204" pitchFamily="34" charset="0"/>
                          <a:ea typeface="Calibri" charset="0"/>
                          <a:cs typeface="Arial" panose="020B0604020202020204" pitchFamily="34" charset="0"/>
                        </a:rPr>
                        <a:t>Welcome</a:t>
                      </a:r>
                    </a:p>
                    <a:p>
                      <a:pPr marL="285750" indent="-285750" rtl="0" fontAlgn="base">
                        <a:buFont typeface="Arial" charset="0"/>
                        <a:buChar char="•"/>
                      </a:pPr>
                      <a:r>
                        <a:rPr lang="en-US" sz="1400" b="0" i="0" u="none" strike="noStrike" kern="1200" dirty="0">
                          <a:solidFill>
                            <a:schemeClr val="dk1"/>
                          </a:solidFill>
                          <a:effectLst/>
                          <a:latin typeface="Arial" panose="020B0604020202020204" pitchFamily="34" charset="0"/>
                          <a:ea typeface="Calibri" charset="0"/>
                          <a:cs typeface="Arial" panose="020B0604020202020204" pitchFamily="34" charset="0"/>
                        </a:rPr>
                        <a:t>Introductions</a:t>
                      </a:r>
                    </a:p>
                    <a:p>
                      <a:pPr marL="285750" indent="-285750" rtl="0" fontAlgn="base">
                        <a:buFont typeface="Arial" charset="0"/>
                        <a:buChar char="•"/>
                      </a:pPr>
                      <a:r>
                        <a:rPr lang="en-US" sz="1400" b="0" i="0" u="none" strike="noStrike" kern="1200" dirty="0">
                          <a:solidFill>
                            <a:schemeClr val="dk1"/>
                          </a:solidFill>
                          <a:effectLst/>
                          <a:latin typeface="Arial" panose="020B0604020202020204" pitchFamily="34" charset="0"/>
                          <a:ea typeface="Calibri" charset="0"/>
                          <a:cs typeface="Arial" panose="020B0604020202020204" pitchFamily="34" charset="0"/>
                        </a:rPr>
                        <a:t>Agenda walk through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80438">
                <a:tc>
                  <a:txBody>
                    <a:bodyPr/>
                    <a:lstStyle/>
                    <a:p>
                      <a:r>
                        <a:rPr lang="en-US" sz="1400" dirty="0">
                          <a:latin typeface="Arial" panose="020B0604020202020204" pitchFamily="34" charset="0"/>
                          <a:ea typeface="Calibri" charset="0"/>
                          <a:cs typeface="Arial" panose="020B0604020202020204" pitchFamily="34" charset="0"/>
                        </a:rPr>
                        <a:t>10:15 AM – 10:45 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buFont typeface="Arial" charset="0"/>
                        <a:buNone/>
                      </a:pPr>
                      <a:r>
                        <a:rPr lang="en-US" sz="1400" b="1" dirty="0">
                          <a:latin typeface="Arial" panose="020B0604020202020204" pitchFamily="34" charset="0"/>
                          <a:ea typeface="Calibri" charset="0"/>
                          <a:cs typeface="Arial" panose="020B0604020202020204" pitchFamily="34" charset="0"/>
                        </a:rPr>
                        <a:t>The youth employment challenge in India</a:t>
                      </a:r>
                    </a:p>
                    <a:p>
                      <a:pPr marL="285750" indent="-285750">
                        <a:buFont typeface="Arial" panose="020B0604020202020204" pitchFamily="34" charset="0"/>
                        <a:buChar char="•"/>
                      </a:pPr>
                      <a:r>
                        <a:rPr lang="en-US" sz="1400" b="0" kern="1200" dirty="0">
                          <a:solidFill>
                            <a:schemeClr val="dk1"/>
                          </a:solidFill>
                          <a:latin typeface="Arial" panose="020B0604020202020204" pitchFamily="34" charset="0"/>
                          <a:ea typeface="Calibri" charset="0"/>
                          <a:cs typeface="Arial" panose="020B0604020202020204" pitchFamily="34" charset="0"/>
                        </a:rPr>
                        <a:t>National snapshot – JustJobs</a:t>
                      </a:r>
                    </a:p>
                    <a:p>
                      <a:pPr marL="285750" indent="-285750">
                        <a:buFont typeface="Arial" panose="020B0604020202020204" pitchFamily="34" charset="0"/>
                        <a:buChar char="•"/>
                      </a:pPr>
                      <a:r>
                        <a:rPr lang="en-US" sz="1400" b="0" kern="1200" dirty="0">
                          <a:solidFill>
                            <a:schemeClr val="dk1"/>
                          </a:solidFill>
                          <a:latin typeface="Arial" panose="020B0604020202020204" pitchFamily="34" charset="0"/>
                          <a:ea typeface="Calibri" charset="0"/>
                          <a:cs typeface="Arial" panose="020B0604020202020204" pitchFamily="34" charset="0"/>
                        </a:rPr>
                        <a:t>The private sector role in skilling - Samhita Social Ventures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63973">
                <a:tc>
                  <a:txBody>
                    <a:bodyPr/>
                    <a:lstStyle/>
                    <a:p>
                      <a:r>
                        <a:rPr lang="en-US" sz="1400" dirty="0">
                          <a:latin typeface="Arial" panose="020B0604020202020204" pitchFamily="34" charset="0"/>
                          <a:ea typeface="Calibri" charset="0"/>
                          <a:cs typeface="Arial" panose="020B0604020202020204" pitchFamily="34" charset="0"/>
                        </a:rPr>
                        <a:t>10:45 AM – 11:15 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US" sz="1400" b="1" dirty="0">
                          <a:latin typeface="Arial" panose="020B0604020202020204" pitchFamily="34" charset="0"/>
                          <a:ea typeface="Calibri" charset="0"/>
                          <a:cs typeface="Arial" panose="020B0604020202020204" pitchFamily="34" charset="0"/>
                        </a:rPr>
                        <a:t>GOYI Initiative overview, approach and highlights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69996">
                <a:tc>
                  <a:txBody>
                    <a:bodyPr/>
                    <a:lstStyle/>
                    <a:p>
                      <a:r>
                        <a:rPr lang="en-US" sz="1400" dirty="0">
                          <a:latin typeface="Arial" panose="020B0604020202020204" pitchFamily="34" charset="0"/>
                          <a:ea typeface="Calibri" charset="0"/>
                          <a:cs typeface="Arial" panose="020B0604020202020204" pitchFamily="34" charset="0"/>
                        </a:rPr>
                        <a:t>11:15 AM – 12:00 PM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rtl="0">
                        <a:buFont typeface="Arial" panose="020B0604020202020204" pitchFamily="34" charset="0"/>
                        <a:buNone/>
                      </a:pPr>
                      <a:r>
                        <a:rPr lang="en-US" sz="1400" b="1" kern="1200" dirty="0">
                          <a:solidFill>
                            <a:schemeClr val="dk1"/>
                          </a:solidFill>
                          <a:latin typeface="Arial" panose="020B0604020202020204" pitchFamily="34" charset="0"/>
                          <a:ea typeface="Calibri" charset="0"/>
                          <a:cs typeface="Arial" panose="020B0604020202020204" pitchFamily="34" charset="0"/>
                        </a:rPr>
                        <a:t>Panel discussion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Calibri" charset="0"/>
                          <a:cs typeface="Arial" panose="020B0604020202020204" pitchFamily="34" charset="0"/>
                        </a:rPr>
                        <a:t>Moderators: GDI &amp; CAP YEI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Calibri" charset="0"/>
                          <a:cs typeface="Arial" panose="020B0604020202020204" pitchFamily="34" charset="0"/>
                        </a:rPr>
                        <a:t>Panelists: CAP YEI UNDP , Restless Development, LabourNet, Michael and Susan Dell Foundation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2566661"/>
                  </a:ext>
                </a:extLst>
              </a:tr>
              <a:tr h="680438">
                <a:tc>
                  <a:txBody>
                    <a:bodyPr/>
                    <a:lstStyle/>
                    <a:p>
                      <a:r>
                        <a:rPr lang="en-US" sz="1400" baseline="0" dirty="0">
                          <a:latin typeface="Arial" panose="020B0604020202020204" pitchFamily="34" charset="0"/>
                          <a:ea typeface="Calibri" charset="0"/>
                          <a:cs typeface="Arial" panose="020B0604020202020204" pitchFamily="34" charset="0"/>
                        </a:rPr>
                        <a:t>12:00 PM – 1</a:t>
                      </a:r>
                      <a:r>
                        <a:rPr lang="en-US" sz="1400" dirty="0">
                          <a:latin typeface="Arial" panose="020B0604020202020204" pitchFamily="34" charset="0"/>
                          <a:ea typeface="Calibri" charset="0"/>
                          <a:cs typeface="Arial" panose="020B0604020202020204" pitchFamily="34" charset="0"/>
                        </a:rPr>
                        <a:t>:45 PM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kern="1200" dirty="0">
                          <a:solidFill>
                            <a:schemeClr val="dk1"/>
                          </a:solidFill>
                          <a:latin typeface="Arial" panose="020B0604020202020204" pitchFamily="34" charset="0"/>
                          <a:ea typeface="Calibri" charset="0"/>
                          <a:cs typeface="Arial" panose="020B0604020202020204" pitchFamily="34" charset="0"/>
                        </a:rPr>
                        <a:t>Brainstorming in groups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Calibri" charset="0"/>
                          <a:cs typeface="Arial" panose="020B0604020202020204" pitchFamily="34" charset="0"/>
                        </a:rPr>
                        <a:t>Learning lunch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Calibri" charset="0"/>
                          <a:cs typeface="Arial" panose="020B0604020202020204" pitchFamily="34" charset="0"/>
                        </a:rPr>
                        <a:t>Report backs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b="0" kern="1200" dirty="0">
                        <a:solidFill>
                          <a:schemeClr val="dk1"/>
                        </a:solidFill>
                        <a:latin typeface="Arial" panose="020B0604020202020204" pitchFamily="34" charset="0"/>
                        <a:ea typeface="Calibri"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72440">
                <a:tc>
                  <a:txBody>
                    <a:bodyPr/>
                    <a:lstStyle/>
                    <a:p>
                      <a:r>
                        <a:rPr lang="en-US" sz="1400" dirty="0">
                          <a:latin typeface="Arial" panose="020B0604020202020204" pitchFamily="34" charset="0"/>
                          <a:ea typeface="Calibri" charset="0"/>
                          <a:cs typeface="Arial" panose="020B0604020202020204" pitchFamily="34" charset="0"/>
                        </a:rPr>
                        <a:t>1:45 PM - 2:00 PM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latin typeface="Arial" panose="020B0604020202020204" pitchFamily="34" charset="0"/>
                          <a:ea typeface="Calibri" charset="0"/>
                          <a:cs typeface="Arial" panose="020B0604020202020204" pitchFamily="34" charset="0"/>
                        </a:rPr>
                        <a:t>Next steps &amp; thank you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897467">
                <a:tc>
                  <a:txBody>
                    <a:bodyPr/>
                    <a:lstStyle/>
                    <a:p>
                      <a:r>
                        <a:rPr lang="en-US" sz="1400" dirty="0">
                          <a:latin typeface="Arial" panose="020B0604020202020204" pitchFamily="34" charset="0"/>
                          <a:ea typeface="Calibri" charset="0"/>
                          <a:cs typeface="Arial" panose="020B0604020202020204" pitchFamily="34" charset="0"/>
                        </a:rPr>
                        <a:t>2:00 PM – 3:00 PM</a:t>
                      </a:r>
                    </a:p>
                    <a:p>
                      <a:r>
                        <a:rPr lang="en-US" sz="1400" dirty="0">
                          <a:latin typeface="Arial" panose="020B0604020202020204" pitchFamily="34" charset="0"/>
                          <a:ea typeface="Calibri" charset="0"/>
                          <a:cs typeface="Arial" panose="020B0604020202020204" pitchFamily="34" charset="0"/>
                        </a:rPr>
                        <a:t>(Post program)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dk1"/>
                          </a:solidFill>
                          <a:latin typeface="Arial" panose="020B0604020202020204" pitchFamily="34" charset="0"/>
                          <a:ea typeface="+mn-ea"/>
                          <a:cs typeface="Arial" panose="020B0604020202020204" pitchFamily="34" charset="0"/>
                        </a:rPr>
                        <a:t>Session with youth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mn-ea"/>
                          <a:cs typeface="Arial" panose="020B0604020202020204" pitchFamily="34" charset="0"/>
                        </a:rPr>
                        <a:t>Workshop participants welcome to stay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latin typeface="Arial" panose="020B0604020202020204" pitchFamily="34" charset="0"/>
                        <a:ea typeface="Calibri"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4127514"/>
                  </a:ext>
                </a:extLst>
              </a:tr>
            </a:tbl>
          </a:graphicData>
        </a:graphic>
      </p:graphicFrame>
      <p:sp>
        <p:nvSpPr>
          <p:cNvPr id="5" name="Rectangle 4">
            <a:extLst>
              <a:ext uri="{FF2B5EF4-FFF2-40B4-BE49-F238E27FC236}">
                <a16:creationId xmlns:a16="http://schemas.microsoft.com/office/drawing/2014/main" id="{701BAD85-D41F-D041-A7A3-6B73ABF54216}"/>
              </a:ext>
            </a:extLst>
          </p:cNvPr>
          <p:cNvSpPr/>
          <p:nvPr/>
        </p:nvSpPr>
        <p:spPr>
          <a:xfrm>
            <a:off x="228600" y="2971800"/>
            <a:ext cx="8741228" cy="9144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791653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10" name="Rectangle 9">
            <a:extLst>
              <a:ext uri="{FF2B5EF4-FFF2-40B4-BE49-F238E27FC236}">
                <a16:creationId xmlns:a16="http://schemas.microsoft.com/office/drawing/2014/main" id="{C5A992C2-3187-8C4E-9BFB-37904932D2C6}"/>
              </a:ext>
            </a:extLst>
          </p:cNvPr>
          <p:cNvSpPr/>
          <p:nvPr/>
        </p:nvSpPr>
        <p:spPr>
          <a:xfrm>
            <a:off x="59995" y="4049822"/>
            <a:ext cx="9086230" cy="28274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hape 269"/>
          <p:cNvSpPr txBox="1">
            <a:spLocks noGrp="1"/>
          </p:cNvSpPr>
          <p:nvPr>
            <p:ph type="title"/>
          </p:nvPr>
        </p:nvSpPr>
        <p:spPr>
          <a:xfrm>
            <a:off x="197482" y="70450"/>
            <a:ext cx="8439900" cy="493200"/>
          </a:xfrm>
          <a:prstGeom prst="rect">
            <a:avLst/>
          </a:prstGeom>
        </p:spPr>
        <p:txBody>
          <a:bodyPr lIns="91425" tIns="91425" rIns="91425" bIns="91425" anchor="t" anchorCtr="0">
            <a:noAutofit/>
          </a:bodyPr>
          <a:lstStyle/>
          <a:p>
            <a:pPr lvl="0">
              <a:spcBef>
                <a:spcPts val="0"/>
              </a:spcBef>
              <a:buNone/>
            </a:pPr>
            <a:r>
              <a:rPr lang="en-US" dirty="0">
                <a:latin typeface="Calibri" charset="0"/>
                <a:ea typeface="Calibri" charset="0"/>
                <a:cs typeface="Calibri" charset="0"/>
              </a:rPr>
              <a:t>Panel discussion</a:t>
            </a:r>
          </a:p>
        </p:txBody>
      </p:sp>
      <p:sp>
        <p:nvSpPr>
          <p:cNvPr id="6" name="Rectangle 5"/>
          <p:cNvSpPr/>
          <p:nvPr/>
        </p:nvSpPr>
        <p:spPr>
          <a:xfrm>
            <a:off x="4711124" y="5695431"/>
            <a:ext cx="2091035" cy="738664"/>
          </a:xfrm>
          <a:prstGeom prst="rect">
            <a:avLst/>
          </a:prstGeom>
        </p:spPr>
        <p:txBody>
          <a:bodyPr wrap="square">
            <a:spAutoFit/>
          </a:bodyPr>
          <a:lstStyle/>
          <a:p>
            <a:pPr marR="0" lvl="0" algn="ctr">
              <a:spcBef>
                <a:spcPts val="0"/>
              </a:spcBef>
            </a:pPr>
            <a:r>
              <a:rPr lang="en-US" sz="1400" b="1" dirty="0">
                <a:solidFill>
                  <a:srgbClr val="000000"/>
                </a:solidFill>
                <a:latin typeface="Arial" charset="0"/>
                <a:ea typeface="Arial" charset="0"/>
                <a:cs typeface="Arial" charset="0"/>
              </a:rPr>
              <a:t>Rahil Rangwala</a:t>
            </a:r>
          </a:p>
          <a:p>
            <a:pPr marR="0" lvl="0" algn="ctr">
              <a:spcBef>
                <a:spcPts val="0"/>
              </a:spcBef>
            </a:pPr>
            <a:r>
              <a:rPr lang="en-US" sz="1400" dirty="0">
                <a:solidFill>
                  <a:srgbClr val="000000"/>
                </a:solidFill>
                <a:latin typeface="Arial" charset="0"/>
                <a:ea typeface="Arial" charset="0"/>
                <a:cs typeface="Arial" charset="0"/>
              </a:rPr>
              <a:t>Michael and Susan </a:t>
            </a:r>
          </a:p>
          <a:p>
            <a:pPr marR="0" lvl="0" algn="ctr">
              <a:spcBef>
                <a:spcPts val="0"/>
              </a:spcBef>
            </a:pPr>
            <a:r>
              <a:rPr lang="en-US" sz="1400" dirty="0">
                <a:solidFill>
                  <a:srgbClr val="000000"/>
                </a:solidFill>
                <a:latin typeface="Arial" charset="0"/>
                <a:ea typeface="Arial" charset="0"/>
                <a:cs typeface="Arial" charset="0"/>
              </a:rPr>
              <a:t>Dell Foundation</a:t>
            </a:r>
          </a:p>
        </p:txBody>
      </p:sp>
      <p:sp>
        <p:nvSpPr>
          <p:cNvPr id="8" name="Rectangle 7"/>
          <p:cNvSpPr/>
          <p:nvPr/>
        </p:nvSpPr>
        <p:spPr>
          <a:xfrm>
            <a:off x="1051561" y="5674364"/>
            <a:ext cx="2002869" cy="738664"/>
          </a:xfrm>
          <a:prstGeom prst="rect">
            <a:avLst/>
          </a:prstGeom>
        </p:spPr>
        <p:txBody>
          <a:bodyPr wrap="square">
            <a:spAutoFit/>
          </a:bodyPr>
          <a:lstStyle/>
          <a:p>
            <a:pPr marR="0" lvl="0" algn="ctr">
              <a:spcBef>
                <a:spcPts val="0"/>
              </a:spcBef>
            </a:pPr>
            <a:r>
              <a:rPr lang="en-US" sz="1400" b="1" dirty="0">
                <a:solidFill>
                  <a:srgbClr val="000000"/>
                </a:solidFill>
                <a:latin typeface="Arial" charset="0"/>
                <a:ea typeface="Arial" charset="0"/>
                <a:cs typeface="Arial" charset="0"/>
              </a:rPr>
              <a:t>Nalini Paul</a:t>
            </a:r>
          </a:p>
          <a:p>
            <a:pPr marR="0" lvl="0" algn="ctr">
              <a:spcBef>
                <a:spcPts val="0"/>
              </a:spcBef>
            </a:pPr>
            <a:r>
              <a:rPr lang="en-US" sz="1400" dirty="0">
                <a:solidFill>
                  <a:srgbClr val="000000"/>
                </a:solidFill>
                <a:latin typeface="Arial" charset="0"/>
                <a:ea typeface="Arial" charset="0"/>
                <a:cs typeface="Arial" charset="0"/>
              </a:rPr>
              <a:t>Restless </a:t>
            </a:r>
          </a:p>
          <a:p>
            <a:pPr marR="0" lvl="0" algn="ctr">
              <a:spcBef>
                <a:spcPts val="0"/>
              </a:spcBef>
            </a:pPr>
            <a:r>
              <a:rPr lang="en-US" sz="1400" dirty="0">
                <a:solidFill>
                  <a:srgbClr val="000000"/>
                </a:solidFill>
                <a:latin typeface="Arial" charset="0"/>
                <a:ea typeface="Arial" charset="0"/>
                <a:cs typeface="Arial" charset="0"/>
              </a:rPr>
              <a:t>Development</a:t>
            </a:r>
          </a:p>
        </p:txBody>
      </p:sp>
      <p:sp>
        <p:nvSpPr>
          <p:cNvPr id="9" name="Rectangle 8"/>
          <p:cNvSpPr/>
          <p:nvPr/>
        </p:nvSpPr>
        <p:spPr>
          <a:xfrm>
            <a:off x="6754892" y="5706461"/>
            <a:ext cx="2035110" cy="523220"/>
          </a:xfrm>
          <a:prstGeom prst="rect">
            <a:avLst/>
          </a:prstGeom>
        </p:spPr>
        <p:txBody>
          <a:bodyPr wrap="square">
            <a:spAutoFit/>
          </a:bodyPr>
          <a:lstStyle/>
          <a:p>
            <a:pPr algn="ctr"/>
            <a:r>
              <a:rPr lang="en-US" sz="1400" b="1" dirty="0">
                <a:solidFill>
                  <a:srgbClr val="000000"/>
                </a:solidFill>
                <a:latin typeface="Arial" charset="0"/>
                <a:cs typeface="Arial" charset="0"/>
              </a:rPr>
              <a:t>Gayathri Vasudevan</a:t>
            </a:r>
          </a:p>
          <a:p>
            <a:pPr algn="ctr"/>
            <a:r>
              <a:rPr lang="en-US" sz="1400" dirty="0">
                <a:solidFill>
                  <a:srgbClr val="000000"/>
                </a:solidFill>
                <a:latin typeface="Arial" charset="0"/>
                <a:cs typeface="Arial" charset="0"/>
              </a:rPr>
              <a:t>LabourNet</a:t>
            </a:r>
          </a:p>
        </p:txBody>
      </p:sp>
      <p:sp>
        <p:nvSpPr>
          <p:cNvPr id="13" name="TextBox 12"/>
          <p:cNvSpPr txBox="1"/>
          <p:nvPr/>
        </p:nvSpPr>
        <p:spPr>
          <a:xfrm>
            <a:off x="8245855" y="0"/>
            <a:ext cx="900369" cy="3429000"/>
          </a:xfrm>
          <a:prstGeom prst="rect">
            <a:avLst/>
          </a:prstGeom>
          <a:solidFill>
            <a:schemeClr val="accent4"/>
          </a:solidFill>
        </p:spPr>
        <p:txBody>
          <a:bodyPr wrap="square" rtlCol="0">
            <a:noAutofit/>
          </a:bodyPr>
          <a:lstStyle/>
          <a:p>
            <a:endParaRPr lang="en-US" dirty="0"/>
          </a:p>
        </p:txBody>
      </p:sp>
      <p:sp>
        <p:nvSpPr>
          <p:cNvPr id="20" name="TextBox 19"/>
          <p:cNvSpPr txBox="1"/>
          <p:nvPr/>
        </p:nvSpPr>
        <p:spPr>
          <a:xfrm>
            <a:off x="1" y="3478412"/>
            <a:ext cx="1066800" cy="3379589"/>
          </a:xfrm>
          <a:prstGeom prst="rect">
            <a:avLst/>
          </a:prstGeom>
          <a:solidFill>
            <a:srgbClr val="FFC000"/>
          </a:solidFill>
        </p:spPr>
        <p:txBody>
          <a:bodyPr wrap="square" rtlCol="0">
            <a:noAutofit/>
          </a:bodyPr>
          <a:lstStyle/>
          <a:p>
            <a:endParaRPr lang="en-US" dirty="0"/>
          </a:p>
        </p:txBody>
      </p:sp>
      <p:sp>
        <p:nvSpPr>
          <p:cNvPr id="22" name="Rectangle 21"/>
          <p:cNvSpPr/>
          <p:nvPr/>
        </p:nvSpPr>
        <p:spPr>
          <a:xfrm>
            <a:off x="2860893" y="5674364"/>
            <a:ext cx="2043768" cy="738664"/>
          </a:xfrm>
          <a:prstGeom prst="rect">
            <a:avLst/>
          </a:prstGeom>
        </p:spPr>
        <p:txBody>
          <a:bodyPr wrap="square">
            <a:spAutoFit/>
          </a:bodyPr>
          <a:lstStyle/>
          <a:p>
            <a:pPr algn="ctr"/>
            <a:r>
              <a:rPr lang="en-US" sz="1400" b="1" dirty="0">
                <a:solidFill>
                  <a:srgbClr val="000000"/>
                </a:solidFill>
                <a:latin typeface="Arial" charset="0"/>
                <a:cs typeface="Arial" charset="0"/>
              </a:rPr>
              <a:t>Clement Chauvert</a:t>
            </a:r>
          </a:p>
          <a:p>
            <a:pPr algn="ctr"/>
            <a:r>
              <a:rPr lang="en-US" sz="1400" dirty="0">
                <a:solidFill>
                  <a:srgbClr val="000000"/>
                </a:solidFill>
                <a:latin typeface="Arial" charset="0"/>
                <a:cs typeface="Arial" charset="0"/>
              </a:rPr>
              <a:t>United Nations Development Program</a:t>
            </a:r>
          </a:p>
        </p:txBody>
      </p:sp>
      <p:pic>
        <p:nvPicPr>
          <p:cNvPr id="7" name="Picture 6">
            <a:extLst>
              <a:ext uri="{FF2B5EF4-FFF2-40B4-BE49-F238E27FC236}">
                <a16:creationId xmlns:a16="http://schemas.microsoft.com/office/drawing/2014/main" id="{439DEAA1-C2BD-B446-8A00-A758D2ACF911}"/>
              </a:ext>
            </a:extLst>
          </p:cNvPr>
          <p:cNvPicPr>
            <a:picLocks noChangeAspect="1"/>
          </p:cNvPicPr>
          <p:nvPr/>
        </p:nvPicPr>
        <p:blipFill rotWithShape="1">
          <a:blip r:embed="rId3">
            <a:extLst>
              <a:ext uri="{28A0092B-C50C-407E-A947-70E740481C1C}">
                <a14:useLocalDpi xmlns:a14="http://schemas.microsoft.com/office/drawing/2010/main" val="0"/>
              </a:ext>
            </a:extLst>
          </a:blip>
          <a:srcRect l="12810" r="14757"/>
          <a:stretch/>
        </p:blipFill>
        <p:spPr>
          <a:xfrm>
            <a:off x="7154016" y="3828214"/>
            <a:ext cx="1456584" cy="1728412"/>
          </a:xfrm>
          <a:prstGeom prst="rect">
            <a:avLst/>
          </a:prstGeom>
        </p:spPr>
      </p:pic>
      <p:pic>
        <p:nvPicPr>
          <p:cNvPr id="14" name="Picture 13">
            <a:extLst>
              <a:ext uri="{FF2B5EF4-FFF2-40B4-BE49-F238E27FC236}">
                <a16:creationId xmlns:a16="http://schemas.microsoft.com/office/drawing/2014/main" id="{227A602B-58F4-7B42-BF42-5F753F5890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6600" y="3828215"/>
            <a:ext cx="1420954" cy="1728412"/>
          </a:xfrm>
          <a:prstGeom prst="rect">
            <a:avLst/>
          </a:prstGeom>
        </p:spPr>
      </p:pic>
      <p:pic>
        <p:nvPicPr>
          <p:cNvPr id="16" name="Picture 15">
            <a:extLst>
              <a:ext uri="{FF2B5EF4-FFF2-40B4-BE49-F238E27FC236}">
                <a16:creationId xmlns:a16="http://schemas.microsoft.com/office/drawing/2014/main" id="{F6071569-3D31-604F-9508-142DA19819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90019" y="3814615"/>
            <a:ext cx="1629381" cy="1742011"/>
          </a:xfrm>
          <a:prstGeom prst="rect">
            <a:avLst/>
          </a:prstGeom>
        </p:spPr>
      </p:pic>
      <p:pic>
        <p:nvPicPr>
          <p:cNvPr id="32" name="Picture 31">
            <a:extLst>
              <a:ext uri="{FF2B5EF4-FFF2-40B4-BE49-F238E27FC236}">
                <a16:creationId xmlns:a16="http://schemas.microsoft.com/office/drawing/2014/main" id="{7A5C3564-781E-FF42-889C-925B0F770914}"/>
              </a:ext>
            </a:extLst>
          </p:cNvPr>
          <p:cNvPicPr>
            <a:picLocks noChangeAspect="1"/>
          </p:cNvPicPr>
          <p:nvPr/>
        </p:nvPicPr>
        <p:blipFill rotWithShape="1">
          <a:blip r:embed="rId6">
            <a:extLst>
              <a:ext uri="{28A0092B-C50C-407E-A947-70E740481C1C}">
                <a14:useLocalDpi xmlns:a14="http://schemas.microsoft.com/office/drawing/2010/main" val="0"/>
              </a:ext>
            </a:extLst>
          </a:blip>
          <a:srcRect r="22657"/>
          <a:stretch/>
        </p:blipFill>
        <p:spPr>
          <a:xfrm>
            <a:off x="5155649" y="3828214"/>
            <a:ext cx="1549951" cy="1728412"/>
          </a:xfrm>
          <a:prstGeom prst="rect">
            <a:avLst/>
          </a:prstGeom>
        </p:spPr>
      </p:pic>
      <p:sp>
        <p:nvSpPr>
          <p:cNvPr id="2" name="Rectangle 1">
            <a:extLst>
              <a:ext uri="{FF2B5EF4-FFF2-40B4-BE49-F238E27FC236}">
                <a16:creationId xmlns:a16="http://schemas.microsoft.com/office/drawing/2014/main" id="{248D9CEE-A7E6-0242-B339-33690CFE102E}"/>
              </a:ext>
            </a:extLst>
          </p:cNvPr>
          <p:cNvSpPr/>
          <p:nvPr/>
        </p:nvSpPr>
        <p:spPr>
          <a:xfrm>
            <a:off x="4711124" y="2590800"/>
            <a:ext cx="1874231" cy="523220"/>
          </a:xfrm>
          <a:prstGeom prst="rect">
            <a:avLst/>
          </a:prstGeom>
        </p:spPr>
        <p:txBody>
          <a:bodyPr wrap="none">
            <a:spAutoFit/>
          </a:bodyPr>
          <a:lstStyle/>
          <a:p>
            <a:pPr algn="ctr"/>
            <a:r>
              <a:rPr lang="en-US" sz="1400" b="1" dirty="0">
                <a:solidFill>
                  <a:srgbClr val="000000"/>
                </a:solidFill>
                <a:latin typeface="Arial" charset="0"/>
                <a:cs typeface="Arial" charset="0"/>
              </a:rPr>
              <a:t>Nalini Gangadharan</a:t>
            </a:r>
          </a:p>
          <a:p>
            <a:pPr algn="ctr"/>
            <a:r>
              <a:rPr lang="en-US" sz="1400" dirty="0">
                <a:solidFill>
                  <a:srgbClr val="000000"/>
                </a:solidFill>
                <a:latin typeface="Arial" charset="0"/>
                <a:cs typeface="Arial" charset="0"/>
              </a:rPr>
              <a:t>CAP YEI</a:t>
            </a:r>
          </a:p>
        </p:txBody>
      </p:sp>
      <p:pic>
        <p:nvPicPr>
          <p:cNvPr id="4" name="Picture 3">
            <a:extLst>
              <a:ext uri="{FF2B5EF4-FFF2-40B4-BE49-F238E27FC236}">
                <a16:creationId xmlns:a16="http://schemas.microsoft.com/office/drawing/2014/main" id="{5A42EFCA-C8DF-C649-8563-0546D8EE184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58971" y="789902"/>
            <a:ext cx="1558311" cy="1593409"/>
          </a:xfrm>
          <a:prstGeom prst="rect">
            <a:avLst/>
          </a:prstGeom>
        </p:spPr>
      </p:pic>
      <p:pic>
        <p:nvPicPr>
          <p:cNvPr id="21" name="Picture 20">
            <a:extLst>
              <a:ext uri="{FF2B5EF4-FFF2-40B4-BE49-F238E27FC236}">
                <a16:creationId xmlns:a16="http://schemas.microsoft.com/office/drawing/2014/main" id="{649FB6B5-19E4-7C49-83EB-4F2E18CB8CEB}"/>
              </a:ext>
            </a:extLst>
          </p:cNvPr>
          <p:cNvPicPr>
            <a:picLocks noChangeAspect="1"/>
          </p:cNvPicPr>
          <p:nvPr/>
        </p:nvPicPr>
        <p:blipFill>
          <a:blip r:embed="rId8"/>
          <a:stretch>
            <a:fillRect/>
          </a:stretch>
        </p:blipFill>
        <p:spPr>
          <a:xfrm>
            <a:off x="2628421" y="798857"/>
            <a:ext cx="1575501" cy="1575501"/>
          </a:xfrm>
          <a:prstGeom prst="rect">
            <a:avLst/>
          </a:prstGeom>
        </p:spPr>
      </p:pic>
      <p:sp>
        <p:nvSpPr>
          <p:cNvPr id="23" name="Rectangle 22">
            <a:extLst>
              <a:ext uri="{FF2B5EF4-FFF2-40B4-BE49-F238E27FC236}">
                <a16:creationId xmlns:a16="http://schemas.microsoft.com/office/drawing/2014/main" id="{3AE62A3D-04AC-A740-8D9E-ADFC9FA1D943}"/>
              </a:ext>
            </a:extLst>
          </p:cNvPr>
          <p:cNvSpPr/>
          <p:nvPr/>
        </p:nvSpPr>
        <p:spPr>
          <a:xfrm>
            <a:off x="2438398" y="2498887"/>
            <a:ext cx="1955545" cy="738664"/>
          </a:xfrm>
          <a:prstGeom prst="rect">
            <a:avLst/>
          </a:prstGeom>
        </p:spPr>
        <p:txBody>
          <a:bodyPr wrap="square">
            <a:spAutoFit/>
          </a:bodyPr>
          <a:lstStyle/>
          <a:p>
            <a:pPr marR="0" lvl="0" algn="ctr">
              <a:spcBef>
                <a:spcPts val="0"/>
              </a:spcBef>
            </a:pPr>
            <a:r>
              <a:rPr lang="en-US" sz="1400" b="1" dirty="0">
                <a:solidFill>
                  <a:srgbClr val="000000"/>
                </a:solidFill>
                <a:latin typeface="Arial" charset="0"/>
                <a:ea typeface="Arial" charset="0"/>
                <a:cs typeface="Arial" charset="0"/>
              </a:rPr>
              <a:t>Alice Gugelev</a:t>
            </a:r>
          </a:p>
          <a:p>
            <a:pPr marR="0" lvl="0" algn="ctr">
              <a:spcBef>
                <a:spcPts val="0"/>
              </a:spcBef>
            </a:pPr>
            <a:r>
              <a:rPr lang="en-US" sz="1400" dirty="0">
                <a:solidFill>
                  <a:srgbClr val="000000"/>
                </a:solidFill>
                <a:latin typeface="Arial" charset="0"/>
                <a:ea typeface="Arial" charset="0"/>
                <a:cs typeface="Arial" charset="0"/>
              </a:rPr>
              <a:t>Global Development Incubator</a:t>
            </a:r>
          </a:p>
        </p:txBody>
      </p:sp>
    </p:spTree>
    <p:extLst>
      <p:ext uri="{BB962C8B-B14F-4D97-AF65-F5344CB8AC3E}">
        <p14:creationId xmlns:p14="http://schemas.microsoft.com/office/powerpoint/2010/main" val="57681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439911" cy="493083"/>
          </a:xfrm>
        </p:spPr>
        <p:txBody>
          <a:bodyPr anchor="t"/>
          <a:lstStyle/>
          <a:p>
            <a:pPr marL="182880"/>
            <a:r>
              <a:rPr lang="en-US" dirty="0">
                <a:latin typeface="Calibri" charset="0"/>
                <a:ea typeface="Calibri" charset="0"/>
                <a:cs typeface="Calibri" charset="0"/>
              </a:rPr>
              <a:t>Agenda:  Wednesday 16 January 2019</a:t>
            </a:r>
          </a:p>
        </p:txBody>
      </p:sp>
      <p:graphicFrame>
        <p:nvGraphicFramePr>
          <p:cNvPr id="4" name="Table 3"/>
          <p:cNvGraphicFramePr>
            <a:graphicFrameLocks noGrp="1"/>
          </p:cNvGraphicFramePr>
          <p:nvPr>
            <p:extLst>
              <p:ext uri="{D42A27DB-BD31-4B8C-83A1-F6EECF244321}">
                <p14:modId xmlns:p14="http://schemas.microsoft.com/office/powerpoint/2010/main" val="997139654"/>
              </p:ext>
            </p:extLst>
          </p:nvPr>
        </p:nvGraphicFramePr>
        <p:xfrm>
          <a:off x="228600" y="609600"/>
          <a:ext cx="8741228" cy="5621867"/>
        </p:xfrm>
        <a:graphic>
          <a:graphicData uri="http://schemas.openxmlformats.org/drawingml/2006/table">
            <a:tbl>
              <a:tblPr firstRow="1">
                <a:tableStyleId>{21E4AEA4-8DFA-4A89-87EB-49C32662AFE0}</a:tableStyleId>
              </a:tblPr>
              <a:tblGrid>
                <a:gridCol w="2481356">
                  <a:extLst>
                    <a:ext uri="{9D8B030D-6E8A-4147-A177-3AD203B41FA5}">
                      <a16:colId xmlns:a16="http://schemas.microsoft.com/office/drawing/2014/main" val="20000"/>
                    </a:ext>
                  </a:extLst>
                </a:gridCol>
                <a:gridCol w="6259872">
                  <a:extLst>
                    <a:ext uri="{9D8B030D-6E8A-4147-A177-3AD203B41FA5}">
                      <a16:colId xmlns:a16="http://schemas.microsoft.com/office/drawing/2014/main" val="20001"/>
                    </a:ext>
                  </a:extLst>
                </a:gridCol>
              </a:tblGrid>
              <a:tr h="388902">
                <a:tc>
                  <a:txBody>
                    <a:bodyPr/>
                    <a:lstStyle/>
                    <a:p>
                      <a:pPr algn="ctr"/>
                      <a:r>
                        <a:rPr lang="en-US" sz="1400" dirty="0">
                          <a:solidFill>
                            <a:schemeClr val="tx1"/>
                          </a:solidFill>
                          <a:latin typeface="Arial" panose="020B0604020202020204" pitchFamily="34" charset="0"/>
                          <a:ea typeface="Calibri" charset="0"/>
                          <a:cs typeface="Arial" panose="020B0604020202020204" pitchFamily="34" charset="0"/>
                        </a:rPr>
                        <a:t>Time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solidFill>
                            <a:schemeClr val="tx1"/>
                          </a:solidFill>
                          <a:latin typeface="Arial" panose="020B0604020202020204" pitchFamily="34" charset="0"/>
                          <a:ea typeface="Calibri" charset="0"/>
                          <a:cs typeface="Arial" panose="020B0604020202020204" pitchFamily="34" charset="0"/>
                        </a:rPr>
                        <a:t>Topics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777805">
                <a:tc>
                  <a:txBody>
                    <a:bodyPr/>
                    <a:lstStyle/>
                    <a:p>
                      <a:r>
                        <a:rPr lang="en-US" sz="1400" dirty="0">
                          <a:latin typeface="Arial" panose="020B0604020202020204" pitchFamily="34" charset="0"/>
                          <a:ea typeface="Calibri" charset="0"/>
                          <a:cs typeface="Arial" panose="020B0604020202020204" pitchFamily="34" charset="0"/>
                        </a:rPr>
                        <a:t>10:00 AM – 10:15 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latin typeface="Arial" panose="020B0604020202020204" pitchFamily="34" charset="0"/>
                          <a:ea typeface="Calibri" charset="0"/>
                          <a:cs typeface="Arial" panose="020B0604020202020204" pitchFamily="34" charset="0"/>
                        </a:rPr>
                        <a:t>Welcome</a:t>
                      </a:r>
                    </a:p>
                    <a:p>
                      <a:pPr marL="285750" indent="-285750" rtl="0" fontAlgn="base">
                        <a:buFont typeface="Arial" charset="0"/>
                        <a:buChar char="•"/>
                      </a:pPr>
                      <a:r>
                        <a:rPr lang="en-US" sz="1400" b="0" i="0" u="none" strike="noStrike" kern="1200" dirty="0">
                          <a:solidFill>
                            <a:schemeClr val="dk1"/>
                          </a:solidFill>
                          <a:effectLst/>
                          <a:latin typeface="Arial" panose="020B0604020202020204" pitchFamily="34" charset="0"/>
                          <a:ea typeface="Calibri" charset="0"/>
                          <a:cs typeface="Arial" panose="020B0604020202020204" pitchFamily="34" charset="0"/>
                        </a:rPr>
                        <a:t>Introductions</a:t>
                      </a:r>
                    </a:p>
                    <a:p>
                      <a:pPr marL="285750" indent="-285750" rtl="0" fontAlgn="base">
                        <a:buFont typeface="Arial" charset="0"/>
                        <a:buChar char="•"/>
                      </a:pPr>
                      <a:r>
                        <a:rPr lang="en-US" sz="1400" b="0" i="0" u="none" strike="noStrike" kern="1200" dirty="0">
                          <a:solidFill>
                            <a:schemeClr val="dk1"/>
                          </a:solidFill>
                          <a:effectLst/>
                          <a:latin typeface="Arial" panose="020B0604020202020204" pitchFamily="34" charset="0"/>
                          <a:ea typeface="Calibri" charset="0"/>
                          <a:cs typeface="Arial" panose="020B0604020202020204" pitchFamily="34" charset="0"/>
                        </a:rPr>
                        <a:t>Agenda walk through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80438">
                <a:tc>
                  <a:txBody>
                    <a:bodyPr/>
                    <a:lstStyle/>
                    <a:p>
                      <a:r>
                        <a:rPr lang="en-US" sz="1400" dirty="0">
                          <a:latin typeface="Arial" panose="020B0604020202020204" pitchFamily="34" charset="0"/>
                          <a:ea typeface="Calibri" charset="0"/>
                          <a:cs typeface="Arial" panose="020B0604020202020204" pitchFamily="34" charset="0"/>
                        </a:rPr>
                        <a:t>10:15 AM – 10:45 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buFont typeface="Arial" charset="0"/>
                        <a:buNone/>
                      </a:pPr>
                      <a:r>
                        <a:rPr lang="en-US" sz="1400" b="1" dirty="0">
                          <a:latin typeface="Arial" panose="020B0604020202020204" pitchFamily="34" charset="0"/>
                          <a:ea typeface="Calibri" charset="0"/>
                          <a:cs typeface="Arial" panose="020B0604020202020204" pitchFamily="34" charset="0"/>
                        </a:rPr>
                        <a:t>The youth employment challenge in India</a:t>
                      </a:r>
                    </a:p>
                    <a:p>
                      <a:pPr marL="285750" indent="-285750">
                        <a:buFont typeface="Arial" panose="020B0604020202020204" pitchFamily="34" charset="0"/>
                        <a:buChar char="•"/>
                      </a:pPr>
                      <a:r>
                        <a:rPr lang="en-US" sz="1400" b="0" kern="1200" dirty="0">
                          <a:solidFill>
                            <a:schemeClr val="dk1"/>
                          </a:solidFill>
                          <a:latin typeface="Arial" panose="020B0604020202020204" pitchFamily="34" charset="0"/>
                          <a:ea typeface="Calibri" charset="0"/>
                          <a:cs typeface="Arial" panose="020B0604020202020204" pitchFamily="34" charset="0"/>
                        </a:rPr>
                        <a:t>National snapshot – JustJobs</a:t>
                      </a:r>
                    </a:p>
                    <a:p>
                      <a:pPr marL="285750" indent="-285750">
                        <a:buFont typeface="Arial" panose="020B0604020202020204" pitchFamily="34" charset="0"/>
                        <a:buChar char="•"/>
                      </a:pPr>
                      <a:r>
                        <a:rPr lang="en-US" sz="1400" b="0" kern="1200" dirty="0">
                          <a:solidFill>
                            <a:schemeClr val="dk1"/>
                          </a:solidFill>
                          <a:latin typeface="Arial" panose="020B0604020202020204" pitchFamily="34" charset="0"/>
                          <a:ea typeface="Calibri" charset="0"/>
                          <a:cs typeface="Arial" panose="020B0604020202020204" pitchFamily="34" charset="0"/>
                        </a:rPr>
                        <a:t>The private sector role in skilling - Samhita Social Ventures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63973">
                <a:tc>
                  <a:txBody>
                    <a:bodyPr/>
                    <a:lstStyle/>
                    <a:p>
                      <a:r>
                        <a:rPr lang="en-US" sz="1400" dirty="0">
                          <a:latin typeface="Arial" panose="020B0604020202020204" pitchFamily="34" charset="0"/>
                          <a:ea typeface="Calibri" charset="0"/>
                          <a:cs typeface="Arial" panose="020B0604020202020204" pitchFamily="34" charset="0"/>
                        </a:rPr>
                        <a:t>10:45 AM – 11:15 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US" sz="1400" b="1" dirty="0">
                          <a:latin typeface="Arial" panose="020B0604020202020204" pitchFamily="34" charset="0"/>
                          <a:ea typeface="Calibri" charset="0"/>
                          <a:cs typeface="Arial" panose="020B0604020202020204" pitchFamily="34" charset="0"/>
                        </a:rPr>
                        <a:t>GOYI Initiative overview, approach and highlights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69996">
                <a:tc>
                  <a:txBody>
                    <a:bodyPr/>
                    <a:lstStyle/>
                    <a:p>
                      <a:r>
                        <a:rPr lang="en-US" sz="1400" dirty="0">
                          <a:latin typeface="Arial" panose="020B0604020202020204" pitchFamily="34" charset="0"/>
                          <a:ea typeface="Calibri" charset="0"/>
                          <a:cs typeface="Arial" panose="020B0604020202020204" pitchFamily="34" charset="0"/>
                        </a:rPr>
                        <a:t>11:15 AM – 12:00 PM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rtl="0">
                        <a:buFont typeface="Arial" panose="020B0604020202020204" pitchFamily="34" charset="0"/>
                        <a:buNone/>
                      </a:pPr>
                      <a:r>
                        <a:rPr lang="en-US" sz="1400" b="1" kern="1200" dirty="0">
                          <a:solidFill>
                            <a:schemeClr val="dk1"/>
                          </a:solidFill>
                          <a:latin typeface="Arial" panose="020B0604020202020204" pitchFamily="34" charset="0"/>
                          <a:ea typeface="Calibri" charset="0"/>
                          <a:cs typeface="Arial" panose="020B0604020202020204" pitchFamily="34" charset="0"/>
                        </a:rPr>
                        <a:t>Panel discussion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Calibri" charset="0"/>
                          <a:cs typeface="Arial" panose="020B0604020202020204" pitchFamily="34" charset="0"/>
                        </a:rPr>
                        <a:t>Moderators: GDI &amp; CAP YEI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Calibri" charset="0"/>
                          <a:cs typeface="Arial" panose="020B0604020202020204" pitchFamily="34" charset="0"/>
                        </a:rPr>
                        <a:t>Panelists: CAP YEI UNDP , Restless Development, LabourNet, Michael and Susan Dell Foundation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2566661"/>
                  </a:ext>
                </a:extLst>
              </a:tr>
              <a:tr h="680438">
                <a:tc>
                  <a:txBody>
                    <a:bodyPr/>
                    <a:lstStyle/>
                    <a:p>
                      <a:r>
                        <a:rPr lang="en-US" sz="1400" baseline="0" dirty="0">
                          <a:latin typeface="Arial" panose="020B0604020202020204" pitchFamily="34" charset="0"/>
                          <a:ea typeface="Calibri" charset="0"/>
                          <a:cs typeface="Arial" panose="020B0604020202020204" pitchFamily="34" charset="0"/>
                        </a:rPr>
                        <a:t>12:00 PM – 1</a:t>
                      </a:r>
                      <a:r>
                        <a:rPr lang="en-US" sz="1400" dirty="0">
                          <a:latin typeface="Arial" panose="020B0604020202020204" pitchFamily="34" charset="0"/>
                          <a:ea typeface="Calibri" charset="0"/>
                          <a:cs typeface="Arial" panose="020B0604020202020204" pitchFamily="34" charset="0"/>
                        </a:rPr>
                        <a:t>:45 PM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kern="1200" dirty="0">
                          <a:solidFill>
                            <a:schemeClr val="dk1"/>
                          </a:solidFill>
                          <a:latin typeface="Arial" panose="020B0604020202020204" pitchFamily="34" charset="0"/>
                          <a:ea typeface="Calibri" charset="0"/>
                          <a:cs typeface="Arial" panose="020B0604020202020204" pitchFamily="34" charset="0"/>
                        </a:rPr>
                        <a:t>Brainstorming in groups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Calibri" charset="0"/>
                          <a:cs typeface="Arial" panose="020B0604020202020204" pitchFamily="34" charset="0"/>
                        </a:rPr>
                        <a:t>Learning lunch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Calibri" charset="0"/>
                          <a:cs typeface="Arial" panose="020B0604020202020204" pitchFamily="34" charset="0"/>
                        </a:rPr>
                        <a:t>Report backs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b="0" kern="1200" dirty="0">
                        <a:solidFill>
                          <a:schemeClr val="dk1"/>
                        </a:solidFill>
                        <a:latin typeface="Arial" panose="020B0604020202020204" pitchFamily="34" charset="0"/>
                        <a:ea typeface="Calibri"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72440">
                <a:tc>
                  <a:txBody>
                    <a:bodyPr/>
                    <a:lstStyle/>
                    <a:p>
                      <a:r>
                        <a:rPr lang="en-US" sz="1400" dirty="0">
                          <a:latin typeface="Arial" panose="020B0604020202020204" pitchFamily="34" charset="0"/>
                          <a:ea typeface="Calibri" charset="0"/>
                          <a:cs typeface="Arial" panose="020B0604020202020204" pitchFamily="34" charset="0"/>
                        </a:rPr>
                        <a:t>1:45 PM - 2:00 PM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latin typeface="Arial" panose="020B0604020202020204" pitchFamily="34" charset="0"/>
                          <a:ea typeface="Calibri" charset="0"/>
                          <a:cs typeface="Arial" panose="020B0604020202020204" pitchFamily="34" charset="0"/>
                        </a:rPr>
                        <a:t>Next steps &amp; thank you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897467">
                <a:tc>
                  <a:txBody>
                    <a:bodyPr/>
                    <a:lstStyle/>
                    <a:p>
                      <a:r>
                        <a:rPr lang="en-US" sz="1400" dirty="0">
                          <a:latin typeface="Arial" panose="020B0604020202020204" pitchFamily="34" charset="0"/>
                          <a:ea typeface="Calibri" charset="0"/>
                          <a:cs typeface="Arial" panose="020B0604020202020204" pitchFamily="34" charset="0"/>
                        </a:rPr>
                        <a:t>2:00 PM – 3:00 PM</a:t>
                      </a:r>
                    </a:p>
                    <a:p>
                      <a:r>
                        <a:rPr lang="en-US" sz="1400" dirty="0">
                          <a:latin typeface="Arial" panose="020B0604020202020204" pitchFamily="34" charset="0"/>
                          <a:ea typeface="Calibri" charset="0"/>
                          <a:cs typeface="Arial" panose="020B0604020202020204" pitchFamily="34" charset="0"/>
                        </a:rPr>
                        <a:t>(Post program)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dk1"/>
                          </a:solidFill>
                          <a:latin typeface="Arial" panose="020B0604020202020204" pitchFamily="34" charset="0"/>
                          <a:ea typeface="+mn-ea"/>
                          <a:cs typeface="Arial" panose="020B0604020202020204" pitchFamily="34" charset="0"/>
                        </a:rPr>
                        <a:t>Session with youth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mn-ea"/>
                          <a:cs typeface="Arial" panose="020B0604020202020204" pitchFamily="34" charset="0"/>
                        </a:rPr>
                        <a:t>Workshop participants welcome to stay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latin typeface="Arial" panose="020B0604020202020204" pitchFamily="34" charset="0"/>
                        <a:ea typeface="Calibri"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4127514"/>
                  </a:ext>
                </a:extLst>
              </a:tr>
            </a:tbl>
          </a:graphicData>
        </a:graphic>
      </p:graphicFrame>
      <p:sp>
        <p:nvSpPr>
          <p:cNvPr id="5" name="Rectangle 4">
            <a:extLst>
              <a:ext uri="{FF2B5EF4-FFF2-40B4-BE49-F238E27FC236}">
                <a16:creationId xmlns:a16="http://schemas.microsoft.com/office/drawing/2014/main" id="{701BAD85-D41F-D041-A7A3-6B73ABF54216}"/>
              </a:ext>
            </a:extLst>
          </p:cNvPr>
          <p:cNvSpPr/>
          <p:nvPr/>
        </p:nvSpPr>
        <p:spPr>
          <a:xfrm>
            <a:off x="228600" y="3886200"/>
            <a:ext cx="8741228" cy="9906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679333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5CC7B-B132-D446-BAFA-FDF01C672A82}"/>
              </a:ext>
            </a:extLst>
          </p:cNvPr>
          <p:cNvSpPr>
            <a:spLocks noGrp="1"/>
          </p:cNvSpPr>
          <p:nvPr>
            <p:ph type="title"/>
          </p:nvPr>
        </p:nvSpPr>
        <p:spPr>
          <a:xfrm>
            <a:off x="152400" y="152400"/>
            <a:ext cx="8439911" cy="493083"/>
          </a:xfrm>
        </p:spPr>
        <p:txBody>
          <a:bodyPr/>
          <a:lstStyle/>
          <a:p>
            <a:r>
              <a:rPr lang="en-US" dirty="0"/>
              <a:t>Brainstorming instructions</a:t>
            </a:r>
          </a:p>
        </p:txBody>
      </p:sp>
      <p:sp>
        <p:nvSpPr>
          <p:cNvPr id="4" name="TextBox 3"/>
          <p:cNvSpPr txBox="1"/>
          <p:nvPr/>
        </p:nvSpPr>
        <p:spPr>
          <a:xfrm>
            <a:off x="2235440" y="2987040"/>
            <a:ext cx="6603760" cy="784830"/>
          </a:xfrm>
          <a:prstGeom prst="rect">
            <a:avLst/>
          </a:prstGeom>
          <a:noFill/>
        </p:spPr>
        <p:txBody>
          <a:bodyPr wrap="square" rtlCol="0">
            <a:spAutoFit/>
          </a:bodyPr>
          <a:lstStyle/>
          <a:p>
            <a:pPr marL="347472" indent="-164592">
              <a:buFont typeface="Arial" charset="0"/>
              <a:buChar char="•"/>
            </a:pPr>
            <a:r>
              <a:rPr lang="en-US" sz="1500" dirty="0">
                <a:latin typeface="Arial" charset="0"/>
                <a:ea typeface="Arial" charset="0"/>
                <a:cs typeface="Arial" charset="0"/>
              </a:rPr>
              <a:t>Identify group spokesperson (if possible, ideally young person)</a:t>
            </a:r>
          </a:p>
          <a:p>
            <a:pPr marL="347472" indent="-164592">
              <a:buFont typeface="Arial" charset="0"/>
              <a:buChar char="•"/>
            </a:pPr>
            <a:r>
              <a:rPr lang="en-US" sz="1500" dirty="0">
                <a:latin typeface="Arial" charset="0"/>
                <a:ea typeface="Arial" charset="0"/>
                <a:cs typeface="Arial" charset="0"/>
              </a:rPr>
              <a:t>Review questions and write down ideas</a:t>
            </a:r>
          </a:p>
          <a:p>
            <a:pPr marL="347472" indent="-164592">
              <a:buFont typeface="Arial" charset="0"/>
              <a:buChar char="•"/>
            </a:pPr>
            <a:r>
              <a:rPr lang="en-US" sz="1500" dirty="0">
                <a:latin typeface="Arial" charset="0"/>
                <a:ea typeface="Arial" charset="0"/>
                <a:cs typeface="Arial" charset="0"/>
              </a:rPr>
              <a:t>Ensure youth voice is represented in discussion and in solutions</a:t>
            </a:r>
          </a:p>
        </p:txBody>
      </p:sp>
      <p:sp>
        <p:nvSpPr>
          <p:cNvPr id="6" name="TextBox 5"/>
          <p:cNvSpPr txBox="1"/>
          <p:nvPr/>
        </p:nvSpPr>
        <p:spPr>
          <a:xfrm>
            <a:off x="380999" y="1863090"/>
            <a:ext cx="1905000" cy="323165"/>
          </a:xfrm>
          <a:prstGeom prst="rect">
            <a:avLst/>
          </a:prstGeom>
          <a:noFill/>
        </p:spPr>
        <p:txBody>
          <a:bodyPr wrap="square" rtlCol="0">
            <a:spAutoFit/>
          </a:bodyPr>
          <a:lstStyle/>
          <a:p>
            <a:pPr marL="182880"/>
            <a:r>
              <a:rPr lang="en-US" sz="1500" b="1" dirty="0">
                <a:latin typeface="Arial" charset="0"/>
                <a:ea typeface="Arial" charset="0"/>
                <a:cs typeface="Arial" charset="0"/>
              </a:rPr>
              <a:t>12pm-12:15pm</a:t>
            </a:r>
            <a:endParaRPr lang="en-US" sz="1500" b="1" i="1" dirty="0">
              <a:latin typeface="Arial" charset="0"/>
              <a:ea typeface="Arial" charset="0"/>
              <a:cs typeface="Arial" charset="0"/>
            </a:endParaRPr>
          </a:p>
        </p:txBody>
      </p:sp>
      <p:sp>
        <p:nvSpPr>
          <p:cNvPr id="7" name="TextBox 6"/>
          <p:cNvSpPr txBox="1"/>
          <p:nvPr/>
        </p:nvSpPr>
        <p:spPr>
          <a:xfrm>
            <a:off x="2209800" y="1828800"/>
            <a:ext cx="5321138" cy="784830"/>
          </a:xfrm>
          <a:prstGeom prst="rect">
            <a:avLst/>
          </a:prstGeom>
          <a:noFill/>
        </p:spPr>
        <p:txBody>
          <a:bodyPr wrap="square" rtlCol="0">
            <a:spAutoFit/>
          </a:bodyPr>
          <a:lstStyle/>
          <a:p>
            <a:pPr marL="347472" indent="-164592">
              <a:buFont typeface="Arial" charset="0"/>
              <a:buChar char="•"/>
            </a:pPr>
            <a:r>
              <a:rPr lang="en-US" sz="1500" dirty="0">
                <a:latin typeface="Arial" charset="0"/>
                <a:ea typeface="Arial" charset="0"/>
                <a:cs typeface="Arial" charset="0"/>
              </a:rPr>
              <a:t>Pick up lunch and join a table</a:t>
            </a:r>
          </a:p>
          <a:p>
            <a:pPr marL="347472" indent="-164592">
              <a:buFont typeface="Arial" charset="0"/>
              <a:buChar char="•"/>
            </a:pPr>
            <a:r>
              <a:rPr lang="en-US" sz="1500" dirty="0">
                <a:latin typeface="Arial" charset="0"/>
                <a:ea typeface="Arial" charset="0"/>
                <a:cs typeface="Arial" charset="0"/>
              </a:rPr>
              <a:t>Mix up tables </a:t>
            </a:r>
            <a:r>
              <a:rPr lang="mr-IN" sz="1500" dirty="0">
                <a:latin typeface="Arial" charset="0"/>
                <a:ea typeface="Arial" charset="0"/>
                <a:cs typeface="Arial" charset="0"/>
              </a:rPr>
              <a:t>–</a:t>
            </a:r>
            <a:r>
              <a:rPr lang="en-US" sz="1500" dirty="0">
                <a:latin typeface="Arial" charset="0"/>
                <a:ea typeface="Arial" charset="0"/>
                <a:cs typeface="Arial" charset="0"/>
              </a:rPr>
              <a:t> do not sit with your colleagues and ensure 2-3 youth at every table</a:t>
            </a:r>
          </a:p>
        </p:txBody>
      </p:sp>
      <p:sp>
        <p:nvSpPr>
          <p:cNvPr id="8" name="TextBox 7"/>
          <p:cNvSpPr txBox="1"/>
          <p:nvPr/>
        </p:nvSpPr>
        <p:spPr>
          <a:xfrm>
            <a:off x="380999" y="2971800"/>
            <a:ext cx="1905000" cy="323165"/>
          </a:xfrm>
          <a:prstGeom prst="rect">
            <a:avLst/>
          </a:prstGeom>
          <a:noFill/>
        </p:spPr>
        <p:txBody>
          <a:bodyPr wrap="square" rtlCol="0">
            <a:spAutoFit/>
          </a:bodyPr>
          <a:lstStyle/>
          <a:p>
            <a:pPr marL="182880"/>
            <a:r>
              <a:rPr lang="en-US" sz="1500" b="1" dirty="0">
                <a:latin typeface="Arial" charset="0"/>
                <a:ea typeface="Arial" charset="0"/>
                <a:cs typeface="Arial" charset="0"/>
              </a:rPr>
              <a:t>12:15pm-1:15pm</a:t>
            </a:r>
            <a:endParaRPr lang="en-US" sz="1500" b="1" i="1" dirty="0">
              <a:latin typeface="Arial" charset="0"/>
              <a:ea typeface="Arial" charset="0"/>
              <a:cs typeface="Arial" charset="0"/>
            </a:endParaRPr>
          </a:p>
        </p:txBody>
      </p:sp>
      <p:sp>
        <p:nvSpPr>
          <p:cNvPr id="9" name="TextBox 8"/>
          <p:cNvSpPr txBox="1"/>
          <p:nvPr/>
        </p:nvSpPr>
        <p:spPr>
          <a:xfrm>
            <a:off x="380999" y="4343400"/>
            <a:ext cx="1905000" cy="323165"/>
          </a:xfrm>
          <a:prstGeom prst="rect">
            <a:avLst/>
          </a:prstGeom>
          <a:noFill/>
        </p:spPr>
        <p:txBody>
          <a:bodyPr wrap="square" rtlCol="0">
            <a:spAutoFit/>
          </a:bodyPr>
          <a:lstStyle/>
          <a:p>
            <a:pPr marL="182880"/>
            <a:r>
              <a:rPr lang="en-US" sz="1500" b="1" dirty="0">
                <a:latin typeface="Arial" charset="0"/>
                <a:ea typeface="Arial" charset="0"/>
                <a:cs typeface="Arial" charset="0"/>
              </a:rPr>
              <a:t>1:15pm-1:45pm</a:t>
            </a:r>
            <a:endParaRPr lang="en-US" sz="1500" b="1" i="1" dirty="0">
              <a:latin typeface="Arial" charset="0"/>
              <a:ea typeface="Arial" charset="0"/>
              <a:cs typeface="Arial" charset="0"/>
            </a:endParaRPr>
          </a:p>
        </p:txBody>
      </p:sp>
      <p:sp>
        <p:nvSpPr>
          <p:cNvPr id="10" name="TextBox 9"/>
          <p:cNvSpPr txBox="1"/>
          <p:nvPr/>
        </p:nvSpPr>
        <p:spPr>
          <a:xfrm>
            <a:off x="2235440" y="4343400"/>
            <a:ext cx="5917960" cy="553998"/>
          </a:xfrm>
          <a:prstGeom prst="rect">
            <a:avLst/>
          </a:prstGeom>
          <a:noFill/>
        </p:spPr>
        <p:txBody>
          <a:bodyPr wrap="square" rtlCol="0">
            <a:spAutoFit/>
          </a:bodyPr>
          <a:lstStyle/>
          <a:p>
            <a:pPr marL="347472" indent="-164592">
              <a:buFont typeface="Arial" charset="0"/>
              <a:buChar char="•"/>
            </a:pPr>
            <a:r>
              <a:rPr lang="en-US" sz="1500" dirty="0">
                <a:latin typeface="Arial" charset="0"/>
                <a:ea typeface="Arial" charset="0"/>
                <a:cs typeface="Arial" charset="0"/>
              </a:rPr>
              <a:t>Start at 1:15pm sharp to share back ideas from all groups</a:t>
            </a:r>
          </a:p>
          <a:p>
            <a:pPr marL="347472" indent="-164592">
              <a:buFont typeface="Arial" charset="0"/>
              <a:buChar char="•"/>
            </a:pPr>
            <a:r>
              <a:rPr lang="en-US" sz="1500" dirty="0">
                <a:latin typeface="Arial" charset="0"/>
                <a:ea typeface="Arial" charset="0"/>
                <a:cs typeface="Arial" charset="0"/>
              </a:rPr>
              <a:t>Engage in short discussion</a:t>
            </a:r>
          </a:p>
        </p:txBody>
      </p:sp>
    </p:spTree>
    <p:extLst>
      <p:ext uri="{BB962C8B-B14F-4D97-AF65-F5344CB8AC3E}">
        <p14:creationId xmlns:p14="http://schemas.microsoft.com/office/powerpoint/2010/main" val="2923047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 name="Right Arrow 1"/>
          <p:cNvSpPr/>
          <p:nvPr/>
        </p:nvSpPr>
        <p:spPr>
          <a:xfrm>
            <a:off x="5649794" y="838200"/>
            <a:ext cx="3063788" cy="1371600"/>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hape 269"/>
          <p:cNvSpPr txBox="1">
            <a:spLocks noGrp="1"/>
          </p:cNvSpPr>
          <p:nvPr>
            <p:ph type="title"/>
          </p:nvPr>
        </p:nvSpPr>
        <p:spPr>
          <a:xfrm>
            <a:off x="197482" y="70450"/>
            <a:ext cx="8439900" cy="493200"/>
          </a:xfrm>
          <a:prstGeom prst="rect">
            <a:avLst/>
          </a:prstGeom>
        </p:spPr>
        <p:txBody>
          <a:bodyPr lIns="91425" tIns="91425" rIns="91425" bIns="91425" anchor="t" anchorCtr="0">
            <a:noAutofit/>
          </a:bodyPr>
          <a:lstStyle/>
          <a:p>
            <a:pPr lvl="0">
              <a:spcBef>
                <a:spcPts val="0"/>
              </a:spcBef>
              <a:buNone/>
            </a:pPr>
            <a:r>
              <a:rPr lang="en-US" dirty="0"/>
              <a:t>Brainstorm: 1 HOUR (12:15-1:15pm)</a:t>
            </a:r>
          </a:p>
        </p:txBody>
      </p:sp>
      <p:sp>
        <p:nvSpPr>
          <p:cNvPr id="7" name="TextBox 6"/>
          <p:cNvSpPr txBox="1"/>
          <p:nvPr/>
        </p:nvSpPr>
        <p:spPr>
          <a:xfrm>
            <a:off x="381000" y="838200"/>
            <a:ext cx="8534400" cy="5029200"/>
          </a:xfrm>
          <a:prstGeom prst="rect">
            <a:avLst/>
          </a:prstGeom>
          <a:noFill/>
        </p:spPr>
        <p:txBody>
          <a:bodyPr wrap="square" rtlCol="0">
            <a:noAutofit/>
          </a:bodyPr>
          <a:lstStyle/>
          <a:p>
            <a:pPr>
              <a:spcAft>
                <a:spcPts val="900"/>
              </a:spcAft>
            </a:pPr>
            <a:r>
              <a:rPr lang="en-US" sz="1400" b="1" u="sng" dirty="0">
                <a:latin typeface="Arial" charset="0"/>
                <a:ea typeface="Arial" charset="0"/>
                <a:cs typeface="Arial" charset="0"/>
              </a:rPr>
              <a:t>Part 1: Set-up (15 minutes until 12:30pm)</a:t>
            </a:r>
          </a:p>
          <a:p>
            <a:pPr marL="342900" indent="-342900">
              <a:spcAft>
                <a:spcPts val="300"/>
              </a:spcAft>
              <a:buFont typeface="+mj-lt"/>
              <a:buAutoNum type="arabicPeriod"/>
            </a:pPr>
            <a:r>
              <a:rPr lang="en-US" sz="1100" dirty="0">
                <a:latin typeface="Arial" panose="020B0604020202020204" pitchFamily="34" charset="0"/>
                <a:cs typeface="Arial" panose="020B0604020202020204" pitchFamily="34" charset="0"/>
              </a:rPr>
              <a:t>Make sure group is mixed (no colleagues from same company, 2-3 young persons)</a:t>
            </a:r>
          </a:p>
          <a:p>
            <a:pPr marL="342900" indent="-342900">
              <a:spcAft>
                <a:spcPts val="300"/>
              </a:spcAft>
              <a:buFont typeface="+mj-lt"/>
              <a:buAutoNum type="arabicPeriod"/>
            </a:pPr>
            <a:r>
              <a:rPr lang="en-US" sz="1100" dirty="0">
                <a:latin typeface="Arial" panose="020B0604020202020204" pitchFamily="34" charset="0"/>
                <a:cs typeface="Arial" panose="020B0604020202020204" pitchFamily="34" charset="0"/>
              </a:rPr>
              <a:t>Identify spokesperson to present findings, try to keep structured and to 2-3 minutes summaries</a:t>
            </a:r>
          </a:p>
          <a:p>
            <a:pPr marL="342900" indent="-342900">
              <a:spcAft>
                <a:spcPts val="300"/>
              </a:spcAft>
              <a:buFont typeface="+mj-lt"/>
              <a:buAutoNum type="arabicPeriod"/>
            </a:pPr>
            <a:r>
              <a:rPr lang="en-US" sz="1100" dirty="0">
                <a:latin typeface="Arial" panose="020B0604020202020204" pitchFamily="34" charset="0"/>
                <a:cs typeface="Arial" panose="020B0604020202020204" pitchFamily="34" charset="0"/>
              </a:rPr>
              <a:t>Briefly introduce yourself and  your model/expertise with your table and the role you play in youth employment in India (15 minutes)</a:t>
            </a:r>
          </a:p>
          <a:p>
            <a:pPr marL="342900" indent="-342900">
              <a:spcAft>
                <a:spcPts val="600"/>
              </a:spcAft>
              <a:buAutoNum type="alphaUcParenR"/>
            </a:pPr>
            <a:endParaRPr lang="en-US" sz="200" b="1" dirty="0">
              <a:latin typeface="Arial" charset="0"/>
              <a:ea typeface="Arial" charset="0"/>
              <a:cs typeface="Arial" charset="0"/>
            </a:endParaRPr>
          </a:p>
          <a:p>
            <a:pPr>
              <a:spcAft>
                <a:spcPts val="300"/>
              </a:spcAft>
            </a:pPr>
            <a:endParaRPr lang="en-US" sz="1400" b="1" u="sng" dirty="0">
              <a:latin typeface="Arial" charset="0"/>
              <a:ea typeface="Arial" charset="0"/>
              <a:cs typeface="Arial" charset="0"/>
            </a:endParaRPr>
          </a:p>
          <a:p>
            <a:pPr>
              <a:spcAft>
                <a:spcPts val="300"/>
              </a:spcAft>
            </a:pPr>
            <a:r>
              <a:rPr lang="en-US" sz="1400" b="1" u="sng" dirty="0">
                <a:latin typeface="Arial" charset="0"/>
                <a:ea typeface="Arial" charset="0"/>
                <a:cs typeface="Arial" charset="0"/>
              </a:rPr>
              <a:t>Part 2: Brainstorming (45 minutes until 1:15pm ‘sharp’)</a:t>
            </a:r>
          </a:p>
          <a:p>
            <a:endParaRPr lang="en-US" sz="600" b="1" dirty="0">
              <a:latin typeface="Arial" charset="0"/>
              <a:ea typeface="Arial" charset="0"/>
              <a:cs typeface="Arial" charset="0"/>
            </a:endParaRPr>
          </a:p>
          <a:p>
            <a:pPr marL="342900" indent="-342900">
              <a:buFont typeface="+mj-lt"/>
              <a:buAutoNum type="arabicPeriod"/>
            </a:pPr>
            <a:endParaRPr lang="en-US" sz="600" b="1" dirty="0">
              <a:latin typeface="Arial" charset="0"/>
              <a:ea typeface="Arial" charset="0"/>
              <a:cs typeface="Arial" charset="0"/>
            </a:endParaRPr>
          </a:p>
          <a:p>
            <a:pPr marL="342900" indent="-342900">
              <a:buFont typeface="+mj-lt"/>
              <a:buAutoNum type="arabicPeriod"/>
            </a:pPr>
            <a:endParaRPr lang="en-US" sz="200" b="1" dirty="0">
              <a:latin typeface="Arial" charset="0"/>
              <a:ea typeface="Arial" charset="0"/>
              <a:cs typeface="Arial" charset="0"/>
            </a:endParaRPr>
          </a:p>
          <a:p>
            <a:pPr marL="342900" indent="-342900">
              <a:buFont typeface="+mj-lt"/>
              <a:buAutoNum type="arabicPeriod"/>
            </a:pPr>
            <a:endParaRPr lang="en-US" sz="600" b="1" dirty="0">
              <a:latin typeface="Arial" charset="0"/>
              <a:ea typeface="Arial" charset="0"/>
              <a:cs typeface="Arial" charset="0"/>
            </a:endParaRPr>
          </a:p>
          <a:p>
            <a:pPr marL="342900" indent="-342900">
              <a:buFont typeface="+mj-lt"/>
              <a:buAutoNum type="arabicPeriod"/>
            </a:pPr>
            <a:endParaRPr lang="en-US" sz="200" b="1" dirty="0">
              <a:latin typeface="Arial" charset="0"/>
              <a:ea typeface="Arial" charset="0"/>
              <a:cs typeface="Arial" charset="0"/>
            </a:endParaRPr>
          </a:p>
        </p:txBody>
      </p:sp>
      <p:sp>
        <p:nvSpPr>
          <p:cNvPr id="5" name="TextBox 4">
            <a:extLst>
              <a:ext uri="{FF2B5EF4-FFF2-40B4-BE49-F238E27FC236}">
                <a16:creationId xmlns:a16="http://schemas.microsoft.com/office/drawing/2014/main" id="{68A46A91-0B80-E84C-8F9F-C50AC989679A}"/>
              </a:ext>
            </a:extLst>
          </p:cNvPr>
          <p:cNvSpPr txBox="1"/>
          <p:nvPr/>
        </p:nvSpPr>
        <p:spPr>
          <a:xfrm>
            <a:off x="1449255" y="2884523"/>
            <a:ext cx="7008945" cy="3231654"/>
          </a:xfrm>
          <a:prstGeom prst="rect">
            <a:avLst/>
          </a:prstGeom>
          <a:noFill/>
        </p:spPr>
        <p:txBody>
          <a:bodyPr wrap="square" rtlCol="0" anchor="ctr">
            <a:spAutoFit/>
          </a:bodyPr>
          <a:lstStyle>
            <a:defPPr>
              <a:defRPr lang="en-US"/>
            </a:defPPr>
            <a:lvl1pPr marL="342900" indent="-342900">
              <a:spcAft>
                <a:spcPts val="1200"/>
              </a:spcAft>
              <a:buFont typeface="+mj-lt"/>
              <a:buAutoNum type="arabicPeriod"/>
              <a:defRPr sz="1600">
                <a:latin typeface="Avenir Next" panose="020B0503020202020204" pitchFamily="34" charset="0"/>
              </a:defRPr>
            </a:lvl1pPr>
          </a:lstStyle>
          <a:p>
            <a:r>
              <a:rPr lang="en-US" sz="1100" dirty="0">
                <a:latin typeface="Arial" panose="020B0604020202020204" pitchFamily="34" charset="0"/>
                <a:cs typeface="Arial" panose="020B0604020202020204" pitchFamily="34" charset="0"/>
              </a:rPr>
              <a:t>Consider &lt;community&gt; </a:t>
            </a:r>
            <a:r>
              <a:rPr lang="mr-IN" sz="1100" dirty="0">
                <a:latin typeface="Arial" panose="020B0604020202020204" pitchFamily="34" charset="0"/>
              </a:rPr>
              <a:t>–</a:t>
            </a:r>
            <a:r>
              <a:rPr lang="en-US" sz="1100" dirty="0">
                <a:latin typeface="Arial" panose="020B0604020202020204" pitchFamily="34" charset="0"/>
                <a:cs typeface="Arial" panose="020B0604020202020204" pitchFamily="34" charset="0"/>
              </a:rPr>
              <a:t> would a place-based approach work to focus city youth employment efforts? At what level e.g. States, city, district)? Are there particular locations / areas with a lot of  strong programs and support? Are there particular areas where where the need is high but are neglected?</a:t>
            </a:r>
          </a:p>
          <a:p>
            <a:r>
              <a:rPr lang="en-US" sz="1100" dirty="0">
                <a:latin typeface="Arial" panose="020B0604020202020204" pitchFamily="34" charset="0"/>
                <a:cs typeface="Arial" panose="020B0604020202020204" pitchFamily="34" charset="0"/>
              </a:rPr>
              <a:t>What are the most impactful local  interventions that could be scaled to achieve population-wide impacts? </a:t>
            </a:r>
          </a:p>
          <a:p>
            <a:r>
              <a:rPr lang="en-US" sz="1100" dirty="0">
                <a:latin typeface="Arial" panose="020B0604020202020204" pitchFamily="34" charset="0"/>
                <a:cs typeface="Arial" panose="020B0604020202020204" pitchFamily="34" charset="0"/>
              </a:rPr>
              <a:t>What growth sectors and industries have the highest potential to create opportunities for youth? e.g. construction, ICT, manufacturing. What would incentivize employment of opportunity youth?</a:t>
            </a:r>
          </a:p>
          <a:p>
            <a:r>
              <a:rPr lang="en-US" sz="1100" dirty="0">
                <a:latin typeface="Arial" panose="020B0604020202020204" pitchFamily="34" charset="0"/>
                <a:cs typeface="Arial" panose="020B0604020202020204" pitchFamily="34" charset="0"/>
              </a:rPr>
              <a:t>Which </a:t>
            </a:r>
            <a:r>
              <a:rPr lang="en-US" sz="1100" i="1" dirty="0">
                <a:latin typeface="Arial" panose="020B0604020202020204" pitchFamily="34" charset="0"/>
                <a:cs typeface="Arial" panose="020B0604020202020204" pitchFamily="34" charset="0"/>
              </a:rPr>
              <a:t>systems</a:t>
            </a:r>
            <a:r>
              <a:rPr lang="en-US" sz="1100" dirty="0">
                <a:latin typeface="Arial" panose="020B0604020202020204" pitchFamily="34" charset="0"/>
                <a:cs typeface="Arial" panose="020B0604020202020204" pitchFamily="34" charset="0"/>
              </a:rPr>
              <a:t> most require shifting? e.g. government policy, corporate behavior, funders and investor behavior, societal attitudes?</a:t>
            </a:r>
          </a:p>
          <a:p>
            <a:r>
              <a:rPr lang="en-US" sz="1100" dirty="0">
                <a:latin typeface="Arial" panose="020B0604020202020204" pitchFamily="34" charset="0"/>
                <a:cs typeface="Arial" panose="020B0604020202020204" pitchFamily="34" charset="0"/>
              </a:rPr>
              <a:t>Who has to be at the table for systems change to happen? Please identify </a:t>
            </a:r>
            <a:r>
              <a:rPr lang="en-US" sz="1100" u="sng" dirty="0">
                <a:latin typeface="Arial" panose="020B0604020202020204" pitchFamily="34" charset="0"/>
                <a:cs typeface="Arial" panose="020B0604020202020204" pitchFamily="34" charset="0"/>
              </a:rPr>
              <a:t>specific</a:t>
            </a:r>
            <a:r>
              <a:rPr lang="en-US" sz="1100" dirty="0">
                <a:latin typeface="Arial" panose="020B0604020202020204" pitchFamily="34" charset="0"/>
                <a:cs typeface="Arial" panose="020B0604020202020204" pitchFamily="34" charset="0"/>
              </a:rPr>
              <a:t> corporates, civil society, government departments. How could we engage these organizations in a coordinated ecosystem approach?</a:t>
            </a:r>
          </a:p>
          <a:p>
            <a:r>
              <a:rPr lang="en-US" sz="1100" dirty="0">
                <a:latin typeface="Arial" panose="020B0604020202020204" pitchFamily="34" charset="0"/>
                <a:cs typeface="Arial" panose="020B0604020202020204" pitchFamily="34" charset="0"/>
              </a:rPr>
              <a:t>Which youth populations have been hard for existing programs to engage? What changes could be made to give these populations more access to supports?</a:t>
            </a:r>
          </a:p>
        </p:txBody>
      </p:sp>
      <p:sp>
        <p:nvSpPr>
          <p:cNvPr id="6" name="Rectangle 5">
            <a:extLst>
              <a:ext uri="{FF2B5EF4-FFF2-40B4-BE49-F238E27FC236}">
                <a16:creationId xmlns:a16="http://schemas.microsoft.com/office/drawing/2014/main" id="{70D21F79-3C08-3A46-9CCF-37EA0C6D3019}"/>
              </a:ext>
            </a:extLst>
          </p:cNvPr>
          <p:cNvSpPr/>
          <p:nvPr/>
        </p:nvSpPr>
        <p:spPr>
          <a:xfrm>
            <a:off x="486136" y="2819400"/>
            <a:ext cx="857983" cy="3322550"/>
          </a:xfrm>
          <a:prstGeom prst="rect">
            <a:avLst/>
          </a:prstGeom>
          <a:solidFill>
            <a:schemeClr val="tx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cs typeface="Arial" panose="020B0604020202020204" pitchFamily="34" charset="0"/>
              </a:rPr>
              <a:t>Questions</a:t>
            </a:r>
          </a:p>
        </p:txBody>
      </p:sp>
    </p:spTree>
    <p:extLst>
      <p:ext uri="{BB962C8B-B14F-4D97-AF65-F5344CB8AC3E}">
        <p14:creationId xmlns:p14="http://schemas.microsoft.com/office/powerpoint/2010/main" val="33299533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439911" cy="493083"/>
          </a:xfrm>
        </p:spPr>
        <p:txBody>
          <a:bodyPr anchor="t"/>
          <a:lstStyle/>
          <a:p>
            <a:pPr marL="182880"/>
            <a:r>
              <a:rPr lang="en-US" dirty="0">
                <a:latin typeface="Arial" panose="020B0604020202020204" pitchFamily="34" charset="0"/>
                <a:cs typeface="Arial" panose="020B0604020202020204" pitchFamily="34" charset="0"/>
              </a:rPr>
              <a:t>Agenda:  Wednesday 16 January 2019</a:t>
            </a:r>
          </a:p>
        </p:txBody>
      </p:sp>
      <p:graphicFrame>
        <p:nvGraphicFramePr>
          <p:cNvPr id="4" name="Table 3"/>
          <p:cNvGraphicFramePr>
            <a:graphicFrameLocks noGrp="1"/>
          </p:cNvGraphicFramePr>
          <p:nvPr>
            <p:extLst>
              <p:ext uri="{D42A27DB-BD31-4B8C-83A1-F6EECF244321}">
                <p14:modId xmlns:p14="http://schemas.microsoft.com/office/powerpoint/2010/main" val="2247530950"/>
              </p:ext>
            </p:extLst>
          </p:nvPr>
        </p:nvGraphicFramePr>
        <p:xfrm>
          <a:off x="213360" y="618066"/>
          <a:ext cx="8741228" cy="5621867"/>
        </p:xfrm>
        <a:graphic>
          <a:graphicData uri="http://schemas.openxmlformats.org/drawingml/2006/table">
            <a:tbl>
              <a:tblPr firstRow="1">
                <a:tableStyleId>{21E4AEA4-8DFA-4A89-87EB-49C32662AFE0}</a:tableStyleId>
              </a:tblPr>
              <a:tblGrid>
                <a:gridCol w="2481356">
                  <a:extLst>
                    <a:ext uri="{9D8B030D-6E8A-4147-A177-3AD203B41FA5}">
                      <a16:colId xmlns:a16="http://schemas.microsoft.com/office/drawing/2014/main" val="20000"/>
                    </a:ext>
                  </a:extLst>
                </a:gridCol>
                <a:gridCol w="6259872">
                  <a:extLst>
                    <a:ext uri="{9D8B030D-6E8A-4147-A177-3AD203B41FA5}">
                      <a16:colId xmlns:a16="http://schemas.microsoft.com/office/drawing/2014/main" val="20001"/>
                    </a:ext>
                  </a:extLst>
                </a:gridCol>
              </a:tblGrid>
              <a:tr h="388902">
                <a:tc>
                  <a:txBody>
                    <a:bodyPr/>
                    <a:lstStyle/>
                    <a:p>
                      <a:pPr algn="ctr"/>
                      <a:r>
                        <a:rPr lang="en-US" sz="1400" dirty="0">
                          <a:solidFill>
                            <a:schemeClr val="tx1"/>
                          </a:solidFill>
                          <a:latin typeface="Arial" panose="020B0604020202020204" pitchFamily="34" charset="0"/>
                          <a:ea typeface="Calibri" charset="0"/>
                          <a:cs typeface="Arial" panose="020B0604020202020204" pitchFamily="34" charset="0"/>
                        </a:rPr>
                        <a:t>Time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solidFill>
                            <a:schemeClr val="tx1"/>
                          </a:solidFill>
                          <a:latin typeface="Arial" panose="020B0604020202020204" pitchFamily="34" charset="0"/>
                          <a:ea typeface="Calibri" charset="0"/>
                          <a:cs typeface="Arial" panose="020B0604020202020204" pitchFamily="34" charset="0"/>
                        </a:rPr>
                        <a:t>Topics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777805">
                <a:tc>
                  <a:txBody>
                    <a:bodyPr/>
                    <a:lstStyle/>
                    <a:p>
                      <a:r>
                        <a:rPr lang="en-US" sz="1400" dirty="0">
                          <a:latin typeface="Arial" panose="020B0604020202020204" pitchFamily="34" charset="0"/>
                          <a:ea typeface="Calibri" charset="0"/>
                          <a:cs typeface="Arial" panose="020B0604020202020204" pitchFamily="34" charset="0"/>
                        </a:rPr>
                        <a:t>10:00 AM – 10:15 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latin typeface="Arial" panose="020B0604020202020204" pitchFamily="34" charset="0"/>
                          <a:ea typeface="Calibri" charset="0"/>
                          <a:cs typeface="Arial" panose="020B0604020202020204" pitchFamily="34" charset="0"/>
                        </a:rPr>
                        <a:t>Welcome</a:t>
                      </a:r>
                    </a:p>
                    <a:p>
                      <a:pPr marL="285750" indent="-285750" rtl="0" fontAlgn="base">
                        <a:buFont typeface="Arial" charset="0"/>
                        <a:buChar char="•"/>
                      </a:pPr>
                      <a:r>
                        <a:rPr lang="en-US" sz="1400" b="0" i="0" u="none" strike="noStrike" kern="1200" dirty="0">
                          <a:solidFill>
                            <a:schemeClr val="dk1"/>
                          </a:solidFill>
                          <a:effectLst/>
                          <a:latin typeface="Arial" panose="020B0604020202020204" pitchFamily="34" charset="0"/>
                          <a:ea typeface="Calibri" charset="0"/>
                          <a:cs typeface="Arial" panose="020B0604020202020204" pitchFamily="34" charset="0"/>
                        </a:rPr>
                        <a:t>Introductions</a:t>
                      </a:r>
                    </a:p>
                    <a:p>
                      <a:pPr marL="285750" indent="-285750" rtl="0" fontAlgn="base">
                        <a:buFont typeface="Arial" charset="0"/>
                        <a:buChar char="•"/>
                      </a:pPr>
                      <a:r>
                        <a:rPr lang="en-US" sz="1400" b="0" i="0" u="none" strike="noStrike" kern="1200" dirty="0">
                          <a:solidFill>
                            <a:schemeClr val="dk1"/>
                          </a:solidFill>
                          <a:effectLst/>
                          <a:latin typeface="Arial" panose="020B0604020202020204" pitchFamily="34" charset="0"/>
                          <a:ea typeface="Calibri" charset="0"/>
                          <a:cs typeface="Arial" panose="020B0604020202020204" pitchFamily="34" charset="0"/>
                        </a:rPr>
                        <a:t>Agenda walk through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80438">
                <a:tc>
                  <a:txBody>
                    <a:bodyPr/>
                    <a:lstStyle/>
                    <a:p>
                      <a:r>
                        <a:rPr lang="en-US" sz="1400" dirty="0">
                          <a:latin typeface="Arial" panose="020B0604020202020204" pitchFamily="34" charset="0"/>
                          <a:ea typeface="Calibri" charset="0"/>
                          <a:cs typeface="Arial" panose="020B0604020202020204" pitchFamily="34" charset="0"/>
                        </a:rPr>
                        <a:t>10:15 AM – 10:45 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buFont typeface="Arial" charset="0"/>
                        <a:buNone/>
                      </a:pPr>
                      <a:r>
                        <a:rPr lang="en-US" sz="1400" b="1" dirty="0">
                          <a:latin typeface="Arial" panose="020B0604020202020204" pitchFamily="34" charset="0"/>
                          <a:ea typeface="Calibri" charset="0"/>
                          <a:cs typeface="Arial" panose="020B0604020202020204" pitchFamily="34" charset="0"/>
                        </a:rPr>
                        <a:t>The youth employment challenge in India</a:t>
                      </a:r>
                    </a:p>
                    <a:p>
                      <a:pPr marL="285750" indent="-285750">
                        <a:buFont typeface="Arial" panose="020B0604020202020204" pitchFamily="34" charset="0"/>
                        <a:buChar char="•"/>
                      </a:pPr>
                      <a:r>
                        <a:rPr lang="en-US" sz="1400" b="0" kern="1200" dirty="0">
                          <a:solidFill>
                            <a:schemeClr val="dk1"/>
                          </a:solidFill>
                          <a:latin typeface="Arial" panose="020B0604020202020204" pitchFamily="34" charset="0"/>
                          <a:ea typeface="Calibri" charset="0"/>
                          <a:cs typeface="Arial" panose="020B0604020202020204" pitchFamily="34" charset="0"/>
                        </a:rPr>
                        <a:t>National snapshot – JustJobs</a:t>
                      </a:r>
                    </a:p>
                    <a:p>
                      <a:pPr marL="285750" indent="-285750">
                        <a:buFont typeface="Arial" panose="020B0604020202020204" pitchFamily="34" charset="0"/>
                        <a:buChar char="•"/>
                      </a:pPr>
                      <a:r>
                        <a:rPr lang="en-US" sz="1400" b="0" kern="1200" dirty="0">
                          <a:solidFill>
                            <a:schemeClr val="dk1"/>
                          </a:solidFill>
                          <a:latin typeface="Arial" panose="020B0604020202020204" pitchFamily="34" charset="0"/>
                          <a:ea typeface="Calibri" charset="0"/>
                          <a:cs typeface="Arial" panose="020B0604020202020204" pitchFamily="34" charset="0"/>
                        </a:rPr>
                        <a:t>The private sector role in skilling - Samhita Social Ventures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63973">
                <a:tc>
                  <a:txBody>
                    <a:bodyPr/>
                    <a:lstStyle/>
                    <a:p>
                      <a:r>
                        <a:rPr lang="en-US" sz="1400" dirty="0">
                          <a:latin typeface="Arial" panose="020B0604020202020204" pitchFamily="34" charset="0"/>
                          <a:ea typeface="Calibri" charset="0"/>
                          <a:cs typeface="Arial" panose="020B0604020202020204" pitchFamily="34" charset="0"/>
                        </a:rPr>
                        <a:t>10:45 AM – 11:15 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US" sz="1400" b="1" dirty="0">
                          <a:latin typeface="Arial" panose="020B0604020202020204" pitchFamily="34" charset="0"/>
                          <a:ea typeface="Calibri" charset="0"/>
                          <a:cs typeface="Arial" panose="020B0604020202020204" pitchFamily="34" charset="0"/>
                        </a:rPr>
                        <a:t>GOYI Initiative overview, approach and highlights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69996">
                <a:tc>
                  <a:txBody>
                    <a:bodyPr/>
                    <a:lstStyle/>
                    <a:p>
                      <a:r>
                        <a:rPr lang="en-US" sz="1400" dirty="0">
                          <a:latin typeface="Arial" panose="020B0604020202020204" pitchFamily="34" charset="0"/>
                          <a:ea typeface="Calibri" charset="0"/>
                          <a:cs typeface="Arial" panose="020B0604020202020204" pitchFamily="34" charset="0"/>
                        </a:rPr>
                        <a:t>11:15 AM – 12:00 PM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rtl="0">
                        <a:buFont typeface="Arial" panose="020B0604020202020204" pitchFamily="34" charset="0"/>
                        <a:buNone/>
                      </a:pPr>
                      <a:r>
                        <a:rPr lang="en-US" sz="1400" b="1" kern="1200" dirty="0">
                          <a:solidFill>
                            <a:schemeClr val="dk1"/>
                          </a:solidFill>
                          <a:latin typeface="Arial" panose="020B0604020202020204" pitchFamily="34" charset="0"/>
                          <a:ea typeface="Calibri" charset="0"/>
                          <a:cs typeface="Arial" panose="020B0604020202020204" pitchFamily="34" charset="0"/>
                        </a:rPr>
                        <a:t>Panel discussion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Calibri" charset="0"/>
                          <a:cs typeface="Arial" panose="020B0604020202020204" pitchFamily="34" charset="0"/>
                        </a:rPr>
                        <a:t>Moderators: GDI &amp; CAP YEI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Calibri" charset="0"/>
                          <a:cs typeface="Arial" panose="020B0604020202020204" pitchFamily="34" charset="0"/>
                        </a:rPr>
                        <a:t>Panelists: CAP YEI UNDP , Restless Development, LabourNet, Michael and Susan Dell Foundation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2566661"/>
                  </a:ext>
                </a:extLst>
              </a:tr>
              <a:tr h="680438">
                <a:tc>
                  <a:txBody>
                    <a:bodyPr/>
                    <a:lstStyle/>
                    <a:p>
                      <a:r>
                        <a:rPr lang="en-US" sz="1400" baseline="0" dirty="0">
                          <a:latin typeface="Arial" panose="020B0604020202020204" pitchFamily="34" charset="0"/>
                          <a:ea typeface="Calibri" charset="0"/>
                          <a:cs typeface="Arial" panose="020B0604020202020204" pitchFamily="34" charset="0"/>
                        </a:rPr>
                        <a:t>12:00 PM – 1</a:t>
                      </a:r>
                      <a:r>
                        <a:rPr lang="en-US" sz="1400" dirty="0">
                          <a:latin typeface="Arial" panose="020B0604020202020204" pitchFamily="34" charset="0"/>
                          <a:ea typeface="Calibri" charset="0"/>
                          <a:cs typeface="Arial" panose="020B0604020202020204" pitchFamily="34" charset="0"/>
                        </a:rPr>
                        <a:t>:45 PM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kern="1200" dirty="0">
                          <a:solidFill>
                            <a:schemeClr val="dk1"/>
                          </a:solidFill>
                          <a:latin typeface="Arial" panose="020B0604020202020204" pitchFamily="34" charset="0"/>
                          <a:ea typeface="Calibri" charset="0"/>
                          <a:cs typeface="Arial" panose="020B0604020202020204" pitchFamily="34" charset="0"/>
                        </a:rPr>
                        <a:t>Brainstorming in groups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Calibri" charset="0"/>
                          <a:cs typeface="Arial" panose="020B0604020202020204" pitchFamily="34" charset="0"/>
                        </a:rPr>
                        <a:t>Learning lunch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Calibri" charset="0"/>
                          <a:cs typeface="Arial" panose="020B0604020202020204" pitchFamily="34" charset="0"/>
                        </a:rPr>
                        <a:t>Report backs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b="0" kern="1200" dirty="0">
                        <a:solidFill>
                          <a:schemeClr val="dk1"/>
                        </a:solidFill>
                        <a:latin typeface="Arial" panose="020B0604020202020204" pitchFamily="34" charset="0"/>
                        <a:ea typeface="Calibri"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72440">
                <a:tc>
                  <a:txBody>
                    <a:bodyPr/>
                    <a:lstStyle/>
                    <a:p>
                      <a:r>
                        <a:rPr lang="en-US" sz="1400" dirty="0">
                          <a:latin typeface="Arial" panose="020B0604020202020204" pitchFamily="34" charset="0"/>
                          <a:ea typeface="Calibri" charset="0"/>
                          <a:cs typeface="Arial" panose="020B0604020202020204" pitchFamily="34" charset="0"/>
                        </a:rPr>
                        <a:t>1:45 PM - 2:00 PM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latin typeface="Arial" panose="020B0604020202020204" pitchFamily="34" charset="0"/>
                          <a:ea typeface="Calibri" charset="0"/>
                          <a:cs typeface="Arial" panose="020B0604020202020204" pitchFamily="34" charset="0"/>
                        </a:rPr>
                        <a:t>Next steps &amp; thank you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897467">
                <a:tc>
                  <a:txBody>
                    <a:bodyPr/>
                    <a:lstStyle/>
                    <a:p>
                      <a:r>
                        <a:rPr lang="en-US" sz="1400" dirty="0">
                          <a:latin typeface="Arial" panose="020B0604020202020204" pitchFamily="34" charset="0"/>
                          <a:ea typeface="Calibri" charset="0"/>
                          <a:cs typeface="Arial" panose="020B0604020202020204" pitchFamily="34" charset="0"/>
                        </a:rPr>
                        <a:t>2:00 PM – 3:00 PM</a:t>
                      </a:r>
                    </a:p>
                    <a:p>
                      <a:r>
                        <a:rPr lang="en-US" sz="1400" dirty="0">
                          <a:latin typeface="Arial" panose="020B0604020202020204" pitchFamily="34" charset="0"/>
                          <a:ea typeface="Calibri" charset="0"/>
                          <a:cs typeface="Arial" panose="020B0604020202020204" pitchFamily="34" charset="0"/>
                        </a:rPr>
                        <a:t>(Post program)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dk1"/>
                          </a:solidFill>
                          <a:latin typeface="Arial" panose="020B0604020202020204" pitchFamily="34" charset="0"/>
                          <a:ea typeface="+mn-ea"/>
                          <a:cs typeface="Arial" panose="020B0604020202020204" pitchFamily="34" charset="0"/>
                        </a:rPr>
                        <a:t>Session with youth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mn-ea"/>
                          <a:cs typeface="Arial" panose="020B0604020202020204" pitchFamily="34" charset="0"/>
                        </a:rPr>
                        <a:t>Workshop participants welcome to stay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latin typeface="Arial" panose="020B0604020202020204" pitchFamily="34" charset="0"/>
                        <a:ea typeface="Calibri"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4127514"/>
                  </a:ext>
                </a:extLst>
              </a:tr>
            </a:tbl>
          </a:graphicData>
        </a:graphic>
      </p:graphicFrame>
      <p:sp>
        <p:nvSpPr>
          <p:cNvPr id="5" name="Rectangle 4">
            <a:extLst>
              <a:ext uri="{FF2B5EF4-FFF2-40B4-BE49-F238E27FC236}">
                <a16:creationId xmlns:a16="http://schemas.microsoft.com/office/drawing/2014/main" id="{701BAD85-D41F-D041-A7A3-6B73ABF54216}"/>
              </a:ext>
            </a:extLst>
          </p:cNvPr>
          <p:cNvSpPr/>
          <p:nvPr/>
        </p:nvSpPr>
        <p:spPr>
          <a:xfrm>
            <a:off x="213360" y="4876800"/>
            <a:ext cx="8741228" cy="457200"/>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09915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439911" cy="493083"/>
          </a:xfrm>
        </p:spPr>
        <p:txBody>
          <a:bodyPr anchor="t"/>
          <a:lstStyle/>
          <a:p>
            <a:pPr marL="182880"/>
            <a:r>
              <a:rPr lang="en-US" dirty="0">
                <a:latin typeface="Arial" panose="020B0604020202020204" pitchFamily="34" charset="0"/>
                <a:cs typeface="Arial" panose="020B0604020202020204" pitchFamily="34" charset="0"/>
              </a:rPr>
              <a:t>Agenda:  Wednesday 16 January 2019</a:t>
            </a:r>
          </a:p>
        </p:txBody>
      </p:sp>
      <p:graphicFrame>
        <p:nvGraphicFramePr>
          <p:cNvPr id="4" name="Table 3"/>
          <p:cNvGraphicFramePr>
            <a:graphicFrameLocks noGrp="1"/>
          </p:cNvGraphicFramePr>
          <p:nvPr>
            <p:extLst/>
          </p:nvPr>
        </p:nvGraphicFramePr>
        <p:xfrm>
          <a:off x="213360" y="618066"/>
          <a:ext cx="8741228" cy="5621867"/>
        </p:xfrm>
        <a:graphic>
          <a:graphicData uri="http://schemas.openxmlformats.org/drawingml/2006/table">
            <a:tbl>
              <a:tblPr firstRow="1">
                <a:tableStyleId>{21E4AEA4-8DFA-4A89-87EB-49C32662AFE0}</a:tableStyleId>
              </a:tblPr>
              <a:tblGrid>
                <a:gridCol w="2481356">
                  <a:extLst>
                    <a:ext uri="{9D8B030D-6E8A-4147-A177-3AD203B41FA5}">
                      <a16:colId xmlns:a16="http://schemas.microsoft.com/office/drawing/2014/main" val="20000"/>
                    </a:ext>
                  </a:extLst>
                </a:gridCol>
                <a:gridCol w="6259872">
                  <a:extLst>
                    <a:ext uri="{9D8B030D-6E8A-4147-A177-3AD203B41FA5}">
                      <a16:colId xmlns:a16="http://schemas.microsoft.com/office/drawing/2014/main" val="20001"/>
                    </a:ext>
                  </a:extLst>
                </a:gridCol>
              </a:tblGrid>
              <a:tr h="388902">
                <a:tc>
                  <a:txBody>
                    <a:bodyPr/>
                    <a:lstStyle/>
                    <a:p>
                      <a:pPr algn="ctr"/>
                      <a:r>
                        <a:rPr lang="en-US" sz="1400" dirty="0">
                          <a:solidFill>
                            <a:schemeClr val="tx1"/>
                          </a:solidFill>
                          <a:latin typeface="Arial" panose="020B0604020202020204" pitchFamily="34" charset="0"/>
                          <a:ea typeface="Calibri" charset="0"/>
                          <a:cs typeface="Arial" panose="020B0604020202020204" pitchFamily="34" charset="0"/>
                        </a:rPr>
                        <a:t>Time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a:solidFill>
                            <a:schemeClr val="tx1"/>
                          </a:solidFill>
                          <a:latin typeface="Arial" panose="020B0604020202020204" pitchFamily="34" charset="0"/>
                          <a:ea typeface="Calibri" charset="0"/>
                          <a:cs typeface="Arial" panose="020B0604020202020204" pitchFamily="34" charset="0"/>
                        </a:rPr>
                        <a:t>Topics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777805">
                <a:tc>
                  <a:txBody>
                    <a:bodyPr/>
                    <a:lstStyle/>
                    <a:p>
                      <a:r>
                        <a:rPr lang="en-US" sz="1400" dirty="0">
                          <a:latin typeface="Arial" panose="020B0604020202020204" pitchFamily="34" charset="0"/>
                          <a:ea typeface="Calibri" charset="0"/>
                          <a:cs typeface="Arial" panose="020B0604020202020204" pitchFamily="34" charset="0"/>
                        </a:rPr>
                        <a:t>10:00 AM – 10:15 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latin typeface="Arial" panose="020B0604020202020204" pitchFamily="34" charset="0"/>
                          <a:ea typeface="Calibri" charset="0"/>
                          <a:cs typeface="Arial" panose="020B0604020202020204" pitchFamily="34" charset="0"/>
                        </a:rPr>
                        <a:t>Welcome</a:t>
                      </a:r>
                    </a:p>
                    <a:p>
                      <a:pPr marL="285750" indent="-285750" rtl="0" fontAlgn="base">
                        <a:buFont typeface="Arial" charset="0"/>
                        <a:buChar char="•"/>
                      </a:pPr>
                      <a:r>
                        <a:rPr lang="en-US" sz="1400" b="0" i="0" u="none" strike="noStrike" kern="1200" dirty="0">
                          <a:solidFill>
                            <a:schemeClr val="dk1"/>
                          </a:solidFill>
                          <a:effectLst/>
                          <a:latin typeface="Arial" panose="020B0604020202020204" pitchFamily="34" charset="0"/>
                          <a:ea typeface="Calibri" charset="0"/>
                          <a:cs typeface="Arial" panose="020B0604020202020204" pitchFamily="34" charset="0"/>
                        </a:rPr>
                        <a:t>Introductions</a:t>
                      </a:r>
                    </a:p>
                    <a:p>
                      <a:pPr marL="285750" indent="-285750" rtl="0" fontAlgn="base">
                        <a:buFont typeface="Arial" charset="0"/>
                        <a:buChar char="•"/>
                      </a:pPr>
                      <a:r>
                        <a:rPr lang="en-US" sz="1400" b="0" i="0" u="none" strike="noStrike" kern="1200" dirty="0">
                          <a:solidFill>
                            <a:schemeClr val="dk1"/>
                          </a:solidFill>
                          <a:effectLst/>
                          <a:latin typeface="Arial" panose="020B0604020202020204" pitchFamily="34" charset="0"/>
                          <a:ea typeface="Calibri" charset="0"/>
                          <a:cs typeface="Arial" panose="020B0604020202020204" pitchFamily="34" charset="0"/>
                        </a:rPr>
                        <a:t>Agenda walk through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80438">
                <a:tc>
                  <a:txBody>
                    <a:bodyPr/>
                    <a:lstStyle/>
                    <a:p>
                      <a:r>
                        <a:rPr lang="en-US" sz="1400" dirty="0">
                          <a:latin typeface="Arial" panose="020B0604020202020204" pitchFamily="34" charset="0"/>
                          <a:ea typeface="Calibri" charset="0"/>
                          <a:cs typeface="Arial" panose="020B0604020202020204" pitchFamily="34" charset="0"/>
                        </a:rPr>
                        <a:t>10:15 AM – 10:45 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buFont typeface="Arial" charset="0"/>
                        <a:buNone/>
                      </a:pPr>
                      <a:r>
                        <a:rPr lang="en-US" sz="1400" b="1" dirty="0">
                          <a:latin typeface="Arial" panose="020B0604020202020204" pitchFamily="34" charset="0"/>
                          <a:ea typeface="Calibri" charset="0"/>
                          <a:cs typeface="Arial" panose="020B0604020202020204" pitchFamily="34" charset="0"/>
                        </a:rPr>
                        <a:t>The youth employment challenge in India</a:t>
                      </a:r>
                    </a:p>
                    <a:p>
                      <a:pPr marL="285750" indent="-285750">
                        <a:buFont typeface="Arial" panose="020B0604020202020204" pitchFamily="34" charset="0"/>
                        <a:buChar char="•"/>
                      </a:pPr>
                      <a:r>
                        <a:rPr lang="en-US" sz="1400" b="0" kern="1200" dirty="0">
                          <a:solidFill>
                            <a:schemeClr val="dk1"/>
                          </a:solidFill>
                          <a:latin typeface="Arial" panose="020B0604020202020204" pitchFamily="34" charset="0"/>
                          <a:ea typeface="Calibri" charset="0"/>
                          <a:cs typeface="Arial" panose="020B0604020202020204" pitchFamily="34" charset="0"/>
                        </a:rPr>
                        <a:t>National snapshot – JustJobs</a:t>
                      </a:r>
                    </a:p>
                    <a:p>
                      <a:pPr marL="285750" indent="-285750">
                        <a:buFont typeface="Arial" panose="020B0604020202020204" pitchFamily="34" charset="0"/>
                        <a:buChar char="•"/>
                      </a:pPr>
                      <a:r>
                        <a:rPr lang="en-US" sz="1400" b="0" kern="1200" dirty="0">
                          <a:solidFill>
                            <a:schemeClr val="dk1"/>
                          </a:solidFill>
                          <a:latin typeface="Arial" panose="020B0604020202020204" pitchFamily="34" charset="0"/>
                          <a:ea typeface="Calibri" charset="0"/>
                          <a:cs typeface="Arial" panose="020B0604020202020204" pitchFamily="34" charset="0"/>
                        </a:rPr>
                        <a:t>The private sector role in skilling - Samhita Social Ventures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63973">
                <a:tc>
                  <a:txBody>
                    <a:bodyPr/>
                    <a:lstStyle/>
                    <a:p>
                      <a:r>
                        <a:rPr lang="en-US" sz="1400" dirty="0">
                          <a:latin typeface="Arial" panose="020B0604020202020204" pitchFamily="34" charset="0"/>
                          <a:ea typeface="Calibri" charset="0"/>
                          <a:cs typeface="Arial" panose="020B0604020202020204" pitchFamily="34" charset="0"/>
                        </a:rPr>
                        <a:t>10:45 AM – 11:15 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rtl="0"/>
                      <a:r>
                        <a:rPr lang="en-US" sz="1400" b="1" dirty="0">
                          <a:latin typeface="Arial" panose="020B0604020202020204" pitchFamily="34" charset="0"/>
                          <a:ea typeface="Calibri" charset="0"/>
                          <a:cs typeface="Arial" panose="020B0604020202020204" pitchFamily="34" charset="0"/>
                        </a:rPr>
                        <a:t>GOYI Initiative overview, approach and highlights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69996">
                <a:tc>
                  <a:txBody>
                    <a:bodyPr/>
                    <a:lstStyle/>
                    <a:p>
                      <a:r>
                        <a:rPr lang="en-US" sz="1400" dirty="0">
                          <a:latin typeface="Arial" panose="020B0604020202020204" pitchFamily="34" charset="0"/>
                          <a:ea typeface="Calibri" charset="0"/>
                          <a:cs typeface="Arial" panose="020B0604020202020204" pitchFamily="34" charset="0"/>
                        </a:rPr>
                        <a:t>11:15 AM – 12:00 PM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rtl="0">
                        <a:buFont typeface="Arial" panose="020B0604020202020204" pitchFamily="34" charset="0"/>
                        <a:buNone/>
                      </a:pPr>
                      <a:r>
                        <a:rPr lang="en-US" sz="1400" b="1" kern="1200" dirty="0">
                          <a:solidFill>
                            <a:schemeClr val="dk1"/>
                          </a:solidFill>
                          <a:latin typeface="Arial" panose="020B0604020202020204" pitchFamily="34" charset="0"/>
                          <a:ea typeface="Calibri" charset="0"/>
                          <a:cs typeface="Arial" panose="020B0604020202020204" pitchFamily="34" charset="0"/>
                        </a:rPr>
                        <a:t>Panel discussion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Calibri" charset="0"/>
                          <a:cs typeface="Arial" panose="020B0604020202020204" pitchFamily="34" charset="0"/>
                        </a:rPr>
                        <a:t>Moderators: GDI &amp; CAP YEI</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Calibri" charset="0"/>
                          <a:cs typeface="Arial" panose="020B0604020202020204" pitchFamily="34" charset="0"/>
                        </a:rPr>
                        <a:t>Panelists: CAP YEI UNDP , Restless Development, LabourNet, Michael and Susan Dell Foundation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2566661"/>
                  </a:ext>
                </a:extLst>
              </a:tr>
              <a:tr h="680438">
                <a:tc>
                  <a:txBody>
                    <a:bodyPr/>
                    <a:lstStyle/>
                    <a:p>
                      <a:r>
                        <a:rPr lang="en-US" sz="1400" baseline="0" dirty="0">
                          <a:latin typeface="Arial" panose="020B0604020202020204" pitchFamily="34" charset="0"/>
                          <a:ea typeface="Calibri" charset="0"/>
                          <a:cs typeface="Arial" panose="020B0604020202020204" pitchFamily="34" charset="0"/>
                        </a:rPr>
                        <a:t>12:00 PM – 1</a:t>
                      </a:r>
                      <a:r>
                        <a:rPr lang="en-US" sz="1400" dirty="0">
                          <a:latin typeface="Arial" panose="020B0604020202020204" pitchFamily="34" charset="0"/>
                          <a:ea typeface="Calibri" charset="0"/>
                          <a:cs typeface="Arial" panose="020B0604020202020204" pitchFamily="34" charset="0"/>
                        </a:rPr>
                        <a:t>:45 PM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1" kern="1200" dirty="0">
                          <a:solidFill>
                            <a:schemeClr val="dk1"/>
                          </a:solidFill>
                          <a:latin typeface="Arial" panose="020B0604020202020204" pitchFamily="34" charset="0"/>
                          <a:ea typeface="Calibri" charset="0"/>
                          <a:cs typeface="Arial" panose="020B0604020202020204" pitchFamily="34" charset="0"/>
                        </a:rPr>
                        <a:t>Brainstorming in groups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Calibri" charset="0"/>
                          <a:cs typeface="Arial" panose="020B0604020202020204" pitchFamily="34" charset="0"/>
                        </a:rPr>
                        <a:t>Learning lunch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Calibri" charset="0"/>
                          <a:cs typeface="Arial" panose="020B0604020202020204" pitchFamily="34" charset="0"/>
                        </a:rPr>
                        <a:t>Report backs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400" b="0" kern="1200" dirty="0">
                        <a:solidFill>
                          <a:schemeClr val="dk1"/>
                        </a:solidFill>
                        <a:latin typeface="Arial" panose="020B0604020202020204" pitchFamily="34" charset="0"/>
                        <a:ea typeface="Calibri"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72440">
                <a:tc>
                  <a:txBody>
                    <a:bodyPr/>
                    <a:lstStyle/>
                    <a:p>
                      <a:r>
                        <a:rPr lang="en-US" sz="1400" dirty="0">
                          <a:latin typeface="Arial" panose="020B0604020202020204" pitchFamily="34" charset="0"/>
                          <a:ea typeface="Calibri" charset="0"/>
                          <a:cs typeface="Arial" panose="020B0604020202020204" pitchFamily="34" charset="0"/>
                        </a:rPr>
                        <a:t>1:45 PM - 2:00 PM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latin typeface="Arial" panose="020B0604020202020204" pitchFamily="34" charset="0"/>
                          <a:ea typeface="Calibri" charset="0"/>
                          <a:cs typeface="Arial" panose="020B0604020202020204" pitchFamily="34" charset="0"/>
                        </a:rPr>
                        <a:t>Next steps &amp; thank you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897467">
                <a:tc>
                  <a:txBody>
                    <a:bodyPr/>
                    <a:lstStyle/>
                    <a:p>
                      <a:r>
                        <a:rPr lang="en-US" sz="1400" dirty="0">
                          <a:latin typeface="Arial" panose="020B0604020202020204" pitchFamily="34" charset="0"/>
                          <a:ea typeface="Calibri" charset="0"/>
                          <a:cs typeface="Arial" panose="020B0604020202020204" pitchFamily="34" charset="0"/>
                        </a:rPr>
                        <a:t>2:00 PM – 3:00 PM</a:t>
                      </a:r>
                    </a:p>
                    <a:p>
                      <a:r>
                        <a:rPr lang="en-US" sz="1400" dirty="0">
                          <a:latin typeface="Arial" panose="020B0604020202020204" pitchFamily="34" charset="0"/>
                          <a:ea typeface="Calibri" charset="0"/>
                          <a:cs typeface="Arial" panose="020B0604020202020204" pitchFamily="34" charset="0"/>
                        </a:rPr>
                        <a:t>(Post program)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dk1"/>
                          </a:solidFill>
                          <a:latin typeface="Arial" panose="020B0604020202020204" pitchFamily="34" charset="0"/>
                          <a:ea typeface="+mn-ea"/>
                          <a:cs typeface="Arial" panose="020B0604020202020204" pitchFamily="34" charset="0"/>
                        </a:rPr>
                        <a:t>Session with youth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kern="1200" dirty="0">
                          <a:solidFill>
                            <a:schemeClr val="dk1"/>
                          </a:solidFill>
                          <a:latin typeface="Arial" panose="020B0604020202020204" pitchFamily="34" charset="0"/>
                          <a:ea typeface="+mn-ea"/>
                          <a:cs typeface="Arial" panose="020B0604020202020204" pitchFamily="34" charset="0"/>
                        </a:rPr>
                        <a:t>Workshop participants welcome to stay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latin typeface="Arial" panose="020B0604020202020204" pitchFamily="34" charset="0"/>
                        <a:ea typeface="Calibri"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44127514"/>
                  </a:ext>
                </a:extLst>
              </a:tr>
            </a:tbl>
          </a:graphicData>
        </a:graphic>
      </p:graphicFrame>
      <p:sp>
        <p:nvSpPr>
          <p:cNvPr id="5" name="Rectangle 4">
            <a:extLst>
              <a:ext uri="{FF2B5EF4-FFF2-40B4-BE49-F238E27FC236}">
                <a16:creationId xmlns:a16="http://schemas.microsoft.com/office/drawing/2014/main" id="{701BAD85-D41F-D041-A7A3-6B73ABF54216}"/>
              </a:ext>
            </a:extLst>
          </p:cNvPr>
          <p:cNvSpPr/>
          <p:nvPr/>
        </p:nvSpPr>
        <p:spPr>
          <a:xfrm>
            <a:off x="213360" y="5333999"/>
            <a:ext cx="8741228" cy="905933"/>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016252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70288</TotalTime>
  <Words>2457</Words>
  <Application>Microsoft Macintosh PowerPoint</Application>
  <PresentationFormat>On-screen Show (4:3)</PresentationFormat>
  <Paragraphs>498</Paragraphs>
  <Slides>24</Slides>
  <Notes>19</Notes>
  <HiddenSlides>0</HiddenSlides>
  <MMClips>0</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8" baseType="lpstr">
      <vt:lpstr>Arial</vt:lpstr>
      <vt:lpstr>Arial Hebrew</vt:lpstr>
      <vt:lpstr>Avenir</vt:lpstr>
      <vt:lpstr>Avenir Next</vt:lpstr>
      <vt:lpstr>Calibri</vt:lpstr>
      <vt:lpstr>Carme</vt:lpstr>
      <vt:lpstr>Franklin Gothic Book</vt:lpstr>
      <vt:lpstr>Franklin Gothic Medium</vt:lpstr>
      <vt:lpstr>Helvetica Neue</vt:lpstr>
      <vt:lpstr>Mangal</vt:lpstr>
      <vt:lpstr>Tunga</vt:lpstr>
      <vt:lpstr>Wingdings</vt:lpstr>
      <vt:lpstr>Angles</vt:lpstr>
      <vt:lpstr>think-cell Slide</vt:lpstr>
      <vt:lpstr>PowerPoint Presentation</vt:lpstr>
      <vt:lpstr>Focus of the GOYI India learning visit</vt:lpstr>
      <vt:lpstr>Welcome</vt:lpstr>
      <vt:lpstr>Agenda:  Wednesday 16 January 2019</vt:lpstr>
      <vt:lpstr>Agenda:  Wednesday 16 January 2019</vt:lpstr>
      <vt:lpstr>A global call to action to tackle youth unemployment</vt:lpstr>
      <vt:lpstr>PowerPoint Presentation</vt:lpstr>
      <vt:lpstr>PowerPoint Presentation</vt:lpstr>
      <vt:lpstr>GOYI Design Partners (and expanding!)</vt:lpstr>
      <vt:lpstr>Who are “Opportunity Youth” and why do we focus on this population?</vt:lpstr>
      <vt:lpstr>PowerPoint Presentation</vt:lpstr>
      <vt:lpstr>Co-design approach - Proposed 4 step approach rooted in local context and priorities</vt:lpstr>
      <vt:lpstr>PowerPoint Presentation</vt:lpstr>
      <vt:lpstr>PowerPoint Presentation</vt:lpstr>
      <vt:lpstr>Community selection and activation process</vt:lpstr>
      <vt:lpstr>PowerPoint Presentation</vt:lpstr>
      <vt:lpstr>Anchor Partner Selection Criteria</vt:lpstr>
      <vt:lpstr>Agenda:  Wednesday 16 January 2019</vt:lpstr>
      <vt:lpstr>Panel discussion</vt:lpstr>
      <vt:lpstr>Agenda:  Wednesday 16 January 2019</vt:lpstr>
      <vt:lpstr>Brainstorming instructions</vt:lpstr>
      <vt:lpstr>Brainstorm: 1 HOUR (12:15-1:15pm)</vt:lpstr>
      <vt:lpstr>Agenda:  Wednesday 16 January 2019</vt:lpstr>
      <vt:lpstr>Agenda:  Wednesday 16 January 2019</vt:lpstr>
    </vt:vector>
  </TitlesOfParts>
  <Manager/>
  <Company/>
  <LinksUpToDate>false</LinksUpToDate>
  <SharedDoc>false</SharedDoc>
  <HyperlinkBase/>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Prats, Jeni (Intern)</dc:creator>
  <cp:keywords/>
  <dc:description/>
  <cp:lastModifiedBy>Tilly Josephson</cp:lastModifiedBy>
  <cp:revision>929</cp:revision>
  <cp:lastPrinted>2019-02-08T01:33:50Z</cp:lastPrinted>
  <dcterms:created xsi:type="dcterms:W3CDTF">2013-07-29T13:43:56Z</dcterms:created>
  <dcterms:modified xsi:type="dcterms:W3CDTF">2021-07-28T04:37:27Z</dcterms:modified>
  <cp:category/>
</cp:coreProperties>
</file>