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4024" r:id="rId4"/>
  </p:sldMasterIdLst>
  <p:notesMasterIdLst>
    <p:notesMasterId r:id="rId52"/>
  </p:notesMasterIdLst>
  <p:sldIdLst>
    <p:sldId id="542" r:id="rId5"/>
    <p:sldId id="256" r:id="rId6"/>
    <p:sldId id="352" r:id="rId7"/>
    <p:sldId id="386" r:id="rId8"/>
    <p:sldId id="387" r:id="rId9"/>
    <p:sldId id="334" r:id="rId10"/>
    <p:sldId id="295" r:id="rId11"/>
    <p:sldId id="367" r:id="rId12"/>
    <p:sldId id="362" r:id="rId13"/>
    <p:sldId id="391" r:id="rId14"/>
    <p:sldId id="320" r:id="rId15"/>
    <p:sldId id="392" r:id="rId16"/>
    <p:sldId id="296" r:id="rId17"/>
    <p:sldId id="338" r:id="rId18"/>
    <p:sldId id="371" r:id="rId19"/>
    <p:sldId id="370" r:id="rId20"/>
    <p:sldId id="388" r:id="rId21"/>
    <p:sldId id="337" r:id="rId22"/>
    <p:sldId id="350" r:id="rId23"/>
    <p:sldId id="390" r:id="rId24"/>
    <p:sldId id="372" r:id="rId25"/>
    <p:sldId id="373" r:id="rId26"/>
    <p:sldId id="770" r:id="rId27"/>
    <p:sldId id="389" r:id="rId28"/>
    <p:sldId id="297" r:id="rId29"/>
    <p:sldId id="356" r:id="rId30"/>
    <p:sldId id="393" r:id="rId31"/>
    <p:sldId id="374" r:id="rId32"/>
    <p:sldId id="773" r:id="rId33"/>
    <p:sldId id="353" r:id="rId34"/>
    <p:sldId id="376" r:id="rId35"/>
    <p:sldId id="375" r:id="rId36"/>
    <p:sldId id="764" r:id="rId37"/>
    <p:sldId id="377" r:id="rId38"/>
    <p:sldId id="421" r:id="rId39"/>
    <p:sldId id="310" r:id="rId40"/>
    <p:sldId id="378" r:id="rId41"/>
    <p:sldId id="382" r:id="rId42"/>
    <p:sldId id="383" r:id="rId43"/>
    <p:sldId id="358" r:id="rId44"/>
    <p:sldId id="385" r:id="rId45"/>
    <p:sldId id="380" r:id="rId46"/>
    <p:sldId id="381" r:id="rId47"/>
    <p:sldId id="425" r:id="rId48"/>
    <p:sldId id="545" r:id="rId49"/>
    <p:sldId id="763" r:id="rId50"/>
    <p:sldId id="266"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7F0B551-492B-DC42-8FF3-EFAE171BB86C}">
          <p14:sldIdLst>
            <p14:sldId id="542"/>
            <p14:sldId id="256"/>
            <p14:sldId id="352"/>
            <p14:sldId id="386"/>
            <p14:sldId id="387"/>
            <p14:sldId id="334"/>
            <p14:sldId id="295"/>
            <p14:sldId id="367"/>
            <p14:sldId id="362"/>
            <p14:sldId id="391"/>
            <p14:sldId id="320"/>
            <p14:sldId id="392"/>
            <p14:sldId id="296"/>
            <p14:sldId id="338"/>
            <p14:sldId id="371"/>
            <p14:sldId id="370"/>
            <p14:sldId id="388"/>
            <p14:sldId id="337"/>
            <p14:sldId id="350"/>
            <p14:sldId id="390"/>
            <p14:sldId id="372"/>
            <p14:sldId id="373"/>
            <p14:sldId id="770"/>
            <p14:sldId id="389"/>
            <p14:sldId id="297"/>
            <p14:sldId id="356"/>
            <p14:sldId id="393"/>
            <p14:sldId id="374"/>
            <p14:sldId id="773"/>
            <p14:sldId id="353"/>
            <p14:sldId id="376"/>
            <p14:sldId id="375"/>
            <p14:sldId id="764"/>
            <p14:sldId id="377"/>
            <p14:sldId id="421"/>
            <p14:sldId id="310"/>
            <p14:sldId id="378"/>
            <p14:sldId id="382"/>
            <p14:sldId id="383"/>
            <p14:sldId id="358"/>
            <p14:sldId id="385"/>
            <p14:sldId id="380"/>
            <p14:sldId id="381"/>
            <p14:sldId id="425"/>
            <p14:sldId id="545"/>
            <p14:sldId id="763"/>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4787" autoAdjust="0"/>
  </p:normalViewPr>
  <p:slideViewPr>
    <p:cSldViewPr snapToGrid="0" snapToObjects="1">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AC087D-871B-4A79-BDEC-0969B92096F5}" type="doc">
      <dgm:prSet loTypeId="urn:microsoft.com/office/officeart/2005/8/layout/hierarchy1" loCatId="hierarchy" qsTypeId="urn:microsoft.com/office/officeart/2005/8/quickstyle/simple5" qsCatId="simple" csTypeId="urn:microsoft.com/office/officeart/2005/8/colors/accent3_3" csCatId="accent3" phldr="1"/>
      <dgm:spPr/>
      <dgm:t>
        <a:bodyPr/>
        <a:lstStyle/>
        <a:p>
          <a:endParaRPr lang="en-US"/>
        </a:p>
      </dgm:t>
    </dgm:pt>
    <dgm:pt modelId="{11AEFA51-7148-4C71-939C-559E9D49A378}">
      <dgm:prSet phldrT="[Text]" custT="1"/>
      <dgm:spPr/>
      <dgm:t>
        <a:bodyPr/>
        <a:lstStyle/>
        <a:p>
          <a:pPr algn="ctr"/>
          <a:endParaRPr lang="en-US" sz="2200" b="1" dirty="0">
            <a:latin typeface="+mn-lt"/>
          </a:endParaRPr>
        </a:p>
        <a:p>
          <a:pPr algn="ctr"/>
          <a:r>
            <a:rPr lang="en-US" sz="2200" b="1" dirty="0">
              <a:latin typeface="+mn-lt"/>
            </a:rPr>
            <a:t>Goal: </a:t>
          </a:r>
          <a:r>
            <a:rPr lang="en-US" sz="2200" dirty="0">
              <a:latin typeface="+mn-lt"/>
            </a:rPr>
            <a:t>Highest level desired end results or impacts to which project contributes</a:t>
          </a:r>
        </a:p>
        <a:p>
          <a:pPr algn="ctr"/>
          <a:endParaRPr lang="en-US" sz="2200" dirty="0">
            <a:latin typeface="+mn-lt"/>
          </a:endParaRPr>
        </a:p>
      </dgm:t>
    </dgm:pt>
    <dgm:pt modelId="{CF430A6C-462B-4DDB-A5EB-9EFE71E80616}" type="parTrans" cxnId="{A5789BDB-98F0-4853-8AFA-CE896722E3FD}">
      <dgm:prSet/>
      <dgm:spPr/>
      <dgm:t>
        <a:bodyPr/>
        <a:lstStyle/>
        <a:p>
          <a:endParaRPr lang="en-US" sz="2200"/>
        </a:p>
      </dgm:t>
    </dgm:pt>
    <dgm:pt modelId="{97B86A42-DE41-4B58-8173-CE733D625876}" type="sibTrans" cxnId="{A5789BDB-98F0-4853-8AFA-CE896722E3FD}">
      <dgm:prSet/>
      <dgm:spPr/>
      <dgm:t>
        <a:bodyPr/>
        <a:lstStyle/>
        <a:p>
          <a:endParaRPr lang="en-US" sz="2200"/>
        </a:p>
      </dgm:t>
    </dgm:pt>
    <dgm:pt modelId="{32E13D3B-8CDB-4FDC-A97D-6C6FDD55994E}">
      <dgm:prSet phldrT="[Text]" custT="1"/>
      <dgm:spPr/>
      <dgm:t>
        <a:bodyPr/>
        <a:lstStyle/>
        <a:p>
          <a:pPr algn="ctr"/>
          <a:r>
            <a:rPr lang="en-US" sz="2200" b="1" dirty="0">
              <a:latin typeface="+mn-lt"/>
            </a:rPr>
            <a:t>Strategic Objective: </a:t>
          </a:r>
          <a:r>
            <a:rPr lang="en-US" sz="2200" b="0" dirty="0">
              <a:latin typeface="+mn-lt"/>
            </a:rPr>
            <a:t>How to achieve the goal</a:t>
          </a:r>
        </a:p>
      </dgm:t>
    </dgm:pt>
    <dgm:pt modelId="{5D2207C6-85E1-4733-A550-AB882981629D}" type="parTrans" cxnId="{15BFC888-AD6D-4B03-B177-44E930326E91}">
      <dgm:prSet/>
      <dgm:spPr/>
      <dgm:t>
        <a:bodyPr/>
        <a:lstStyle/>
        <a:p>
          <a:pPr algn="ctr"/>
          <a:endParaRPr lang="en-US" sz="2200">
            <a:latin typeface="+mn-lt"/>
          </a:endParaRPr>
        </a:p>
      </dgm:t>
    </dgm:pt>
    <dgm:pt modelId="{F7988DF7-7445-412E-B593-34ED164C31FF}" type="sibTrans" cxnId="{15BFC888-AD6D-4B03-B177-44E930326E91}">
      <dgm:prSet/>
      <dgm:spPr/>
      <dgm:t>
        <a:bodyPr/>
        <a:lstStyle/>
        <a:p>
          <a:endParaRPr lang="en-US" sz="2200"/>
        </a:p>
      </dgm:t>
    </dgm:pt>
    <dgm:pt modelId="{F1C92107-77A3-4526-AF07-93FEC9B860FE}">
      <dgm:prSet phldrT="[Tex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endParaRPr lang="en-US" sz="2200" b="1" dirty="0">
            <a:latin typeface="+mn-lt"/>
          </a:endParaRPr>
        </a:p>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latin typeface="+mn-lt"/>
            </a:rPr>
            <a:t>Outcomes or Intermediate results: </a:t>
          </a:r>
          <a:r>
            <a:rPr lang="en-US" sz="2200" dirty="0">
              <a:latin typeface="+mn-lt"/>
            </a:rPr>
            <a:t>What the project expects to accomplish at the beneficiary level and contribute to population level changes </a:t>
          </a:r>
        </a:p>
        <a:p>
          <a:pPr algn="ctr" defTabSz="533400">
            <a:lnSpc>
              <a:spcPct val="90000"/>
            </a:lnSpc>
            <a:spcBef>
              <a:spcPct val="0"/>
            </a:spcBef>
            <a:spcAft>
              <a:spcPct val="35000"/>
            </a:spcAft>
          </a:pPr>
          <a:endParaRPr lang="en-US" sz="2200" b="1" dirty="0">
            <a:latin typeface="+mn-lt"/>
          </a:endParaRPr>
        </a:p>
      </dgm:t>
    </dgm:pt>
    <dgm:pt modelId="{31879663-EE44-4EF8-91D6-BC422A21593E}" type="parTrans" cxnId="{D10196FD-B8F7-43C2-9276-105D217241A2}">
      <dgm:prSet/>
      <dgm:spPr/>
      <dgm:t>
        <a:bodyPr/>
        <a:lstStyle/>
        <a:p>
          <a:pPr algn="ctr"/>
          <a:endParaRPr lang="en-US" sz="2200">
            <a:latin typeface="+mn-lt"/>
          </a:endParaRPr>
        </a:p>
      </dgm:t>
    </dgm:pt>
    <dgm:pt modelId="{3CBEAC5B-D776-491E-BCA2-8A93A1EC8242}" type="sibTrans" cxnId="{D10196FD-B8F7-43C2-9276-105D217241A2}">
      <dgm:prSet/>
      <dgm:spPr/>
      <dgm:t>
        <a:bodyPr/>
        <a:lstStyle/>
        <a:p>
          <a:endParaRPr lang="en-US" sz="2200"/>
        </a:p>
      </dgm:t>
    </dgm:pt>
    <dgm:pt modelId="{86DA6D5E-184F-4706-BFFE-3C0FD258DD25}">
      <dgm:prSe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latin typeface="+mn-lt"/>
            </a:rPr>
            <a:t>Outputs: </a:t>
          </a:r>
          <a:r>
            <a:rPr lang="en-US" sz="2200" b="0" dirty="0">
              <a:latin typeface="+mn-lt"/>
            </a:rPr>
            <a:t>Tangible deliverables resulting from project activities</a:t>
          </a:r>
        </a:p>
        <a:p>
          <a:pPr algn="ctr" defTabSz="533400">
            <a:lnSpc>
              <a:spcPct val="90000"/>
            </a:lnSpc>
            <a:spcBef>
              <a:spcPct val="0"/>
            </a:spcBef>
            <a:spcAft>
              <a:spcPct val="35000"/>
            </a:spcAft>
          </a:pPr>
          <a:endParaRPr lang="en-US" sz="2200" dirty="0">
            <a:latin typeface="+mn-lt"/>
          </a:endParaRPr>
        </a:p>
      </dgm:t>
    </dgm:pt>
    <dgm:pt modelId="{3033E792-32FD-456D-9633-D5EFA04D8218}" type="parTrans" cxnId="{77F3AF85-CBA6-44E6-B5E6-D28ADFBA0C17}">
      <dgm:prSet/>
      <dgm:spPr/>
      <dgm:t>
        <a:bodyPr/>
        <a:lstStyle/>
        <a:p>
          <a:pPr algn="ctr"/>
          <a:endParaRPr lang="en-US" sz="2200">
            <a:latin typeface="+mn-lt"/>
          </a:endParaRPr>
        </a:p>
      </dgm:t>
    </dgm:pt>
    <dgm:pt modelId="{92931EA1-F8AF-4D24-9C4C-6A2BD2A802E9}" type="sibTrans" cxnId="{77F3AF85-CBA6-44E6-B5E6-D28ADFBA0C17}">
      <dgm:prSet/>
      <dgm:spPr/>
      <dgm:t>
        <a:bodyPr/>
        <a:lstStyle/>
        <a:p>
          <a:endParaRPr lang="en-US" sz="2200"/>
        </a:p>
      </dgm:t>
    </dgm:pt>
    <dgm:pt modelId="{CF96E1BE-9056-43AD-9CF8-718C9B8E14F4}">
      <dgm:prSe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latin typeface="+mn-lt"/>
            </a:rPr>
            <a:t>Activities</a:t>
          </a:r>
          <a:r>
            <a:rPr lang="en-US" sz="2200" dirty="0">
              <a:latin typeface="+mn-lt"/>
            </a:rPr>
            <a:t>: Actions undertaken</a:t>
          </a:r>
        </a:p>
        <a:p>
          <a:pPr algn="ctr" defTabSz="533400">
            <a:lnSpc>
              <a:spcPct val="90000"/>
            </a:lnSpc>
            <a:spcBef>
              <a:spcPct val="0"/>
            </a:spcBef>
            <a:spcAft>
              <a:spcPct val="35000"/>
            </a:spcAft>
          </a:pPr>
          <a:endParaRPr lang="en-US" sz="2200" dirty="0">
            <a:latin typeface="+mn-lt"/>
          </a:endParaRPr>
        </a:p>
      </dgm:t>
    </dgm:pt>
    <dgm:pt modelId="{13AE8338-B606-423E-8591-AACAF1A13421}" type="parTrans" cxnId="{52ECC397-9EED-4AF3-B905-AD09D35893C7}">
      <dgm:prSet/>
      <dgm:spPr/>
      <dgm:t>
        <a:bodyPr/>
        <a:lstStyle/>
        <a:p>
          <a:pPr algn="ctr"/>
          <a:endParaRPr lang="en-US" sz="2200">
            <a:latin typeface="+mn-lt"/>
          </a:endParaRPr>
        </a:p>
      </dgm:t>
    </dgm:pt>
    <dgm:pt modelId="{020D1653-2411-4899-84A7-26ACC60EC8C4}" type="sibTrans" cxnId="{52ECC397-9EED-4AF3-B905-AD09D35893C7}">
      <dgm:prSet/>
      <dgm:spPr/>
      <dgm:t>
        <a:bodyPr/>
        <a:lstStyle/>
        <a:p>
          <a:endParaRPr lang="en-US" sz="2200"/>
        </a:p>
      </dgm:t>
    </dgm:pt>
    <dgm:pt modelId="{C9DF83BF-624F-4FDF-8480-8B52D755EEE5}" type="pres">
      <dgm:prSet presAssocID="{BEAC087D-871B-4A79-BDEC-0969B92096F5}" presName="hierChild1" presStyleCnt="0">
        <dgm:presLayoutVars>
          <dgm:chPref val="1"/>
          <dgm:dir/>
          <dgm:animOne val="branch"/>
          <dgm:animLvl val="lvl"/>
          <dgm:resizeHandles/>
        </dgm:presLayoutVars>
      </dgm:prSet>
      <dgm:spPr/>
    </dgm:pt>
    <dgm:pt modelId="{A9A9B00F-4B9D-4922-87A8-6DAA4339805A}" type="pres">
      <dgm:prSet presAssocID="{11AEFA51-7148-4C71-939C-559E9D49A378}" presName="hierRoot1" presStyleCnt="0"/>
      <dgm:spPr/>
    </dgm:pt>
    <dgm:pt modelId="{6AB1D25F-8BE6-418A-8E23-DB264CB3B36D}" type="pres">
      <dgm:prSet presAssocID="{11AEFA51-7148-4C71-939C-559E9D49A378}" presName="composite" presStyleCnt="0"/>
      <dgm:spPr/>
    </dgm:pt>
    <dgm:pt modelId="{4BB656A7-DDF9-45C7-BB9D-A499CE768D7C}" type="pres">
      <dgm:prSet presAssocID="{11AEFA51-7148-4C71-939C-559E9D49A378}" presName="background" presStyleLbl="node0" presStyleIdx="0" presStyleCnt="1"/>
      <dgm:spPr/>
    </dgm:pt>
    <dgm:pt modelId="{7E42D39B-5A77-4361-8934-54D986265E4A}" type="pres">
      <dgm:prSet presAssocID="{11AEFA51-7148-4C71-939C-559E9D49A378}" presName="text" presStyleLbl="fgAcc0" presStyleIdx="0" presStyleCnt="1" custScaleX="655452" custScaleY="91514" custLinFactNeighborY="-2801">
        <dgm:presLayoutVars>
          <dgm:chPref val="3"/>
        </dgm:presLayoutVars>
      </dgm:prSet>
      <dgm:spPr/>
    </dgm:pt>
    <dgm:pt modelId="{4A3FC740-F2B0-4D4F-A1D5-4E3DA1E22FCC}" type="pres">
      <dgm:prSet presAssocID="{11AEFA51-7148-4C71-939C-559E9D49A378}" presName="hierChild2" presStyleCnt="0"/>
      <dgm:spPr/>
    </dgm:pt>
    <dgm:pt modelId="{940CB689-9516-496D-AFE6-E749391B0CA3}" type="pres">
      <dgm:prSet presAssocID="{5D2207C6-85E1-4733-A550-AB882981629D}" presName="Name10" presStyleLbl="parChTrans1D2" presStyleIdx="0" presStyleCnt="1" custSzX="86140" custSzY="212453"/>
      <dgm:spPr/>
    </dgm:pt>
    <dgm:pt modelId="{18391BEA-10B8-40E8-A41D-8EE7C9E3E247}" type="pres">
      <dgm:prSet presAssocID="{32E13D3B-8CDB-4FDC-A97D-6C6FDD55994E}" presName="hierRoot2" presStyleCnt="0"/>
      <dgm:spPr/>
    </dgm:pt>
    <dgm:pt modelId="{426C02C7-7741-4EB6-9B12-6921A4C3D20E}" type="pres">
      <dgm:prSet presAssocID="{32E13D3B-8CDB-4FDC-A97D-6C6FDD55994E}" presName="composite2" presStyleCnt="0"/>
      <dgm:spPr/>
    </dgm:pt>
    <dgm:pt modelId="{75C07751-39CF-49AB-B01A-40C1DC51B663}" type="pres">
      <dgm:prSet presAssocID="{32E13D3B-8CDB-4FDC-A97D-6C6FDD55994E}" presName="background2" presStyleLbl="node2" presStyleIdx="0" presStyleCnt="1"/>
      <dgm:spPr/>
    </dgm:pt>
    <dgm:pt modelId="{21E615F1-741A-4063-A921-BA83721F46E5}" type="pres">
      <dgm:prSet presAssocID="{32E13D3B-8CDB-4FDC-A97D-6C6FDD55994E}" presName="text2" presStyleLbl="fgAcc2" presStyleIdx="0" presStyleCnt="1" custScaleX="655452" custScaleY="91514" custLinFactNeighborX="378">
        <dgm:presLayoutVars>
          <dgm:chPref val="3"/>
        </dgm:presLayoutVars>
      </dgm:prSet>
      <dgm:spPr/>
    </dgm:pt>
    <dgm:pt modelId="{0996F5F6-A8D7-418F-9A50-6491EAC92624}" type="pres">
      <dgm:prSet presAssocID="{32E13D3B-8CDB-4FDC-A97D-6C6FDD55994E}" presName="hierChild3" presStyleCnt="0"/>
      <dgm:spPr/>
    </dgm:pt>
    <dgm:pt modelId="{29DF8040-1827-4D8A-8BFB-FA35A9D95E53}" type="pres">
      <dgm:prSet presAssocID="{31879663-EE44-4EF8-91D6-BC422A21593E}" presName="Name17" presStyleLbl="parChTrans1D3" presStyleIdx="0" presStyleCnt="1" custSzX="86140" custSzY="212453"/>
      <dgm:spPr/>
    </dgm:pt>
    <dgm:pt modelId="{F1BA4371-7BF6-4430-B8CA-7C77F5B234F6}" type="pres">
      <dgm:prSet presAssocID="{F1C92107-77A3-4526-AF07-93FEC9B860FE}" presName="hierRoot3" presStyleCnt="0"/>
      <dgm:spPr/>
    </dgm:pt>
    <dgm:pt modelId="{64BC0346-A507-4C3F-82F8-2E0E9ADFF82A}" type="pres">
      <dgm:prSet presAssocID="{F1C92107-77A3-4526-AF07-93FEC9B860FE}" presName="composite3" presStyleCnt="0"/>
      <dgm:spPr/>
    </dgm:pt>
    <dgm:pt modelId="{7EA19DCF-ED52-4095-B0C0-18AEAB9EA343}" type="pres">
      <dgm:prSet presAssocID="{F1C92107-77A3-4526-AF07-93FEC9B860FE}" presName="background3" presStyleLbl="node3" presStyleIdx="0" presStyleCnt="1"/>
      <dgm:spPr/>
    </dgm:pt>
    <dgm:pt modelId="{F4FDBF11-4EE2-4311-81A1-9F0409816F06}" type="pres">
      <dgm:prSet presAssocID="{F1C92107-77A3-4526-AF07-93FEC9B860FE}" presName="text3" presStyleLbl="fgAcc3" presStyleIdx="0" presStyleCnt="1" custScaleX="655452" custScaleY="109772">
        <dgm:presLayoutVars>
          <dgm:chPref val="3"/>
        </dgm:presLayoutVars>
      </dgm:prSet>
      <dgm:spPr/>
    </dgm:pt>
    <dgm:pt modelId="{0734E2E2-151F-4999-8199-C51F4CE5B176}" type="pres">
      <dgm:prSet presAssocID="{F1C92107-77A3-4526-AF07-93FEC9B860FE}" presName="hierChild4" presStyleCnt="0"/>
      <dgm:spPr/>
    </dgm:pt>
    <dgm:pt modelId="{F2AEE343-E0A5-402D-8033-C3AA9C87604F}" type="pres">
      <dgm:prSet presAssocID="{3033E792-32FD-456D-9633-D5EFA04D8218}" presName="Name23" presStyleLbl="parChTrans1D4" presStyleIdx="0" presStyleCnt="2" custSzX="86140" custSzY="212453"/>
      <dgm:spPr/>
    </dgm:pt>
    <dgm:pt modelId="{CA0E969E-ED34-4A0D-92A2-91643F0AB6B1}" type="pres">
      <dgm:prSet presAssocID="{86DA6D5E-184F-4706-BFFE-3C0FD258DD25}" presName="hierRoot4" presStyleCnt="0"/>
      <dgm:spPr/>
    </dgm:pt>
    <dgm:pt modelId="{C3542AE8-27B1-4855-B28D-C3F8C36076DE}" type="pres">
      <dgm:prSet presAssocID="{86DA6D5E-184F-4706-BFFE-3C0FD258DD25}" presName="composite4" presStyleCnt="0"/>
      <dgm:spPr/>
    </dgm:pt>
    <dgm:pt modelId="{A65947E8-F9B9-4013-BCB1-3AFC6F80C562}" type="pres">
      <dgm:prSet presAssocID="{86DA6D5E-184F-4706-BFFE-3C0FD258DD25}" presName="background4" presStyleLbl="node4" presStyleIdx="0" presStyleCnt="2"/>
      <dgm:spPr/>
    </dgm:pt>
    <dgm:pt modelId="{0C6D78E9-78D5-45CB-895E-E2A982AA6579}" type="pres">
      <dgm:prSet presAssocID="{86DA6D5E-184F-4706-BFFE-3C0FD258DD25}" presName="text4" presStyleLbl="fgAcc4" presStyleIdx="0" presStyleCnt="2" custScaleX="655452" custScaleY="91514" custLinFactNeighborX="378">
        <dgm:presLayoutVars>
          <dgm:chPref val="3"/>
        </dgm:presLayoutVars>
      </dgm:prSet>
      <dgm:spPr/>
    </dgm:pt>
    <dgm:pt modelId="{89B1ED46-DC53-4446-9CBF-BC2C4FB5335F}" type="pres">
      <dgm:prSet presAssocID="{86DA6D5E-184F-4706-BFFE-3C0FD258DD25}" presName="hierChild5" presStyleCnt="0"/>
      <dgm:spPr/>
    </dgm:pt>
    <dgm:pt modelId="{3E853600-3A5F-4E11-9AFF-C1C45B142397}" type="pres">
      <dgm:prSet presAssocID="{13AE8338-B606-423E-8591-AACAF1A13421}" presName="Name23" presStyleLbl="parChTrans1D4" presStyleIdx="1" presStyleCnt="2" custSzX="86140" custSzY="212453"/>
      <dgm:spPr/>
    </dgm:pt>
    <dgm:pt modelId="{D9186E12-6A07-4A09-B696-F27F4DD2EDE7}" type="pres">
      <dgm:prSet presAssocID="{CF96E1BE-9056-43AD-9CF8-718C9B8E14F4}" presName="hierRoot4" presStyleCnt="0"/>
      <dgm:spPr/>
    </dgm:pt>
    <dgm:pt modelId="{B469D0E6-AFF2-4880-90A0-DA9B45E2ED13}" type="pres">
      <dgm:prSet presAssocID="{CF96E1BE-9056-43AD-9CF8-718C9B8E14F4}" presName="composite4" presStyleCnt="0"/>
      <dgm:spPr/>
    </dgm:pt>
    <dgm:pt modelId="{64377971-F6C5-4CC7-B8A1-4C181A39CAB3}" type="pres">
      <dgm:prSet presAssocID="{CF96E1BE-9056-43AD-9CF8-718C9B8E14F4}" presName="background4" presStyleLbl="node4" presStyleIdx="1" presStyleCnt="2"/>
      <dgm:spPr/>
    </dgm:pt>
    <dgm:pt modelId="{12BBE969-88C3-4641-BBE9-126CA9C1DC09}" type="pres">
      <dgm:prSet presAssocID="{CF96E1BE-9056-43AD-9CF8-718C9B8E14F4}" presName="text4" presStyleLbl="fgAcc4" presStyleIdx="1" presStyleCnt="2" custScaleX="655452" custScaleY="91514" custLinFactNeighborX="378">
        <dgm:presLayoutVars>
          <dgm:chPref val="3"/>
        </dgm:presLayoutVars>
      </dgm:prSet>
      <dgm:spPr/>
    </dgm:pt>
    <dgm:pt modelId="{534A347E-633C-46BC-8F37-38EB702FC70C}" type="pres">
      <dgm:prSet presAssocID="{CF96E1BE-9056-43AD-9CF8-718C9B8E14F4}" presName="hierChild5" presStyleCnt="0"/>
      <dgm:spPr/>
    </dgm:pt>
  </dgm:ptLst>
  <dgm:cxnLst>
    <dgm:cxn modelId="{EAAD850A-31ED-400C-B9BF-7E8F84549DE8}" type="presOf" srcId="{32E13D3B-8CDB-4FDC-A97D-6C6FDD55994E}" destId="{21E615F1-741A-4063-A921-BA83721F46E5}" srcOrd="0" destOrd="0" presId="urn:microsoft.com/office/officeart/2005/8/layout/hierarchy1"/>
    <dgm:cxn modelId="{A56BEB24-A216-4B19-AD85-B4CF423B6381}" type="presOf" srcId="{5D2207C6-85E1-4733-A550-AB882981629D}" destId="{940CB689-9516-496D-AFE6-E749391B0CA3}" srcOrd="0" destOrd="0" presId="urn:microsoft.com/office/officeart/2005/8/layout/hierarchy1"/>
    <dgm:cxn modelId="{F1DCF440-A3B7-4856-89FC-3F74BDCED12A}" type="presOf" srcId="{86DA6D5E-184F-4706-BFFE-3C0FD258DD25}" destId="{0C6D78E9-78D5-45CB-895E-E2A982AA6579}" srcOrd="0" destOrd="0" presId="urn:microsoft.com/office/officeart/2005/8/layout/hierarchy1"/>
    <dgm:cxn modelId="{7BED4546-9732-4C5E-BC8F-D6A029B69542}" type="presOf" srcId="{F1C92107-77A3-4526-AF07-93FEC9B860FE}" destId="{F4FDBF11-4EE2-4311-81A1-9F0409816F06}" srcOrd="0" destOrd="0" presId="urn:microsoft.com/office/officeart/2005/8/layout/hierarchy1"/>
    <dgm:cxn modelId="{1BA6C366-77D9-4AA3-ABA0-C497317DDA31}" type="presOf" srcId="{31879663-EE44-4EF8-91D6-BC422A21593E}" destId="{29DF8040-1827-4D8A-8BFB-FA35A9D95E53}" srcOrd="0" destOrd="0" presId="urn:microsoft.com/office/officeart/2005/8/layout/hierarchy1"/>
    <dgm:cxn modelId="{7292E884-3970-4D08-9A79-B504A11310D9}" type="presOf" srcId="{11AEFA51-7148-4C71-939C-559E9D49A378}" destId="{7E42D39B-5A77-4361-8934-54D986265E4A}" srcOrd="0" destOrd="0" presId="urn:microsoft.com/office/officeart/2005/8/layout/hierarchy1"/>
    <dgm:cxn modelId="{77F3AF85-CBA6-44E6-B5E6-D28ADFBA0C17}" srcId="{F1C92107-77A3-4526-AF07-93FEC9B860FE}" destId="{86DA6D5E-184F-4706-BFFE-3C0FD258DD25}" srcOrd="0" destOrd="0" parTransId="{3033E792-32FD-456D-9633-D5EFA04D8218}" sibTransId="{92931EA1-F8AF-4D24-9C4C-6A2BD2A802E9}"/>
    <dgm:cxn modelId="{15BFC888-AD6D-4B03-B177-44E930326E91}" srcId="{11AEFA51-7148-4C71-939C-559E9D49A378}" destId="{32E13D3B-8CDB-4FDC-A97D-6C6FDD55994E}" srcOrd="0" destOrd="0" parTransId="{5D2207C6-85E1-4733-A550-AB882981629D}" sibTransId="{F7988DF7-7445-412E-B593-34ED164C31FF}"/>
    <dgm:cxn modelId="{B540DC89-81A4-48F3-8905-F2E9FC1EF014}" type="presOf" srcId="{3033E792-32FD-456D-9633-D5EFA04D8218}" destId="{F2AEE343-E0A5-402D-8033-C3AA9C87604F}" srcOrd="0" destOrd="0" presId="urn:microsoft.com/office/officeart/2005/8/layout/hierarchy1"/>
    <dgm:cxn modelId="{52ECC397-9EED-4AF3-B905-AD09D35893C7}" srcId="{86DA6D5E-184F-4706-BFFE-3C0FD258DD25}" destId="{CF96E1BE-9056-43AD-9CF8-718C9B8E14F4}" srcOrd="0" destOrd="0" parTransId="{13AE8338-B606-423E-8591-AACAF1A13421}" sibTransId="{020D1653-2411-4899-84A7-26ACC60EC8C4}"/>
    <dgm:cxn modelId="{008F4ACA-A6C4-4130-91E3-6DCFEC009DDD}" type="presOf" srcId="{BEAC087D-871B-4A79-BDEC-0969B92096F5}" destId="{C9DF83BF-624F-4FDF-8480-8B52D755EEE5}" srcOrd="0" destOrd="0" presId="urn:microsoft.com/office/officeart/2005/8/layout/hierarchy1"/>
    <dgm:cxn modelId="{A5789BDB-98F0-4853-8AFA-CE896722E3FD}" srcId="{BEAC087D-871B-4A79-BDEC-0969B92096F5}" destId="{11AEFA51-7148-4C71-939C-559E9D49A378}" srcOrd="0" destOrd="0" parTransId="{CF430A6C-462B-4DDB-A5EB-9EFE71E80616}" sibTransId="{97B86A42-DE41-4B58-8173-CE733D625876}"/>
    <dgm:cxn modelId="{CDB289E0-E921-4FC9-88EE-855F5E997FEE}" type="presOf" srcId="{13AE8338-B606-423E-8591-AACAF1A13421}" destId="{3E853600-3A5F-4E11-9AFF-C1C45B142397}" srcOrd="0" destOrd="0" presId="urn:microsoft.com/office/officeart/2005/8/layout/hierarchy1"/>
    <dgm:cxn modelId="{78F9D5EB-D5A3-453F-BC13-2CEDEAEA0736}" type="presOf" srcId="{CF96E1BE-9056-43AD-9CF8-718C9B8E14F4}" destId="{12BBE969-88C3-4641-BBE9-126CA9C1DC09}" srcOrd="0" destOrd="0" presId="urn:microsoft.com/office/officeart/2005/8/layout/hierarchy1"/>
    <dgm:cxn modelId="{D10196FD-B8F7-43C2-9276-105D217241A2}" srcId="{32E13D3B-8CDB-4FDC-A97D-6C6FDD55994E}" destId="{F1C92107-77A3-4526-AF07-93FEC9B860FE}" srcOrd="0" destOrd="0" parTransId="{31879663-EE44-4EF8-91D6-BC422A21593E}" sibTransId="{3CBEAC5B-D776-491E-BCA2-8A93A1EC8242}"/>
    <dgm:cxn modelId="{92717AAC-F16B-41F7-8E2B-34D31A7A592E}" type="presParOf" srcId="{C9DF83BF-624F-4FDF-8480-8B52D755EEE5}" destId="{A9A9B00F-4B9D-4922-87A8-6DAA4339805A}" srcOrd="0" destOrd="0" presId="urn:microsoft.com/office/officeart/2005/8/layout/hierarchy1"/>
    <dgm:cxn modelId="{6CA4EA02-5306-4DD4-9ADB-5ACD13D5A884}" type="presParOf" srcId="{A9A9B00F-4B9D-4922-87A8-6DAA4339805A}" destId="{6AB1D25F-8BE6-418A-8E23-DB264CB3B36D}" srcOrd="0" destOrd="0" presId="urn:microsoft.com/office/officeart/2005/8/layout/hierarchy1"/>
    <dgm:cxn modelId="{77DF32EF-6467-4ACC-BF84-4591B1B29E66}" type="presParOf" srcId="{6AB1D25F-8BE6-418A-8E23-DB264CB3B36D}" destId="{4BB656A7-DDF9-45C7-BB9D-A499CE768D7C}" srcOrd="0" destOrd="0" presId="urn:microsoft.com/office/officeart/2005/8/layout/hierarchy1"/>
    <dgm:cxn modelId="{BD1AE62A-EB07-414F-8C47-AC9E21E4B776}" type="presParOf" srcId="{6AB1D25F-8BE6-418A-8E23-DB264CB3B36D}" destId="{7E42D39B-5A77-4361-8934-54D986265E4A}" srcOrd="1" destOrd="0" presId="urn:microsoft.com/office/officeart/2005/8/layout/hierarchy1"/>
    <dgm:cxn modelId="{F8C8665A-5341-41BF-B52F-29932E4826FA}" type="presParOf" srcId="{A9A9B00F-4B9D-4922-87A8-6DAA4339805A}" destId="{4A3FC740-F2B0-4D4F-A1D5-4E3DA1E22FCC}" srcOrd="1" destOrd="0" presId="urn:microsoft.com/office/officeart/2005/8/layout/hierarchy1"/>
    <dgm:cxn modelId="{6B29393A-407A-4BB5-B860-D6337B25792D}" type="presParOf" srcId="{4A3FC740-F2B0-4D4F-A1D5-4E3DA1E22FCC}" destId="{940CB689-9516-496D-AFE6-E749391B0CA3}" srcOrd="0" destOrd="0" presId="urn:microsoft.com/office/officeart/2005/8/layout/hierarchy1"/>
    <dgm:cxn modelId="{E940F518-B25D-45AA-9F2C-6451E3F7C06C}" type="presParOf" srcId="{4A3FC740-F2B0-4D4F-A1D5-4E3DA1E22FCC}" destId="{18391BEA-10B8-40E8-A41D-8EE7C9E3E247}" srcOrd="1" destOrd="0" presId="urn:microsoft.com/office/officeart/2005/8/layout/hierarchy1"/>
    <dgm:cxn modelId="{B014E511-3F95-4192-B590-1EFCB219DBF9}" type="presParOf" srcId="{18391BEA-10B8-40E8-A41D-8EE7C9E3E247}" destId="{426C02C7-7741-4EB6-9B12-6921A4C3D20E}" srcOrd="0" destOrd="0" presId="urn:microsoft.com/office/officeart/2005/8/layout/hierarchy1"/>
    <dgm:cxn modelId="{93402656-25B6-487A-971C-E968E3543ADF}" type="presParOf" srcId="{426C02C7-7741-4EB6-9B12-6921A4C3D20E}" destId="{75C07751-39CF-49AB-B01A-40C1DC51B663}" srcOrd="0" destOrd="0" presId="urn:microsoft.com/office/officeart/2005/8/layout/hierarchy1"/>
    <dgm:cxn modelId="{D2D8C0A9-5617-4BC8-AE46-A6F86E4D499D}" type="presParOf" srcId="{426C02C7-7741-4EB6-9B12-6921A4C3D20E}" destId="{21E615F1-741A-4063-A921-BA83721F46E5}" srcOrd="1" destOrd="0" presId="urn:microsoft.com/office/officeart/2005/8/layout/hierarchy1"/>
    <dgm:cxn modelId="{A89D80D1-9E58-415F-935F-E456B7829CEF}" type="presParOf" srcId="{18391BEA-10B8-40E8-A41D-8EE7C9E3E247}" destId="{0996F5F6-A8D7-418F-9A50-6491EAC92624}" srcOrd="1" destOrd="0" presId="urn:microsoft.com/office/officeart/2005/8/layout/hierarchy1"/>
    <dgm:cxn modelId="{96313E64-E8A0-46A5-BAF4-C9FDFAB60944}" type="presParOf" srcId="{0996F5F6-A8D7-418F-9A50-6491EAC92624}" destId="{29DF8040-1827-4D8A-8BFB-FA35A9D95E53}" srcOrd="0" destOrd="0" presId="urn:microsoft.com/office/officeart/2005/8/layout/hierarchy1"/>
    <dgm:cxn modelId="{3D09488F-1570-428F-BC21-08F4D0BAE9EF}" type="presParOf" srcId="{0996F5F6-A8D7-418F-9A50-6491EAC92624}" destId="{F1BA4371-7BF6-4430-B8CA-7C77F5B234F6}" srcOrd="1" destOrd="0" presId="urn:microsoft.com/office/officeart/2005/8/layout/hierarchy1"/>
    <dgm:cxn modelId="{25E01DB8-2DC6-49B4-8670-6683A63B80A4}" type="presParOf" srcId="{F1BA4371-7BF6-4430-B8CA-7C77F5B234F6}" destId="{64BC0346-A507-4C3F-82F8-2E0E9ADFF82A}" srcOrd="0" destOrd="0" presId="urn:microsoft.com/office/officeart/2005/8/layout/hierarchy1"/>
    <dgm:cxn modelId="{FF15D1CE-5A14-4499-A2FD-A137B0E1ACC8}" type="presParOf" srcId="{64BC0346-A507-4C3F-82F8-2E0E9ADFF82A}" destId="{7EA19DCF-ED52-4095-B0C0-18AEAB9EA343}" srcOrd="0" destOrd="0" presId="urn:microsoft.com/office/officeart/2005/8/layout/hierarchy1"/>
    <dgm:cxn modelId="{89E216C5-1C11-4271-8B8C-9E6C4E83E4B3}" type="presParOf" srcId="{64BC0346-A507-4C3F-82F8-2E0E9ADFF82A}" destId="{F4FDBF11-4EE2-4311-81A1-9F0409816F06}" srcOrd="1" destOrd="0" presId="urn:microsoft.com/office/officeart/2005/8/layout/hierarchy1"/>
    <dgm:cxn modelId="{A2D3877F-2004-4252-B4D0-B3F97E01A680}" type="presParOf" srcId="{F1BA4371-7BF6-4430-B8CA-7C77F5B234F6}" destId="{0734E2E2-151F-4999-8199-C51F4CE5B176}" srcOrd="1" destOrd="0" presId="urn:microsoft.com/office/officeart/2005/8/layout/hierarchy1"/>
    <dgm:cxn modelId="{642C2F4F-1044-424C-8576-0974CF4A623C}" type="presParOf" srcId="{0734E2E2-151F-4999-8199-C51F4CE5B176}" destId="{F2AEE343-E0A5-402D-8033-C3AA9C87604F}" srcOrd="0" destOrd="0" presId="urn:microsoft.com/office/officeart/2005/8/layout/hierarchy1"/>
    <dgm:cxn modelId="{6134F054-9687-4D19-AC9B-E688616F76DD}" type="presParOf" srcId="{0734E2E2-151F-4999-8199-C51F4CE5B176}" destId="{CA0E969E-ED34-4A0D-92A2-91643F0AB6B1}" srcOrd="1" destOrd="0" presId="urn:microsoft.com/office/officeart/2005/8/layout/hierarchy1"/>
    <dgm:cxn modelId="{011DD346-F16E-4AFF-81CE-AEC00C7DAFC2}" type="presParOf" srcId="{CA0E969E-ED34-4A0D-92A2-91643F0AB6B1}" destId="{C3542AE8-27B1-4855-B28D-C3F8C36076DE}" srcOrd="0" destOrd="0" presId="urn:microsoft.com/office/officeart/2005/8/layout/hierarchy1"/>
    <dgm:cxn modelId="{659B10EE-6499-4399-90BB-720FA8775786}" type="presParOf" srcId="{C3542AE8-27B1-4855-B28D-C3F8C36076DE}" destId="{A65947E8-F9B9-4013-BCB1-3AFC6F80C562}" srcOrd="0" destOrd="0" presId="urn:microsoft.com/office/officeart/2005/8/layout/hierarchy1"/>
    <dgm:cxn modelId="{98350DCB-EF9A-4967-9184-1C6747012C25}" type="presParOf" srcId="{C3542AE8-27B1-4855-B28D-C3F8C36076DE}" destId="{0C6D78E9-78D5-45CB-895E-E2A982AA6579}" srcOrd="1" destOrd="0" presId="urn:microsoft.com/office/officeart/2005/8/layout/hierarchy1"/>
    <dgm:cxn modelId="{8ACF0878-C318-4FB8-A58A-9FC5F9566D44}" type="presParOf" srcId="{CA0E969E-ED34-4A0D-92A2-91643F0AB6B1}" destId="{89B1ED46-DC53-4446-9CBF-BC2C4FB5335F}" srcOrd="1" destOrd="0" presId="urn:microsoft.com/office/officeart/2005/8/layout/hierarchy1"/>
    <dgm:cxn modelId="{4A57CBBF-04E5-45FB-9FEE-0FF1156AD626}" type="presParOf" srcId="{89B1ED46-DC53-4446-9CBF-BC2C4FB5335F}" destId="{3E853600-3A5F-4E11-9AFF-C1C45B142397}" srcOrd="0" destOrd="0" presId="urn:microsoft.com/office/officeart/2005/8/layout/hierarchy1"/>
    <dgm:cxn modelId="{5AF3BCC2-1AB4-474B-B141-31EA678401D4}" type="presParOf" srcId="{89B1ED46-DC53-4446-9CBF-BC2C4FB5335F}" destId="{D9186E12-6A07-4A09-B696-F27F4DD2EDE7}" srcOrd="1" destOrd="0" presId="urn:microsoft.com/office/officeart/2005/8/layout/hierarchy1"/>
    <dgm:cxn modelId="{3316B51E-A0CB-47F0-9B61-1A48B69948A9}" type="presParOf" srcId="{D9186E12-6A07-4A09-B696-F27F4DD2EDE7}" destId="{B469D0E6-AFF2-4880-90A0-DA9B45E2ED13}" srcOrd="0" destOrd="0" presId="urn:microsoft.com/office/officeart/2005/8/layout/hierarchy1"/>
    <dgm:cxn modelId="{974C9000-5610-4AE4-81FA-A18ED5574CCB}" type="presParOf" srcId="{B469D0E6-AFF2-4880-90A0-DA9B45E2ED13}" destId="{64377971-F6C5-4CC7-B8A1-4C181A39CAB3}" srcOrd="0" destOrd="0" presId="urn:microsoft.com/office/officeart/2005/8/layout/hierarchy1"/>
    <dgm:cxn modelId="{8300F26D-7D0C-4876-BACA-D8A15948924F}" type="presParOf" srcId="{B469D0E6-AFF2-4880-90A0-DA9B45E2ED13}" destId="{12BBE969-88C3-4641-BBE9-126CA9C1DC09}" srcOrd="1" destOrd="0" presId="urn:microsoft.com/office/officeart/2005/8/layout/hierarchy1"/>
    <dgm:cxn modelId="{88D19F40-FC11-46CF-8F35-0E73E875994D}" type="presParOf" srcId="{D9186E12-6A07-4A09-B696-F27F4DD2EDE7}" destId="{534A347E-633C-46BC-8F37-38EB702FC70C}" srcOrd="1" destOrd="0" presId="urn:microsoft.com/office/officeart/2005/8/layout/hierarchy1"/>
  </dgm:cxnLst>
  <dgm:bg/>
  <dgm:whole>
    <a:ln w="44450" cmpd="sng">
      <a:solidFill>
        <a:schemeClr val="bg1">
          <a:lumMod val="6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AC087D-871B-4A79-BDEC-0969B92096F5}" type="doc">
      <dgm:prSet loTypeId="urn:microsoft.com/office/officeart/2005/8/layout/hierarchy1" loCatId="hierarchy" qsTypeId="urn:microsoft.com/office/officeart/2005/8/quickstyle/simple5" qsCatId="simple" csTypeId="urn:microsoft.com/office/officeart/2005/8/colors/accent3_3" csCatId="accent3" phldr="1"/>
      <dgm:spPr/>
      <dgm:t>
        <a:bodyPr/>
        <a:lstStyle/>
        <a:p>
          <a:endParaRPr lang="en-US"/>
        </a:p>
      </dgm:t>
    </dgm:pt>
    <dgm:pt modelId="{11AEFA51-7148-4C71-939C-559E9D49A378}">
      <dgm:prSet phldrT="[Text]" custT="1"/>
      <dgm:spPr/>
      <dgm:t>
        <a:bodyPr/>
        <a:lstStyle/>
        <a:p>
          <a:pPr algn="ctr"/>
          <a:endParaRPr lang="en-US" sz="2200" b="1" dirty="0">
            <a:latin typeface="+mn-lt"/>
          </a:endParaRPr>
        </a:p>
        <a:p>
          <a:pPr algn="ctr"/>
          <a:r>
            <a:rPr lang="en-US" sz="2200" b="1" dirty="0">
              <a:latin typeface="+mn-lt"/>
            </a:rPr>
            <a:t>Goal: </a:t>
          </a:r>
          <a:r>
            <a:rPr lang="en-US" sz="2200" dirty="0">
              <a:latin typeface="+mn-lt"/>
            </a:rPr>
            <a:t>Vulnerable children in the Coastal region of Kenya live with dignity</a:t>
          </a:r>
        </a:p>
        <a:p>
          <a:pPr algn="ctr"/>
          <a:endParaRPr lang="en-US" sz="2200" dirty="0">
            <a:latin typeface="+mn-lt"/>
          </a:endParaRPr>
        </a:p>
      </dgm:t>
    </dgm:pt>
    <dgm:pt modelId="{CF430A6C-462B-4DDB-A5EB-9EFE71E80616}" type="parTrans" cxnId="{A5789BDB-98F0-4853-8AFA-CE896722E3FD}">
      <dgm:prSet/>
      <dgm:spPr/>
      <dgm:t>
        <a:bodyPr/>
        <a:lstStyle/>
        <a:p>
          <a:endParaRPr lang="en-US" sz="2200"/>
        </a:p>
      </dgm:t>
    </dgm:pt>
    <dgm:pt modelId="{97B86A42-DE41-4B58-8173-CE733D625876}" type="sibTrans" cxnId="{A5789BDB-98F0-4853-8AFA-CE896722E3FD}">
      <dgm:prSet/>
      <dgm:spPr/>
      <dgm:t>
        <a:bodyPr/>
        <a:lstStyle/>
        <a:p>
          <a:endParaRPr lang="en-US" sz="2200"/>
        </a:p>
      </dgm:t>
    </dgm:pt>
    <dgm:pt modelId="{32E13D3B-8CDB-4FDC-A97D-6C6FDD55994E}">
      <dgm:prSet phldrT="[Text]" custT="1"/>
      <dgm:spPr/>
      <dgm:t>
        <a:bodyPr/>
        <a:lstStyle/>
        <a:p>
          <a:pPr algn="ctr"/>
          <a:r>
            <a:rPr lang="en-US" sz="2200" b="1" dirty="0">
              <a:latin typeface="+mn-lt"/>
            </a:rPr>
            <a:t>Strategic Objective: </a:t>
          </a:r>
          <a:r>
            <a:rPr lang="en-US" sz="2200" b="0" dirty="0">
              <a:latin typeface="+mn-lt"/>
            </a:rPr>
            <a:t>Reduction in child abuse</a:t>
          </a:r>
        </a:p>
      </dgm:t>
    </dgm:pt>
    <dgm:pt modelId="{5D2207C6-85E1-4733-A550-AB882981629D}" type="parTrans" cxnId="{15BFC888-AD6D-4B03-B177-44E930326E91}">
      <dgm:prSet/>
      <dgm:spPr/>
      <dgm:t>
        <a:bodyPr/>
        <a:lstStyle/>
        <a:p>
          <a:pPr algn="ctr"/>
          <a:endParaRPr lang="en-US" sz="2200">
            <a:latin typeface="+mn-lt"/>
          </a:endParaRPr>
        </a:p>
      </dgm:t>
    </dgm:pt>
    <dgm:pt modelId="{F7988DF7-7445-412E-B593-34ED164C31FF}" type="sibTrans" cxnId="{15BFC888-AD6D-4B03-B177-44E930326E91}">
      <dgm:prSet/>
      <dgm:spPr/>
      <dgm:t>
        <a:bodyPr/>
        <a:lstStyle/>
        <a:p>
          <a:endParaRPr lang="en-US" sz="2200"/>
        </a:p>
      </dgm:t>
    </dgm:pt>
    <dgm:pt modelId="{F1C92107-77A3-4526-AF07-93FEC9B860FE}">
      <dgm:prSet phldrT="[Tex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endParaRPr lang="en-US" sz="2200" b="1" dirty="0">
            <a:latin typeface="+mn-lt"/>
          </a:endParaRPr>
        </a:p>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latin typeface="+mn-lt"/>
            </a:rPr>
            <a:t>Outcome or Intermediate result: </a:t>
          </a:r>
          <a:r>
            <a:rPr lang="en-US" sz="2200" dirty="0">
              <a:latin typeface="+mn-lt"/>
            </a:rPr>
            <a:t>Community members have increased utilization of child protection services</a:t>
          </a:r>
        </a:p>
        <a:p>
          <a:pPr algn="ctr" defTabSz="533400">
            <a:lnSpc>
              <a:spcPct val="90000"/>
            </a:lnSpc>
            <a:spcBef>
              <a:spcPct val="0"/>
            </a:spcBef>
            <a:spcAft>
              <a:spcPct val="35000"/>
            </a:spcAft>
          </a:pPr>
          <a:endParaRPr lang="en-US" sz="2200" b="1" dirty="0">
            <a:latin typeface="+mn-lt"/>
          </a:endParaRPr>
        </a:p>
      </dgm:t>
    </dgm:pt>
    <dgm:pt modelId="{31879663-EE44-4EF8-91D6-BC422A21593E}" type="parTrans" cxnId="{D10196FD-B8F7-43C2-9276-105D217241A2}">
      <dgm:prSet/>
      <dgm:spPr/>
      <dgm:t>
        <a:bodyPr/>
        <a:lstStyle/>
        <a:p>
          <a:pPr algn="ctr"/>
          <a:endParaRPr lang="en-US" sz="2200">
            <a:latin typeface="+mn-lt"/>
          </a:endParaRPr>
        </a:p>
      </dgm:t>
    </dgm:pt>
    <dgm:pt modelId="{3CBEAC5B-D776-491E-BCA2-8A93A1EC8242}" type="sibTrans" cxnId="{D10196FD-B8F7-43C2-9276-105D217241A2}">
      <dgm:prSet/>
      <dgm:spPr/>
      <dgm:t>
        <a:bodyPr/>
        <a:lstStyle/>
        <a:p>
          <a:endParaRPr lang="en-US" sz="2200"/>
        </a:p>
      </dgm:t>
    </dgm:pt>
    <dgm:pt modelId="{86DA6D5E-184F-4706-BFFE-3C0FD258DD25}">
      <dgm:prSe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latin typeface="+mn-lt"/>
            </a:rPr>
            <a:t>Output: </a:t>
          </a:r>
          <a:r>
            <a:rPr lang="en-US" sz="2200" b="0" dirty="0">
              <a:latin typeface="+mn-lt"/>
            </a:rPr>
            <a:t>Community members have increased awareness on and access to child protection services </a:t>
          </a:r>
        </a:p>
        <a:p>
          <a:pPr algn="ctr" defTabSz="533400">
            <a:lnSpc>
              <a:spcPct val="90000"/>
            </a:lnSpc>
            <a:spcBef>
              <a:spcPct val="0"/>
            </a:spcBef>
            <a:spcAft>
              <a:spcPct val="35000"/>
            </a:spcAft>
          </a:pPr>
          <a:endParaRPr lang="en-US" sz="2200" dirty="0">
            <a:latin typeface="+mn-lt"/>
          </a:endParaRPr>
        </a:p>
      </dgm:t>
    </dgm:pt>
    <dgm:pt modelId="{3033E792-32FD-456D-9633-D5EFA04D8218}" type="parTrans" cxnId="{77F3AF85-CBA6-44E6-B5E6-D28ADFBA0C17}">
      <dgm:prSet/>
      <dgm:spPr/>
      <dgm:t>
        <a:bodyPr/>
        <a:lstStyle/>
        <a:p>
          <a:pPr algn="ctr"/>
          <a:endParaRPr lang="en-US" sz="2200">
            <a:latin typeface="+mn-lt"/>
          </a:endParaRPr>
        </a:p>
      </dgm:t>
    </dgm:pt>
    <dgm:pt modelId="{92931EA1-F8AF-4D24-9C4C-6A2BD2A802E9}" type="sibTrans" cxnId="{77F3AF85-CBA6-44E6-B5E6-D28ADFBA0C17}">
      <dgm:prSet/>
      <dgm:spPr/>
      <dgm:t>
        <a:bodyPr/>
        <a:lstStyle/>
        <a:p>
          <a:endParaRPr lang="en-US" sz="2200"/>
        </a:p>
      </dgm:t>
    </dgm:pt>
    <dgm:pt modelId="{CF96E1BE-9056-43AD-9CF8-718C9B8E14F4}">
      <dgm:prSet custT="1"/>
      <dgm:spPr/>
      <dgm:t>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2200" b="1" dirty="0">
              <a:latin typeface="+mn-lt"/>
            </a:rPr>
            <a:t>Activity</a:t>
          </a:r>
          <a:r>
            <a:rPr lang="en-US" sz="2200" dirty="0">
              <a:latin typeface="+mn-lt"/>
            </a:rPr>
            <a:t>: Sensitize communities on child abuse and child protection services </a:t>
          </a:r>
        </a:p>
        <a:p>
          <a:pPr algn="ctr" defTabSz="533400">
            <a:lnSpc>
              <a:spcPct val="90000"/>
            </a:lnSpc>
            <a:spcBef>
              <a:spcPct val="0"/>
            </a:spcBef>
            <a:spcAft>
              <a:spcPct val="35000"/>
            </a:spcAft>
          </a:pPr>
          <a:endParaRPr lang="en-US" sz="2200" dirty="0">
            <a:latin typeface="+mn-lt"/>
          </a:endParaRPr>
        </a:p>
      </dgm:t>
    </dgm:pt>
    <dgm:pt modelId="{13AE8338-B606-423E-8591-AACAF1A13421}" type="parTrans" cxnId="{52ECC397-9EED-4AF3-B905-AD09D35893C7}">
      <dgm:prSet/>
      <dgm:spPr/>
      <dgm:t>
        <a:bodyPr/>
        <a:lstStyle/>
        <a:p>
          <a:pPr algn="ctr"/>
          <a:endParaRPr lang="en-US" sz="2200">
            <a:latin typeface="+mn-lt"/>
          </a:endParaRPr>
        </a:p>
      </dgm:t>
    </dgm:pt>
    <dgm:pt modelId="{020D1653-2411-4899-84A7-26ACC60EC8C4}" type="sibTrans" cxnId="{52ECC397-9EED-4AF3-B905-AD09D35893C7}">
      <dgm:prSet/>
      <dgm:spPr/>
      <dgm:t>
        <a:bodyPr/>
        <a:lstStyle/>
        <a:p>
          <a:endParaRPr lang="en-US" sz="2200"/>
        </a:p>
      </dgm:t>
    </dgm:pt>
    <dgm:pt modelId="{C9DF83BF-624F-4FDF-8480-8B52D755EEE5}" type="pres">
      <dgm:prSet presAssocID="{BEAC087D-871B-4A79-BDEC-0969B92096F5}" presName="hierChild1" presStyleCnt="0">
        <dgm:presLayoutVars>
          <dgm:chPref val="1"/>
          <dgm:dir/>
          <dgm:animOne val="branch"/>
          <dgm:animLvl val="lvl"/>
          <dgm:resizeHandles/>
        </dgm:presLayoutVars>
      </dgm:prSet>
      <dgm:spPr/>
    </dgm:pt>
    <dgm:pt modelId="{A9A9B00F-4B9D-4922-87A8-6DAA4339805A}" type="pres">
      <dgm:prSet presAssocID="{11AEFA51-7148-4C71-939C-559E9D49A378}" presName="hierRoot1" presStyleCnt="0"/>
      <dgm:spPr/>
    </dgm:pt>
    <dgm:pt modelId="{6AB1D25F-8BE6-418A-8E23-DB264CB3B36D}" type="pres">
      <dgm:prSet presAssocID="{11AEFA51-7148-4C71-939C-559E9D49A378}" presName="composite" presStyleCnt="0"/>
      <dgm:spPr/>
    </dgm:pt>
    <dgm:pt modelId="{4BB656A7-DDF9-45C7-BB9D-A499CE768D7C}" type="pres">
      <dgm:prSet presAssocID="{11AEFA51-7148-4C71-939C-559E9D49A378}" presName="background" presStyleLbl="node0" presStyleIdx="0" presStyleCnt="1"/>
      <dgm:spPr/>
    </dgm:pt>
    <dgm:pt modelId="{7E42D39B-5A77-4361-8934-54D986265E4A}" type="pres">
      <dgm:prSet presAssocID="{11AEFA51-7148-4C71-939C-559E9D49A378}" presName="text" presStyleLbl="fgAcc0" presStyleIdx="0" presStyleCnt="1" custScaleX="655452" custScaleY="91514" custLinFactNeighborY="-2801">
        <dgm:presLayoutVars>
          <dgm:chPref val="3"/>
        </dgm:presLayoutVars>
      </dgm:prSet>
      <dgm:spPr/>
    </dgm:pt>
    <dgm:pt modelId="{4A3FC740-F2B0-4D4F-A1D5-4E3DA1E22FCC}" type="pres">
      <dgm:prSet presAssocID="{11AEFA51-7148-4C71-939C-559E9D49A378}" presName="hierChild2" presStyleCnt="0"/>
      <dgm:spPr/>
    </dgm:pt>
    <dgm:pt modelId="{940CB689-9516-496D-AFE6-E749391B0CA3}" type="pres">
      <dgm:prSet presAssocID="{5D2207C6-85E1-4733-A550-AB882981629D}" presName="Name10" presStyleLbl="parChTrans1D2" presStyleIdx="0" presStyleCnt="1" custSzX="86140" custSzY="212453"/>
      <dgm:spPr/>
    </dgm:pt>
    <dgm:pt modelId="{18391BEA-10B8-40E8-A41D-8EE7C9E3E247}" type="pres">
      <dgm:prSet presAssocID="{32E13D3B-8CDB-4FDC-A97D-6C6FDD55994E}" presName="hierRoot2" presStyleCnt="0"/>
      <dgm:spPr/>
    </dgm:pt>
    <dgm:pt modelId="{426C02C7-7741-4EB6-9B12-6921A4C3D20E}" type="pres">
      <dgm:prSet presAssocID="{32E13D3B-8CDB-4FDC-A97D-6C6FDD55994E}" presName="composite2" presStyleCnt="0"/>
      <dgm:spPr/>
    </dgm:pt>
    <dgm:pt modelId="{75C07751-39CF-49AB-B01A-40C1DC51B663}" type="pres">
      <dgm:prSet presAssocID="{32E13D3B-8CDB-4FDC-A97D-6C6FDD55994E}" presName="background2" presStyleLbl="node2" presStyleIdx="0" presStyleCnt="1"/>
      <dgm:spPr/>
    </dgm:pt>
    <dgm:pt modelId="{21E615F1-741A-4063-A921-BA83721F46E5}" type="pres">
      <dgm:prSet presAssocID="{32E13D3B-8CDB-4FDC-A97D-6C6FDD55994E}" presName="text2" presStyleLbl="fgAcc2" presStyleIdx="0" presStyleCnt="1" custScaleX="655452" custScaleY="91514" custLinFactNeighborX="378">
        <dgm:presLayoutVars>
          <dgm:chPref val="3"/>
        </dgm:presLayoutVars>
      </dgm:prSet>
      <dgm:spPr/>
    </dgm:pt>
    <dgm:pt modelId="{0996F5F6-A8D7-418F-9A50-6491EAC92624}" type="pres">
      <dgm:prSet presAssocID="{32E13D3B-8CDB-4FDC-A97D-6C6FDD55994E}" presName="hierChild3" presStyleCnt="0"/>
      <dgm:spPr/>
    </dgm:pt>
    <dgm:pt modelId="{29DF8040-1827-4D8A-8BFB-FA35A9D95E53}" type="pres">
      <dgm:prSet presAssocID="{31879663-EE44-4EF8-91D6-BC422A21593E}" presName="Name17" presStyleLbl="parChTrans1D3" presStyleIdx="0" presStyleCnt="1" custSzX="86140" custSzY="212453"/>
      <dgm:spPr/>
    </dgm:pt>
    <dgm:pt modelId="{F1BA4371-7BF6-4430-B8CA-7C77F5B234F6}" type="pres">
      <dgm:prSet presAssocID="{F1C92107-77A3-4526-AF07-93FEC9B860FE}" presName="hierRoot3" presStyleCnt="0"/>
      <dgm:spPr/>
    </dgm:pt>
    <dgm:pt modelId="{64BC0346-A507-4C3F-82F8-2E0E9ADFF82A}" type="pres">
      <dgm:prSet presAssocID="{F1C92107-77A3-4526-AF07-93FEC9B860FE}" presName="composite3" presStyleCnt="0"/>
      <dgm:spPr/>
    </dgm:pt>
    <dgm:pt modelId="{7EA19DCF-ED52-4095-B0C0-18AEAB9EA343}" type="pres">
      <dgm:prSet presAssocID="{F1C92107-77A3-4526-AF07-93FEC9B860FE}" presName="background3" presStyleLbl="node3" presStyleIdx="0" presStyleCnt="1"/>
      <dgm:spPr/>
    </dgm:pt>
    <dgm:pt modelId="{F4FDBF11-4EE2-4311-81A1-9F0409816F06}" type="pres">
      <dgm:prSet presAssocID="{F1C92107-77A3-4526-AF07-93FEC9B860FE}" presName="text3" presStyleLbl="fgAcc3" presStyleIdx="0" presStyleCnt="1" custScaleX="655452" custScaleY="109772">
        <dgm:presLayoutVars>
          <dgm:chPref val="3"/>
        </dgm:presLayoutVars>
      </dgm:prSet>
      <dgm:spPr/>
    </dgm:pt>
    <dgm:pt modelId="{0734E2E2-151F-4999-8199-C51F4CE5B176}" type="pres">
      <dgm:prSet presAssocID="{F1C92107-77A3-4526-AF07-93FEC9B860FE}" presName="hierChild4" presStyleCnt="0"/>
      <dgm:spPr/>
    </dgm:pt>
    <dgm:pt modelId="{F2AEE343-E0A5-402D-8033-C3AA9C87604F}" type="pres">
      <dgm:prSet presAssocID="{3033E792-32FD-456D-9633-D5EFA04D8218}" presName="Name23" presStyleLbl="parChTrans1D4" presStyleIdx="0" presStyleCnt="2" custSzX="86140" custSzY="212453"/>
      <dgm:spPr/>
    </dgm:pt>
    <dgm:pt modelId="{CA0E969E-ED34-4A0D-92A2-91643F0AB6B1}" type="pres">
      <dgm:prSet presAssocID="{86DA6D5E-184F-4706-BFFE-3C0FD258DD25}" presName="hierRoot4" presStyleCnt="0"/>
      <dgm:spPr/>
    </dgm:pt>
    <dgm:pt modelId="{C3542AE8-27B1-4855-B28D-C3F8C36076DE}" type="pres">
      <dgm:prSet presAssocID="{86DA6D5E-184F-4706-BFFE-3C0FD258DD25}" presName="composite4" presStyleCnt="0"/>
      <dgm:spPr/>
    </dgm:pt>
    <dgm:pt modelId="{A65947E8-F9B9-4013-BCB1-3AFC6F80C562}" type="pres">
      <dgm:prSet presAssocID="{86DA6D5E-184F-4706-BFFE-3C0FD258DD25}" presName="background4" presStyleLbl="node4" presStyleIdx="0" presStyleCnt="2"/>
      <dgm:spPr/>
    </dgm:pt>
    <dgm:pt modelId="{0C6D78E9-78D5-45CB-895E-E2A982AA6579}" type="pres">
      <dgm:prSet presAssocID="{86DA6D5E-184F-4706-BFFE-3C0FD258DD25}" presName="text4" presStyleLbl="fgAcc4" presStyleIdx="0" presStyleCnt="2" custScaleX="655452" custScaleY="91514" custLinFactNeighborX="378">
        <dgm:presLayoutVars>
          <dgm:chPref val="3"/>
        </dgm:presLayoutVars>
      </dgm:prSet>
      <dgm:spPr/>
    </dgm:pt>
    <dgm:pt modelId="{89B1ED46-DC53-4446-9CBF-BC2C4FB5335F}" type="pres">
      <dgm:prSet presAssocID="{86DA6D5E-184F-4706-BFFE-3C0FD258DD25}" presName="hierChild5" presStyleCnt="0"/>
      <dgm:spPr/>
    </dgm:pt>
    <dgm:pt modelId="{3E853600-3A5F-4E11-9AFF-C1C45B142397}" type="pres">
      <dgm:prSet presAssocID="{13AE8338-B606-423E-8591-AACAF1A13421}" presName="Name23" presStyleLbl="parChTrans1D4" presStyleIdx="1" presStyleCnt="2" custSzX="86140" custSzY="212453"/>
      <dgm:spPr/>
    </dgm:pt>
    <dgm:pt modelId="{D9186E12-6A07-4A09-B696-F27F4DD2EDE7}" type="pres">
      <dgm:prSet presAssocID="{CF96E1BE-9056-43AD-9CF8-718C9B8E14F4}" presName="hierRoot4" presStyleCnt="0"/>
      <dgm:spPr/>
    </dgm:pt>
    <dgm:pt modelId="{B469D0E6-AFF2-4880-90A0-DA9B45E2ED13}" type="pres">
      <dgm:prSet presAssocID="{CF96E1BE-9056-43AD-9CF8-718C9B8E14F4}" presName="composite4" presStyleCnt="0"/>
      <dgm:spPr/>
    </dgm:pt>
    <dgm:pt modelId="{64377971-F6C5-4CC7-B8A1-4C181A39CAB3}" type="pres">
      <dgm:prSet presAssocID="{CF96E1BE-9056-43AD-9CF8-718C9B8E14F4}" presName="background4" presStyleLbl="node4" presStyleIdx="1" presStyleCnt="2"/>
      <dgm:spPr/>
    </dgm:pt>
    <dgm:pt modelId="{12BBE969-88C3-4641-BBE9-126CA9C1DC09}" type="pres">
      <dgm:prSet presAssocID="{CF96E1BE-9056-43AD-9CF8-718C9B8E14F4}" presName="text4" presStyleLbl="fgAcc4" presStyleIdx="1" presStyleCnt="2" custScaleX="655452" custScaleY="91514">
        <dgm:presLayoutVars>
          <dgm:chPref val="3"/>
        </dgm:presLayoutVars>
      </dgm:prSet>
      <dgm:spPr/>
    </dgm:pt>
    <dgm:pt modelId="{534A347E-633C-46BC-8F37-38EB702FC70C}" type="pres">
      <dgm:prSet presAssocID="{CF96E1BE-9056-43AD-9CF8-718C9B8E14F4}" presName="hierChild5" presStyleCnt="0"/>
      <dgm:spPr/>
    </dgm:pt>
  </dgm:ptLst>
  <dgm:cxnLst>
    <dgm:cxn modelId="{EAAD850A-31ED-400C-B9BF-7E8F84549DE8}" type="presOf" srcId="{32E13D3B-8CDB-4FDC-A97D-6C6FDD55994E}" destId="{21E615F1-741A-4063-A921-BA83721F46E5}" srcOrd="0" destOrd="0" presId="urn:microsoft.com/office/officeart/2005/8/layout/hierarchy1"/>
    <dgm:cxn modelId="{A56BEB24-A216-4B19-AD85-B4CF423B6381}" type="presOf" srcId="{5D2207C6-85E1-4733-A550-AB882981629D}" destId="{940CB689-9516-496D-AFE6-E749391B0CA3}" srcOrd="0" destOrd="0" presId="urn:microsoft.com/office/officeart/2005/8/layout/hierarchy1"/>
    <dgm:cxn modelId="{F1DCF440-A3B7-4856-89FC-3F74BDCED12A}" type="presOf" srcId="{86DA6D5E-184F-4706-BFFE-3C0FD258DD25}" destId="{0C6D78E9-78D5-45CB-895E-E2A982AA6579}" srcOrd="0" destOrd="0" presId="urn:microsoft.com/office/officeart/2005/8/layout/hierarchy1"/>
    <dgm:cxn modelId="{7BED4546-9732-4C5E-BC8F-D6A029B69542}" type="presOf" srcId="{F1C92107-77A3-4526-AF07-93FEC9B860FE}" destId="{F4FDBF11-4EE2-4311-81A1-9F0409816F06}" srcOrd="0" destOrd="0" presId="urn:microsoft.com/office/officeart/2005/8/layout/hierarchy1"/>
    <dgm:cxn modelId="{1BA6C366-77D9-4AA3-ABA0-C497317DDA31}" type="presOf" srcId="{31879663-EE44-4EF8-91D6-BC422A21593E}" destId="{29DF8040-1827-4D8A-8BFB-FA35A9D95E53}" srcOrd="0" destOrd="0" presId="urn:microsoft.com/office/officeart/2005/8/layout/hierarchy1"/>
    <dgm:cxn modelId="{7292E884-3970-4D08-9A79-B504A11310D9}" type="presOf" srcId="{11AEFA51-7148-4C71-939C-559E9D49A378}" destId="{7E42D39B-5A77-4361-8934-54D986265E4A}" srcOrd="0" destOrd="0" presId="urn:microsoft.com/office/officeart/2005/8/layout/hierarchy1"/>
    <dgm:cxn modelId="{77F3AF85-CBA6-44E6-B5E6-D28ADFBA0C17}" srcId="{F1C92107-77A3-4526-AF07-93FEC9B860FE}" destId="{86DA6D5E-184F-4706-BFFE-3C0FD258DD25}" srcOrd="0" destOrd="0" parTransId="{3033E792-32FD-456D-9633-D5EFA04D8218}" sibTransId="{92931EA1-F8AF-4D24-9C4C-6A2BD2A802E9}"/>
    <dgm:cxn modelId="{15BFC888-AD6D-4B03-B177-44E930326E91}" srcId="{11AEFA51-7148-4C71-939C-559E9D49A378}" destId="{32E13D3B-8CDB-4FDC-A97D-6C6FDD55994E}" srcOrd="0" destOrd="0" parTransId="{5D2207C6-85E1-4733-A550-AB882981629D}" sibTransId="{F7988DF7-7445-412E-B593-34ED164C31FF}"/>
    <dgm:cxn modelId="{B540DC89-81A4-48F3-8905-F2E9FC1EF014}" type="presOf" srcId="{3033E792-32FD-456D-9633-D5EFA04D8218}" destId="{F2AEE343-E0A5-402D-8033-C3AA9C87604F}" srcOrd="0" destOrd="0" presId="urn:microsoft.com/office/officeart/2005/8/layout/hierarchy1"/>
    <dgm:cxn modelId="{52ECC397-9EED-4AF3-B905-AD09D35893C7}" srcId="{86DA6D5E-184F-4706-BFFE-3C0FD258DD25}" destId="{CF96E1BE-9056-43AD-9CF8-718C9B8E14F4}" srcOrd="0" destOrd="0" parTransId="{13AE8338-B606-423E-8591-AACAF1A13421}" sibTransId="{020D1653-2411-4899-84A7-26ACC60EC8C4}"/>
    <dgm:cxn modelId="{008F4ACA-A6C4-4130-91E3-6DCFEC009DDD}" type="presOf" srcId="{BEAC087D-871B-4A79-BDEC-0969B92096F5}" destId="{C9DF83BF-624F-4FDF-8480-8B52D755EEE5}" srcOrd="0" destOrd="0" presId="urn:microsoft.com/office/officeart/2005/8/layout/hierarchy1"/>
    <dgm:cxn modelId="{A5789BDB-98F0-4853-8AFA-CE896722E3FD}" srcId="{BEAC087D-871B-4A79-BDEC-0969B92096F5}" destId="{11AEFA51-7148-4C71-939C-559E9D49A378}" srcOrd="0" destOrd="0" parTransId="{CF430A6C-462B-4DDB-A5EB-9EFE71E80616}" sibTransId="{97B86A42-DE41-4B58-8173-CE733D625876}"/>
    <dgm:cxn modelId="{CDB289E0-E921-4FC9-88EE-855F5E997FEE}" type="presOf" srcId="{13AE8338-B606-423E-8591-AACAF1A13421}" destId="{3E853600-3A5F-4E11-9AFF-C1C45B142397}" srcOrd="0" destOrd="0" presId="urn:microsoft.com/office/officeart/2005/8/layout/hierarchy1"/>
    <dgm:cxn modelId="{78F9D5EB-D5A3-453F-BC13-2CEDEAEA0736}" type="presOf" srcId="{CF96E1BE-9056-43AD-9CF8-718C9B8E14F4}" destId="{12BBE969-88C3-4641-BBE9-126CA9C1DC09}" srcOrd="0" destOrd="0" presId="urn:microsoft.com/office/officeart/2005/8/layout/hierarchy1"/>
    <dgm:cxn modelId="{D10196FD-B8F7-43C2-9276-105D217241A2}" srcId="{32E13D3B-8CDB-4FDC-A97D-6C6FDD55994E}" destId="{F1C92107-77A3-4526-AF07-93FEC9B860FE}" srcOrd="0" destOrd="0" parTransId="{31879663-EE44-4EF8-91D6-BC422A21593E}" sibTransId="{3CBEAC5B-D776-491E-BCA2-8A93A1EC8242}"/>
    <dgm:cxn modelId="{92717AAC-F16B-41F7-8E2B-34D31A7A592E}" type="presParOf" srcId="{C9DF83BF-624F-4FDF-8480-8B52D755EEE5}" destId="{A9A9B00F-4B9D-4922-87A8-6DAA4339805A}" srcOrd="0" destOrd="0" presId="urn:microsoft.com/office/officeart/2005/8/layout/hierarchy1"/>
    <dgm:cxn modelId="{6CA4EA02-5306-4DD4-9ADB-5ACD13D5A884}" type="presParOf" srcId="{A9A9B00F-4B9D-4922-87A8-6DAA4339805A}" destId="{6AB1D25F-8BE6-418A-8E23-DB264CB3B36D}" srcOrd="0" destOrd="0" presId="urn:microsoft.com/office/officeart/2005/8/layout/hierarchy1"/>
    <dgm:cxn modelId="{77DF32EF-6467-4ACC-BF84-4591B1B29E66}" type="presParOf" srcId="{6AB1D25F-8BE6-418A-8E23-DB264CB3B36D}" destId="{4BB656A7-DDF9-45C7-BB9D-A499CE768D7C}" srcOrd="0" destOrd="0" presId="urn:microsoft.com/office/officeart/2005/8/layout/hierarchy1"/>
    <dgm:cxn modelId="{BD1AE62A-EB07-414F-8C47-AC9E21E4B776}" type="presParOf" srcId="{6AB1D25F-8BE6-418A-8E23-DB264CB3B36D}" destId="{7E42D39B-5A77-4361-8934-54D986265E4A}" srcOrd="1" destOrd="0" presId="urn:microsoft.com/office/officeart/2005/8/layout/hierarchy1"/>
    <dgm:cxn modelId="{F8C8665A-5341-41BF-B52F-29932E4826FA}" type="presParOf" srcId="{A9A9B00F-4B9D-4922-87A8-6DAA4339805A}" destId="{4A3FC740-F2B0-4D4F-A1D5-4E3DA1E22FCC}" srcOrd="1" destOrd="0" presId="urn:microsoft.com/office/officeart/2005/8/layout/hierarchy1"/>
    <dgm:cxn modelId="{6B29393A-407A-4BB5-B860-D6337B25792D}" type="presParOf" srcId="{4A3FC740-F2B0-4D4F-A1D5-4E3DA1E22FCC}" destId="{940CB689-9516-496D-AFE6-E749391B0CA3}" srcOrd="0" destOrd="0" presId="urn:microsoft.com/office/officeart/2005/8/layout/hierarchy1"/>
    <dgm:cxn modelId="{E940F518-B25D-45AA-9F2C-6451E3F7C06C}" type="presParOf" srcId="{4A3FC740-F2B0-4D4F-A1D5-4E3DA1E22FCC}" destId="{18391BEA-10B8-40E8-A41D-8EE7C9E3E247}" srcOrd="1" destOrd="0" presId="urn:microsoft.com/office/officeart/2005/8/layout/hierarchy1"/>
    <dgm:cxn modelId="{B014E511-3F95-4192-B590-1EFCB219DBF9}" type="presParOf" srcId="{18391BEA-10B8-40E8-A41D-8EE7C9E3E247}" destId="{426C02C7-7741-4EB6-9B12-6921A4C3D20E}" srcOrd="0" destOrd="0" presId="urn:microsoft.com/office/officeart/2005/8/layout/hierarchy1"/>
    <dgm:cxn modelId="{93402656-25B6-487A-971C-E968E3543ADF}" type="presParOf" srcId="{426C02C7-7741-4EB6-9B12-6921A4C3D20E}" destId="{75C07751-39CF-49AB-B01A-40C1DC51B663}" srcOrd="0" destOrd="0" presId="urn:microsoft.com/office/officeart/2005/8/layout/hierarchy1"/>
    <dgm:cxn modelId="{D2D8C0A9-5617-4BC8-AE46-A6F86E4D499D}" type="presParOf" srcId="{426C02C7-7741-4EB6-9B12-6921A4C3D20E}" destId="{21E615F1-741A-4063-A921-BA83721F46E5}" srcOrd="1" destOrd="0" presId="urn:microsoft.com/office/officeart/2005/8/layout/hierarchy1"/>
    <dgm:cxn modelId="{A89D80D1-9E58-415F-935F-E456B7829CEF}" type="presParOf" srcId="{18391BEA-10B8-40E8-A41D-8EE7C9E3E247}" destId="{0996F5F6-A8D7-418F-9A50-6491EAC92624}" srcOrd="1" destOrd="0" presId="urn:microsoft.com/office/officeart/2005/8/layout/hierarchy1"/>
    <dgm:cxn modelId="{96313E64-E8A0-46A5-BAF4-C9FDFAB60944}" type="presParOf" srcId="{0996F5F6-A8D7-418F-9A50-6491EAC92624}" destId="{29DF8040-1827-4D8A-8BFB-FA35A9D95E53}" srcOrd="0" destOrd="0" presId="urn:microsoft.com/office/officeart/2005/8/layout/hierarchy1"/>
    <dgm:cxn modelId="{3D09488F-1570-428F-BC21-08F4D0BAE9EF}" type="presParOf" srcId="{0996F5F6-A8D7-418F-9A50-6491EAC92624}" destId="{F1BA4371-7BF6-4430-B8CA-7C77F5B234F6}" srcOrd="1" destOrd="0" presId="urn:microsoft.com/office/officeart/2005/8/layout/hierarchy1"/>
    <dgm:cxn modelId="{25E01DB8-2DC6-49B4-8670-6683A63B80A4}" type="presParOf" srcId="{F1BA4371-7BF6-4430-B8CA-7C77F5B234F6}" destId="{64BC0346-A507-4C3F-82F8-2E0E9ADFF82A}" srcOrd="0" destOrd="0" presId="urn:microsoft.com/office/officeart/2005/8/layout/hierarchy1"/>
    <dgm:cxn modelId="{FF15D1CE-5A14-4499-A2FD-A137B0E1ACC8}" type="presParOf" srcId="{64BC0346-A507-4C3F-82F8-2E0E9ADFF82A}" destId="{7EA19DCF-ED52-4095-B0C0-18AEAB9EA343}" srcOrd="0" destOrd="0" presId="urn:microsoft.com/office/officeart/2005/8/layout/hierarchy1"/>
    <dgm:cxn modelId="{89E216C5-1C11-4271-8B8C-9E6C4E83E4B3}" type="presParOf" srcId="{64BC0346-A507-4C3F-82F8-2E0E9ADFF82A}" destId="{F4FDBF11-4EE2-4311-81A1-9F0409816F06}" srcOrd="1" destOrd="0" presId="urn:microsoft.com/office/officeart/2005/8/layout/hierarchy1"/>
    <dgm:cxn modelId="{A2D3877F-2004-4252-B4D0-B3F97E01A680}" type="presParOf" srcId="{F1BA4371-7BF6-4430-B8CA-7C77F5B234F6}" destId="{0734E2E2-151F-4999-8199-C51F4CE5B176}" srcOrd="1" destOrd="0" presId="urn:microsoft.com/office/officeart/2005/8/layout/hierarchy1"/>
    <dgm:cxn modelId="{642C2F4F-1044-424C-8576-0974CF4A623C}" type="presParOf" srcId="{0734E2E2-151F-4999-8199-C51F4CE5B176}" destId="{F2AEE343-E0A5-402D-8033-C3AA9C87604F}" srcOrd="0" destOrd="0" presId="urn:microsoft.com/office/officeart/2005/8/layout/hierarchy1"/>
    <dgm:cxn modelId="{6134F054-9687-4D19-AC9B-E688616F76DD}" type="presParOf" srcId="{0734E2E2-151F-4999-8199-C51F4CE5B176}" destId="{CA0E969E-ED34-4A0D-92A2-91643F0AB6B1}" srcOrd="1" destOrd="0" presId="urn:microsoft.com/office/officeart/2005/8/layout/hierarchy1"/>
    <dgm:cxn modelId="{011DD346-F16E-4AFF-81CE-AEC00C7DAFC2}" type="presParOf" srcId="{CA0E969E-ED34-4A0D-92A2-91643F0AB6B1}" destId="{C3542AE8-27B1-4855-B28D-C3F8C36076DE}" srcOrd="0" destOrd="0" presId="urn:microsoft.com/office/officeart/2005/8/layout/hierarchy1"/>
    <dgm:cxn modelId="{659B10EE-6499-4399-90BB-720FA8775786}" type="presParOf" srcId="{C3542AE8-27B1-4855-B28D-C3F8C36076DE}" destId="{A65947E8-F9B9-4013-BCB1-3AFC6F80C562}" srcOrd="0" destOrd="0" presId="urn:microsoft.com/office/officeart/2005/8/layout/hierarchy1"/>
    <dgm:cxn modelId="{98350DCB-EF9A-4967-9184-1C6747012C25}" type="presParOf" srcId="{C3542AE8-27B1-4855-B28D-C3F8C36076DE}" destId="{0C6D78E9-78D5-45CB-895E-E2A982AA6579}" srcOrd="1" destOrd="0" presId="urn:microsoft.com/office/officeart/2005/8/layout/hierarchy1"/>
    <dgm:cxn modelId="{8ACF0878-C318-4FB8-A58A-9FC5F9566D44}" type="presParOf" srcId="{CA0E969E-ED34-4A0D-92A2-91643F0AB6B1}" destId="{89B1ED46-DC53-4446-9CBF-BC2C4FB5335F}" srcOrd="1" destOrd="0" presId="urn:microsoft.com/office/officeart/2005/8/layout/hierarchy1"/>
    <dgm:cxn modelId="{4A57CBBF-04E5-45FB-9FEE-0FF1156AD626}" type="presParOf" srcId="{89B1ED46-DC53-4446-9CBF-BC2C4FB5335F}" destId="{3E853600-3A5F-4E11-9AFF-C1C45B142397}" srcOrd="0" destOrd="0" presId="urn:microsoft.com/office/officeart/2005/8/layout/hierarchy1"/>
    <dgm:cxn modelId="{5AF3BCC2-1AB4-474B-B141-31EA678401D4}" type="presParOf" srcId="{89B1ED46-DC53-4446-9CBF-BC2C4FB5335F}" destId="{D9186E12-6A07-4A09-B696-F27F4DD2EDE7}" srcOrd="1" destOrd="0" presId="urn:microsoft.com/office/officeart/2005/8/layout/hierarchy1"/>
    <dgm:cxn modelId="{3316B51E-A0CB-47F0-9B61-1A48B69948A9}" type="presParOf" srcId="{D9186E12-6A07-4A09-B696-F27F4DD2EDE7}" destId="{B469D0E6-AFF2-4880-90A0-DA9B45E2ED13}" srcOrd="0" destOrd="0" presId="urn:microsoft.com/office/officeart/2005/8/layout/hierarchy1"/>
    <dgm:cxn modelId="{974C9000-5610-4AE4-81FA-A18ED5574CCB}" type="presParOf" srcId="{B469D0E6-AFF2-4880-90A0-DA9B45E2ED13}" destId="{64377971-F6C5-4CC7-B8A1-4C181A39CAB3}" srcOrd="0" destOrd="0" presId="urn:microsoft.com/office/officeart/2005/8/layout/hierarchy1"/>
    <dgm:cxn modelId="{8300F26D-7D0C-4876-BACA-D8A15948924F}" type="presParOf" srcId="{B469D0E6-AFF2-4880-90A0-DA9B45E2ED13}" destId="{12BBE969-88C3-4641-BBE9-126CA9C1DC09}" srcOrd="1" destOrd="0" presId="urn:microsoft.com/office/officeart/2005/8/layout/hierarchy1"/>
    <dgm:cxn modelId="{88D19F40-FC11-46CF-8F35-0E73E875994D}" type="presParOf" srcId="{D9186E12-6A07-4A09-B696-F27F4DD2EDE7}" destId="{534A347E-633C-46BC-8F37-38EB702FC70C}" srcOrd="1" destOrd="0" presId="urn:microsoft.com/office/officeart/2005/8/layout/hierarchy1"/>
  </dgm:cxnLst>
  <dgm:bg/>
  <dgm:whole>
    <a:ln w="44450" cmpd="sng">
      <a:solidFill>
        <a:schemeClr val="bg1">
          <a:lumMod val="65000"/>
        </a:schemeClr>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853600-3A5F-4E11-9AFF-C1C45B142397}">
      <dsp:nvSpPr>
        <dsp:cNvPr id="0" name=""/>
        <dsp:cNvSpPr/>
      </dsp:nvSpPr>
      <dsp:spPr>
        <a:xfrm>
          <a:off x="4851438" y="4794587"/>
          <a:ext cx="91440" cy="420678"/>
        </a:xfrm>
        <a:custGeom>
          <a:avLst/>
          <a:gdLst/>
          <a:ahLst/>
          <a:cxnLst/>
          <a:rect l="0" t="0" r="0" b="0"/>
          <a:pathLst>
            <a:path>
              <a:moveTo>
                <a:pt x="45720" y="0"/>
              </a:moveTo>
              <a:lnTo>
                <a:pt x="45720" y="420678"/>
              </a:lnTo>
            </a:path>
          </a:pathLst>
        </a:custGeom>
        <a:noFill/>
        <a:ln w="1270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AEE343-E0A5-402D-8033-C3AA9C87604F}">
      <dsp:nvSpPr>
        <dsp:cNvPr id="0" name=""/>
        <dsp:cNvSpPr/>
      </dsp:nvSpPr>
      <dsp:spPr>
        <a:xfrm>
          <a:off x="4845971" y="3533351"/>
          <a:ext cx="91440" cy="420678"/>
        </a:xfrm>
        <a:custGeom>
          <a:avLst/>
          <a:gdLst/>
          <a:ahLst/>
          <a:cxnLst/>
          <a:rect l="0" t="0" r="0" b="0"/>
          <a:pathLst>
            <a:path>
              <a:moveTo>
                <a:pt x="45720" y="0"/>
              </a:moveTo>
              <a:lnTo>
                <a:pt x="45720" y="286680"/>
              </a:lnTo>
              <a:lnTo>
                <a:pt x="51187" y="286680"/>
              </a:lnTo>
              <a:lnTo>
                <a:pt x="51187" y="420678"/>
              </a:lnTo>
            </a:path>
          </a:pathLst>
        </a:custGeom>
        <a:noFill/>
        <a:ln w="1270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DF8040-1827-4D8A-8BFB-FA35A9D95E53}">
      <dsp:nvSpPr>
        <dsp:cNvPr id="0" name=""/>
        <dsp:cNvSpPr/>
      </dsp:nvSpPr>
      <dsp:spPr>
        <a:xfrm>
          <a:off x="4845971" y="2104416"/>
          <a:ext cx="91440" cy="420678"/>
        </a:xfrm>
        <a:custGeom>
          <a:avLst/>
          <a:gdLst/>
          <a:ahLst/>
          <a:cxnLst/>
          <a:rect l="0" t="0" r="0" b="0"/>
          <a:pathLst>
            <a:path>
              <a:moveTo>
                <a:pt x="51187" y="0"/>
              </a:moveTo>
              <a:lnTo>
                <a:pt x="51187" y="286680"/>
              </a:lnTo>
              <a:lnTo>
                <a:pt x="45720" y="286680"/>
              </a:lnTo>
              <a:lnTo>
                <a:pt x="45720" y="420678"/>
              </a:lnTo>
            </a:path>
          </a:pathLst>
        </a:custGeom>
        <a:noFill/>
        <a:ln w="12700" cap="flat" cmpd="sng" algn="ctr">
          <a:solidFill>
            <a:schemeClr val="accent3">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0CB689-9516-496D-AFE6-E749391B0CA3}">
      <dsp:nvSpPr>
        <dsp:cNvPr id="0" name=""/>
        <dsp:cNvSpPr/>
      </dsp:nvSpPr>
      <dsp:spPr>
        <a:xfrm>
          <a:off x="4845971" y="817453"/>
          <a:ext cx="91440" cy="446405"/>
        </a:xfrm>
        <a:custGeom>
          <a:avLst/>
          <a:gdLst/>
          <a:ahLst/>
          <a:cxnLst/>
          <a:rect l="0" t="0" r="0" b="0"/>
          <a:pathLst>
            <a:path>
              <a:moveTo>
                <a:pt x="45720" y="0"/>
              </a:moveTo>
              <a:lnTo>
                <a:pt x="45720" y="312407"/>
              </a:lnTo>
              <a:lnTo>
                <a:pt x="51187" y="312407"/>
              </a:lnTo>
              <a:lnTo>
                <a:pt x="51187" y="446405"/>
              </a:lnTo>
            </a:path>
          </a:pathLst>
        </a:custGeom>
        <a:noFill/>
        <a:ln w="12700" cap="flat" cmpd="sng" algn="ctr">
          <a:solidFill>
            <a:schemeClr val="accent3">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BB656A7-DDF9-45C7-BB9D-A499CE768D7C}">
      <dsp:nvSpPr>
        <dsp:cNvPr id="0" name=""/>
        <dsp:cNvSpPr/>
      </dsp:nvSpPr>
      <dsp:spPr>
        <a:xfrm>
          <a:off x="151269" y="-23104"/>
          <a:ext cx="9480842" cy="840557"/>
        </a:xfrm>
        <a:prstGeom prst="roundRect">
          <a:avLst>
            <a:gd name="adj" fmla="val 10000"/>
          </a:avLst>
        </a:prstGeom>
        <a:gradFill rotWithShape="0">
          <a:gsLst>
            <a:gs pos="0">
              <a:schemeClr val="accent3">
                <a:shade val="80000"/>
                <a:hueOff val="0"/>
                <a:satOff val="0"/>
                <a:lumOff val="0"/>
                <a:alphaOff val="0"/>
                <a:satMod val="103000"/>
                <a:lumMod val="102000"/>
                <a:tint val="94000"/>
              </a:schemeClr>
            </a:gs>
            <a:gs pos="50000">
              <a:schemeClr val="accent3">
                <a:shade val="80000"/>
                <a:hueOff val="0"/>
                <a:satOff val="0"/>
                <a:lumOff val="0"/>
                <a:alphaOff val="0"/>
                <a:satMod val="110000"/>
                <a:lumMod val="100000"/>
                <a:shade val="100000"/>
              </a:schemeClr>
            </a:gs>
            <a:gs pos="100000">
              <a:schemeClr val="accent3">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E42D39B-5A77-4361-8934-54D986265E4A}">
      <dsp:nvSpPr>
        <dsp:cNvPr id="0" name=""/>
        <dsp:cNvSpPr/>
      </dsp:nvSpPr>
      <dsp:spPr>
        <a:xfrm>
          <a:off x="311987" y="129577"/>
          <a:ext cx="9480842" cy="840557"/>
        </a:xfrm>
        <a:prstGeom prst="roundRect">
          <a:avLst>
            <a:gd name="adj" fmla="val 10000"/>
          </a:avLst>
        </a:prstGeom>
        <a:solidFill>
          <a:schemeClr val="lt1">
            <a:alpha val="90000"/>
            <a:hueOff val="0"/>
            <a:satOff val="0"/>
            <a:lumOff val="0"/>
            <a:alphaOff val="0"/>
          </a:schemeClr>
        </a:solidFill>
        <a:ln w="6350" cap="flat" cmpd="sng" algn="ctr">
          <a:solidFill>
            <a:schemeClr val="accent3">
              <a:shade val="8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endParaRPr lang="en-US" sz="2200" b="1" kern="1200" dirty="0">
            <a:latin typeface="+mn-lt"/>
          </a:endParaRPr>
        </a:p>
        <a:p>
          <a:pPr marL="0" lvl="0" indent="0" algn="ctr" defTabSz="977900">
            <a:lnSpc>
              <a:spcPct val="90000"/>
            </a:lnSpc>
            <a:spcBef>
              <a:spcPct val="0"/>
            </a:spcBef>
            <a:spcAft>
              <a:spcPct val="35000"/>
            </a:spcAft>
            <a:buNone/>
          </a:pPr>
          <a:r>
            <a:rPr lang="en-US" sz="2200" b="1" kern="1200" dirty="0">
              <a:latin typeface="+mn-lt"/>
            </a:rPr>
            <a:t>Goal: </a:t>
          </a:r>
          <a:r>
            <a:rPr lang="en-US" sz="2200" kern="1200" dirty="0">
              <a:latin typeface="+mn-lt"/>
            </a:rPr>
            <a:t>Highest level desired end results or impacts to which project contributes</a:t>
          </a:r>
        </a:p>
        <a:p>
          <a:pPr marL="0" lvl="0" indent="0" algn="ctr" defTabSz="977900">
            <a:lnSpc>
              <a:spcPct val="90000"/>
            </a:lnSpc>
            <a:spcBef>
              <a:spcPct val="0"/>
            </a:spcBef>
            <a:spcAft>
              <a:spcPct val="35000"/>
            </a:spcAft>
            <a:buNone/>
          </a:pPr>
          <a:endParaRPr lang="en-US" sz="2200" kern="1200" dirty="0">
            <a:latin typeface="+mn-lt"/>
          </a:endParaRPr>
        </a:p>
      </dsp:txBody>
      <dsp:txXfrm>
        <a:off x="336606" y="154196"/>
        <a:ext cx="9431604" cy="791319"/>
      </dsp:txXfrm>
    </dsp:sp>
    <dsp:sp modelId="{75C07751-39CF-49AB-B01A-40C1DC51B663}">
      <dsp:nvSpPr>
        <dsp:cNvPr id="0" name=""/>
        <dsp:cNvSpPr/>
      </dsp:nvSpPr>
      <dsp:spPr>
        <a:xfrm>
          <a:off x="156737" y="1263858"/>
          <a:ext cx="9480842" cy="840557"/>
        </a:xfrm>
        <a:prstGeom prst="roundRect">
          <a:avLst>
            <a:gd name="adj" fmla="val 10000"/>
          </a:avLst>
        </a:prstGeom>
        <a:gradFill rotWithShape="0">
          <a:gsLst>
            <a:gs pos="0">
              <a:schemeClr val="accent3">
                <a:tint val="99000"/>
                <a:hueOff val="0"/>
                <a:satOff val="0"/>
                <a:lumOff val="0"/>
                <a:alphaOff val="0"/>
                <a:satMod val="103000"/>
                <a:lumMod val="102000"/>
                <a:tint val="94000"/>
              </a:schemeClr>
            </a:gs>
            <a:gs pos="50000">
              <a:schemeClr val="accent3">
                <a:tint val="99000"/>
                <a:hueOff val="0"/>
                <a:satOff val="0"/>
                <a:lumOff val="0"/>
                <a:alphaOff val="0"/>
                <a:satMod val="110000"/>
                <a:lumMod val="100000"/>
                <a:shade val="100000"/>
              </a:schemeClr>
            </a:gs>
            <a:gs pos="100000">
              <a:schemeClr val="accent3">
                <a:tint val="99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1E615F1-741A-4063-A921-BA83721F46E5}">
      <dsp:nvSpPr>
        <dsp:cNvPr id="0" name=""/>
        <dsp:cNvSpPr/>
      </dsp:nvSpPr>
      <dsp:spPr>
        <a:xfrm>
          <a:off x="317455" y="1416540"/>
          <a:ext cx="9480842" cy="840557"/>
        </a:xfrm>
        <a:prstGeom prst="roundRect">
          <a:avLst>
            <a:gd name="adj" fmla="val 10000"/>
          </a:avLst>
        </a:prstGeom>
        <a:solidFill>
          <a:schemeClr val="lt1">
            <a:alpha val="90000"/>
            <a:hueOff val="0"/>
            <a:satOff val="0"/>
            <a:lumOff val="0"/>
            <a:alphaOff val="0"/>
          </a:schemeClr>
        </a:solidFill>
        <a:ln w="6350" cap="flat" cmpd="sng" algn="ctr">
          <a:solidFill>
            <a:schemeClr val="accent3">
              <a:tint val="99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latin typeface="+mn-lt"/>
            </a:rPr>
            <a:t>Strategic Objective: </a:t>
          </a:r>
          <a:r>
            <a:rPr lang="en-US" sz="2200" b="0" kern="1200" dirty="0">
              <a:latin typeface="+mn-lt"/>
            </a:rPr>
            <a:t>How to achieve the goal</a:t>
          </a:r>
        </a:p>
      </dsp:txBody>
      <dsp:txXfrm>
        <a:off x="342074" y="1441159"/>
        <a:ext cx="9431604" cy="791319"/>
      </dsp:txXfrm>
    </dsp:sp>
    <dsp:sp modelId="{7EA19DCF-ED52-4095-B0C0-18AEAB9EA343}">
      <dsp:nvSpPr>
        <dsp:cNvPr id="0" name=""/>
        <dsp:cNvSpPr/>
      </dsp:nvSpPr>
      <dsp:spPr>
        <a:xfrm>
          <a:off x="151269" y="2525094"/>
          <a:ext cx="9480842" cy="1008257"/>
        </a:xfrm>
        <a:prstGeom prst="roundRect">
          <a:avLst>
            <a:gd name="adj" fmla="val 10000"/>
          </a:avLst>
        </a:prstGeom>
        <a:gradFill rotWithShape="0">
          <a:gsLst>
            <a:gs pos="0">
              <a:schemeClr val="accent3">
                <a:tint val="80000"/>
                <a:hueOff val="0"/>
                <a:satOff val="0"/>
                <a:lumOff val="0"/>
                <a:alphaOff val="0"/>
                <a:satMod val="103000"/>
                <a:lumMod val="102000"/>
                <a:tint val="94000"/>
              </a:schemeClr>
            </a:gs>
            <a:gs pos="50000">
              <a:schemeClr val="accent3">
                <a:tint val="80000"/>
                <a:hueOff val="0"/>
                <a:satOff val="0"/>
                <a:lumOff val="0"/>
                <a:alphaOff val="0"/>
                <a:satMod val="110000"/>
                <a:lumMod val="100000"/>
                <a:shade val="100000"/>
              </a:schemeClr>
            </a:gs>
            <a:gs pos="100000">
              <a:schemeClr val="accent3">
                <a:tint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4FDBF11-4EE2-4311-81A1-9F0409816F06}">
      <dsp:nvSpPr>
        <dsp:cNvPr id="0" name=""/>
        <dsp:cNvSpPr/>
      </dsp:nvSpPr>
      <dsp:spPr>
        <a:xfrm>
          <a:off x="311987" y="2677776"/>
          <a:ext cx="9480842" cy="1008257"/>
        </a:xfrm>
        <a:prstGeom prst="roundRect">
          <a:avLst>
            <a:gd name="adj" fmla="val 10000"/>
          </a:avLst>
        </a:prstGeom>
        <a:solidFill>
          <a:schemeClr val="lt1">
            <a:alpha val="90000"/>
            <a:hueOff val="0"/>
            <a:satOff val="0"/>
            <a:lumOff val="0"/>
            <a:alphaOff val="0"/>
          </a:schemeClr>
        </a:solidFill>
        <a:ln w="6350" cap="flat" cmpd="sng" algn="ctr">
          <a:solidFill>
            <a:schemeClr val="accent3">
              <a:tint val="8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n-US" sz="2200" b="1" kern="1200" dirty="0">
            <a:latin typeface="+mn-lt"/>
          </a:endParaRPr>
        </a:p>
        <a:p>
          <a:pPr marL="0" marR="0" lvl="0" indent="0" algn="ctr" defTabSz="914400" eaLnBrk="1" fontAlgn="auto" latinLnBrk="0" hangingPunct="1">
            <a:lnSpc>
              <a:spcPct val="100000"/>
            </a:lnSpc>
            <a:spcBef>
              <a:spcPct val="0"/>
            </a:spcBef>
            <a:spcAft>
              <a:spcPts val="0"/>
            </a:spcAft>
            <a:buClrTx/>
            <a:buSzTx/>
            <a:buFontTx/>
            <a:buNone/>
            <a:tabLst/>
            <a:defRPr/>
          </a:pPr>
          <a:r>
            <a:rPr lang="en-US" sz="2200" b="1" kern="1200" dirty="0">
              <a:latin typeface="+mn-lt"/>
            </a:rPr>
            <a:t>Outcomes or Intermediate results: </a:t>
          </a:r>
          <a:r>
            <a:rPr lang="en-US" sz="2200" kern="1200" dirty="0">
              <a:latin typeface="+mn-lt"/>
            </a:rPr>
            <a:t>What the project expects to accomplish at the beneficiary level and contribute to population level changes </a:t>
          </a:r>
        </a:p>
        <a:p>
          <a:pPr lvl="0" algn="ctr" defTabSz="533400">
            <a:lnSpc>
              <a:spcPct val="90000"/>
            </a:lnSpc>
            <a:spcBef>
              <a:spcPct val="0"/>
            </a:spcBef>
            <a:spcAft>
              <a:spcPct val="35000"/>
            </a:spcAft>
            <a:buNone/>
          </a:pPr>
          <a:endParaRPr lang="en-US" sz="2200" b="1" kern="1200" dirty="0">
            <a:latin typeface="+mn-lt"/>
          </a:endParaRPr>
        </a:p>
      </dsp:txBody>
      <dsp:txXfrm>
        <a:off x="341518" y="2707307"/>
        <a:ext cx="9421780" cy="949195"/>
      </dsp:txXfrm>
    </dsp:sp>
    <dsp:sp modelId="{A65947E8-F9B9-4013-BCB1-3AFC6F80C562}">
      <dsp:nvSpPr>
        <dsp:cNvPr id="0" name=""/>
        <dsp:cNvSpPr/>
      </dsp:nvSpPr>
      <dsp:spPr>
        <a:xfrm>
          <a:off x="156737" y="3954030"/>
          <a:ext cx="9480842" cy="840557"/>
        </a:xfrm>
        <a:prstGeom prst="roundRect">
          <a:avLst>
            <a:gd name="adj" fmla="val 10000"/>
          </a:avLst>
        </a:prstGeom>
        <a:gradFill rotWithShape="0">
          <a:gsLst>
            <a:gs pos="0">
              <a:schemeClr val="accent3">
                <a:tint val="70000"/>
                <a:hueOff val="0"/>
                <a:satOff val="0"/>
                <a:lumOff val="0"/>
                <a:alphaOff val="0"/>
                <a:satMod val="103000"/>
                <a:lumMod val="102000"/>
                <a:tint val="94000"/>
              </a:schemeClr>
            </a:gs>
            <a:gs pos="50000">
              <a:schemeClr val="accent3">
                <a:tint val="70000"/>
                <a:hueOff val="0"/>
                <a:satOff val="0"/>
                <a:lumOff val="0"/>
                <a:alphaOff val="0"/>
                <a:satMod val="110000"/>
                <a:lumMod val="100000"/>
                <a:shade val="100000"/>
              </a:schemeClr>
            </a:gs>
            <a:gs pos="100000">
              <a:schemeClr val="accent3">
                <a:tint val="7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C6D78E9-78D5-45CB-895E-E2A982AA6579}">
      <dsp:nvSpPr>
        <dsp:cNvPr id="0" name=""/>
        <dsp:cNvSpPr/>
      </dsp:nvSpPr>
      <dsp:spPr>
        <a:xfrm>
          <a:off x="317455" y="4106711"/>
          <a:ext cx="9480842" cy="840557"/>
        </a:xfrm>
        <a:prstGeom prst="roundRect">
          <a:avLst>
            <a:gd name="adj" fmla="val 10000"/>
          </a:avLst>
        </a:prstGeom>
        <a:solidFill>
          <a:schemeClr val="lt1">
            <a:alpha val="90000"/>
            <a:hueOff val="0"/>
            <a:satOff val="0"/>
            <a:lumOff val="0"/>
            <a:alphaOff val="0"/>
          </a:schemeClr>
        </a:solidFill>
        <a:ln w="6350" cap="flat" cmpd="sng" algn="ctr">
          <a:solidFill>
            <a:schemeClr val="accent3">
              <a:tint val="7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200" b="1" kern="1200" dirty="0">
              <a:latin typeface="+mn-lt"/>
            </a:rPr>
            <a:t>Outputs: </a:t>
          </a:r>
          <a:r>
            <a:rPr lang="en-US" sz="2200" b="0" kern="1200" dirty="0">
              <a:latin typeface="+mn-lt"/>
            </a:rPr>
            <a:t>Tangible deliverables resulting from project activities</a:t>
          </a:r>
        </a:p>
        <a:p>
          <a:pPr lvl="0" algn="ctr" defTabSz="533400">
            <a:lnSpc>
              <a:spcPct val="90000"/>
            </a:lnSpc>
            <a:spcBef>
              <a:spcPct val="0"/>
            </a:spcBef>
            <a:spcAft>
              <a:spcPct val="35000"/>
            </a:spcAft>
            <a:buNone/>
          </a:pPr>
          <a:endParaRPr lang="en-US" sz="2200" kern="1200" dirty="0">
            <a:latin typeface="+mn-lt"/>
          </a:endParaRPr>
        </a:p>
      </dsp:txBody>
      <dsp:txXfrm>
        <a:off x="342074" y="4131330"/>
        <a:ext cx="9431604" cy="791319"/>
      </dsp:txXfrm>
    </dsp:sp>
    <dsp:sp modelId="{64377971-F6C5-4CC7-B8A1-4C181A39CAB3}">
      <dsp:nvSpPr>
        <dsp:cNvPr id="0" name=""/>
        <dsp:cNvSpPr/>
      </dsp:nvSpPr>
      <dsp:spPr>
        <a:xfrm>
          <a:off x="156737" y="5215265"/>
          <a:ext cx="9480842" cy="840557"/>
        </a:xfrm>
        <a:prstGeom prst="roundRect">
          <a:avLst>
            <a:gd name="adj" fmla="val 10000"/>
          </a:avLst>
        </a:prstGeom>
        <a:gradFill rotWithShape="0">
          <a:gsLst>
            <a:gs pos="0">
              <a:schemeClr val="accent3">
                <a:tint val="70000"/>
                <a:hueOff val="0"/>
                <a:satOff val="0"/>
                <a:lumOff val="0"/>
                <a:alphaOff val="0"/>
                <a:satMod val="103000"/>
                <a:lumMod val="102000"/>
                <a:tint val="94000"/>
              </a:schemeClr>
            </a:gs>
            <a:gs pos="50000">
              <a:schemeClr val="accent3">
                <a:tint val="70000"/>
                <a:hueOff val="0"/>
                <a:satOff val="0"/>
                <a:lumOff val="0"/>
                <a:alphaOff val="0"/>
                <a:satMod val="110000"/>
                <a:lumMod val="100000"/>
                <a:shade val="100000"/>
              </a:schemeClr>
            </a:gs>
            <a:gs pos="100000">
              <a:schemeClr val="accent3">
                <a:tint val="7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2BBE969-88C3-4641-BBE9-126CA9C1DC09}">
      <dsp:nvSpPr>
        <dsp:cNvPr id="0" name=""/>
        <dsp:cNvSpPr/>
      </dsp:nvSpPr>
      <dsp:spPr>
        <a:xfrm>
          <a:off x="317455" y="5367947"/>
          <a:ext cx="9480842" cy="840557"/>
        </a:xfrm>
        <a:prstGeom prst="roundRect">
          <a:avLst>
            <a:gd name="adj" fmla="val 10000"/>
          </a:avLst>
        </a:prstGeom>
        <a:solidFill>
          <a:schemeClr val="lt1">
            <a:alpha val="90000"/>
            <a:hueOff val="0"/>
            <a:satOff val="0"/>
            <a:lumOff val="0"/>
            <a:alphaOff val="0"/>
          </a:schemeClr>
        </a:solidFill>
        <a:ln w="6350" cap="flat" cmpd="sng" algn="ctr">
          <a:solidFill>
            <a:schemeClr val="accent3">
              <a:tint val="7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200" b="1" kern="1200" dirty="0">
              <a:latin typeface="+mn-lt"/>
            </a:rPr>
            <a:t>Activities</a:t>
          </a:r>
          <a:r>
            <a:rPr lang="en-US" sz="2200" kern="1200" dirty="0">
              <a:latin typeface="+mn-lt"/>
            </a:rPr>
            <a:t>: Actions undertaken</a:t>
          </a:r>
        </a:p>
        <a:p>
          <a:pPr lvl="0" algn="ctr" defTabSz="533400">
            <a:lnSpc>
              <a:spcPct val="90000"/>
            </a:lnSpc>
            <a:spcBef>
              <a:spcPct val="0"/>
            </a:spcBef>
            <a:spcAft>
              <a:spcPct val="35000"/>
            </a:spcAft>
            <a:buNone/>
          </a:pPr>
          <a:endParaRPr lang="en-US" sz="2200" kern="1200" dirty="0">
            <a:latin typeface="+mn-lt"/>
          </a:endParaRPr>
        </a:p>
      </dsp:txBody>
      <dsp:txXfrm>
        <a:off x="342074" y="5392566"/>
        <a:ext cx="9431604" cy="79131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853600-3A5F-4E11-9AFF-C1C45B142397}">
      <dsp:nvSpPr>
        <dsp:cNvPr id="0" name=""/>
        <dsp:cNvSpPr/>
      </dsp:nvSpPr>
      <dsp:spPr>
        <a:xfrm>
          <a:off x="4846456" y="4764503"/>
          <a:ext cx="91440" cy="418136"/>
        </a:xfrm>
        <a:custGeom>
          <a:avLst/>
          <a:gdLst/>
          <a:ahLst/>
          <a:cxnLst/>
          <a:rect l="0" t="0" r="0" b="0"/>
          <a:pathLst>
            <a:path>
              <a:moveTo>
                <a:pt x="51154" y="0"/>
              </a:moveTo>
              <a:lnTo>
                <a:pt x="51154" y="284947"/>
              </a:lnTo>
              <a:lnTo>
                <a:pt x="45720" y="284947"/>
              </a:lnTo>
              <a:lnTo>
                <a:pt x="45720" y="418136"/>
              </a:lnTo>
            </a:path>
          </a:pathLst>
        </a:custGeom>
        <a:noFill/>
        <a:ln w="1270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AEE343-E0A5-402D-8033-C3AA9C87604F}">
      <dsp:nvSpPr>
        <dsp:cNvPr id="0" name=""/>
        <dsp:cNvSpPr/>
      </dsp:nvSpPr>
      <dsp:spPr>
        <a:xfrm>
          <a:off x="4846456" y="3510888"/>
          <a:ext cx="91440" cy="418136"/>
        </a:xfrm>
        <a:custGeom>
          <a:avLst/>
          <a:gdLst/>
          <a:ahLst/>
          <a:cxnLst/>
          <a:rect l="0" t="0" r="0" b="0"/>
          <a:pathLst>
            <a:path>
              <a:moveTo>
                <a:pt x="45720" y="0"/>
              </a:moveTo>
              <a:lnTo>
                <a:pt x="45720" y="284947"/>
              </a:lnTo>
              <a:lnTo>
                <a:pt x="51154" y="284947"/>
              </a:lnTo>
              <a:lnTo>
                <a:pt x="51154" y="418136"/>
              </a:lnTo>
            </a:path>
          </a:pathLst>
        </a:custGeom>
        <a:noFill/>
        <a:ln w="12700" cap="flat" cmpd="sng" algn="ctr">
          <a:solidFill>
            <a:schemeClr val="accent3">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DF8040-1827-4D8A-8BFB-FA35A9D95E53}">
      <dsp:nvSpPr>
        <dsp:cNvPr id="0" name=""/>
        <dsp:cNvSpPr/>
      </dsp:nvSpPr>
      <dsp:spPr>
        <a:xfrm>
          <a:off x="4846456" y="2090587"/>
          <a:ext cx="91440" cy="418136"/>
        </a:xfrm>
        <a:custGeom>
          <a:avLst/>
          <a:gdLst/>
          <a:ahLst/>
          <a:cxnLst/>
          <a:rect l="0" t="0" r="0" b="0"/>
          <a:pathLst>
            <a:path>
              <a:moveTo>
                <a:pt x="51154" y="0"/>
              </a:moveTo>
              <a:lnTo>
                <a:pt x="51154" y="284947"/>
              </a:lnTo>
              <a:lnTo>
                <a:pt x="45720" y="284947"/>
              </a:lnTo>
              <a:lnTo>
                <a:pt x="45720" y="418136"/>
              </a:lnTo>
            </a:path>
          </a:pathLst>
        </a:custGeom>
        <a:noFill/>
        <a:ln w="12700" cap="flat" cmpd="sng" algn="ctr">
          <a:solidFill>
            <a:schemeClr val="accent3">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40CB689-9516-496D-AFE6-E749391B0CA3}">
      <dsp:nvSpPr>
        <dsp:cNvPr id="0" name=""/>
        <dsp:cNvSpPr/>
      </dsp:nvSpPr>
      <dsp:spPr>
        <a:xfrm>
          <a:off x="4846456" y="811400"/>
          <a:ext cx="91440" cy="443708"/>
        </a:xfrm>
        <a:custGeom>
          <a:avLst/>
          <a:gdLst/>
          <a:ahLst/>
          <a:cxnLst/>
          <a:rect l="0" t="0" r="0" b="0"/>
          <a:pathLst>
            <a:path>
              <a:moveTo>
                <a:pt x="45720" y="0"/>
              </a:moveTo>
              <a:lnTo>
                <a:pt x="45720" y="310519"/>
              </a:lnTo>
              <a:lnTo>
                <a:pt x="51154" y="310519"/>
              </a:lnTo>
              <a:lnTo>
                <a:pt x="51154" y="443708"/>
              </a:lnTo>
            </a:path>
          </a:pathLst>
        </a:custGeom>
        <a:noFill/>
        <a:ln w="12700" cap="flat" cmpd="sng" algn="ctr">
          <a:solidFill>
            <a:schemeClr val="accent3">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BB656A7-DDF9-45C7-BB9D-A499CE768D7C}">
      <dsp:nvSpPr>
        <dsp:cNvPr id="0" name=""/>
        <dsp:cNvSpPr/>
      </dsp:nvSpPr>
      <dsp:spPr>
        <a:xfrm>
          <a:off x="180398" y="-24077"/>
          <a:ext cx="9423556" cy="835478"/>
        </a:xfrm>
        <a:prstGeom prst="roundRect">
          <a:avLst>
            <a:gd name="adj" fmla="val 10000"/>
          </a:avLst>
        </a:prstGeom>
        <a:gradFill rotWithShape="0">
          <a:gsLst>
            <a:gs pos="0">
              <a:schemeClr val="accent3">
                <a:shade val="80000"/>
                <a:hueOff val="0"/>
                <a:satOff val="0"/>
                <a:lumOff val="0"/>
                <a:alphaOff val="0"/>
                <a:satMod val="103000"/>
                <a:lumMod val="102000"/>
                <a:tint val="94000"/>
              </a:schemeClr>
            </a:gs>
            <a:gs pos="50000">
              <a:schemeClr val="accent3">
                <a:shade val="80000"/>
                <a:hueOff val="0"/>
                <a:satOff val="0"/>
                <a:lumOff val="0"/>
                <a:alphaOff val="0"/>
                <a:satMod val="110000"/>
                <a:lumMod val="100000"/>
                <a:shade val="100000"/>
              </a:schemeClr>
            </a:gs>
            <a:gs pos="100000">
              <a:schemeClr val="accent3">
                <a:shade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E42D39B-5A77-4361-8934-54D986265E4A}">
      <dsp:nvSpPr>
        <dsp:cNvPr id="0" name=""/>
        <dsp:cNvSpPr/>
      </dsp:nvSpPr>
      <dsp:spPr>
        <a:xfrm>
          <a:off x="340145" y="127681"/>
          <a:ext cx="9423556" cy="835478"/>
        </a:xfrm>
        <a:prstGeom prst="roundRect">
          <a:avLst>
            <a:gd name="adj" fmla="val 10000"/>
          </a:avLst>
        </a:prstGeom>
        <a:solidFill>
          <a:schemeClr val="lt1">
            <a:alpha val="90000"/>
            <a:hueOff val="0"/>
            <a:satOff val="0"/>
            <a:lumOff val="0"/>
            <a:alphaOff val="0"/>
          </a:schemeClr>
        </a:solidFill>
        <a:ln w="6350" cap="flat" cmpd="sng" algn="ctr">
          <a:solidFill>
            <a:schemeClr val="accent3">
              <a:shade val="8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endParaRPr lang="en-US" sz="2200" b="1" kern="1200" dirty="0">
            <a:latin typeface="+mn-lt"/>
          </a:endParaRPr>
        </a:p>
        <a:p>
          <a:pPr marL="0" lvl="0" indent="0" algn="ctr" defTabSz="977900">
            <a:lnSpc>
              <a:spcPct val="90000"/>
            </a:lnSpc>
            <a:spcBef>
              <a:spcPct val="0"/>
            </a:spcBef>
            <a:spcAft>
              <a:spcPct val="35000"/>
            </a:spcAft>
            <a:buNone/>
          </a:pPr>
          <a:r>
            <a:rPr lang="en-US" sz="2200" b="1" kern="1200" dirty="0">
              <a:latin typeface="+mn-lt"/>
            </a:rPr>
            <a:t>Goal: </a:t>
          </a:r>
          <a:r>
            <a:rPr lang="en-US" sz="2200" kern="1200" dirty="0">
              <a:latin typeface="+mn-lt"/>
            </a:rPr>
            <a:t>Vulnerable children in the Coastal region of Kenya live with dignity</a:t>
          </a:r>
        </a:p>
        <a:p>
          <a:pPr marL="0" lvl="0" indent="0" algn="ctr" defTabSz="977900">
            <a:lnSpc>
              <a:spcPct val="90000"/>
            </a:lnSpc>
            <a:spcBef>
              <a:spcPct val="0"/>
            </a:spcBef>
            <a:spcAft>
              <a:spcPct val="35000"/>
            </a:spcAft>
            <a:buNone/>
          </a:pPr>
          <a:endParaRPr lang="en-US" sz="2200" kern="1200" dirty="0">
            <a:latin typeface="+mn-lt"/>
          </a:endParaRPr>
        </a:p>
      </dsp:txBody>
      <dsp:txXfrm>
        <a:off x="364615" y="152151"/>
        <a:ext cx="9374616" cy="786538"/>
      </dsp:txXfrm>
    </dsp:sp>
    <dsp:sp modelId="{75C07751-39CF-49AB-B01A-40C1DC51B663}">
      <dsp:nvSpPr>
        <dsp:cNvPr id="0" name=""/>
        <dsp:cNvSpPr/>
      </dsp:nvSpPr>
      <dsp:spPr>
        <a:xfrm>
          <a:off x="185833" y="1255108"/>
          <a:ext cx="9423556" cy="835478"/>
        </a:xfrm>
        <a:prstGeom prst="roundRect">
          <a:avLst>
            <a:gd name="adj" fmla="val 10000"/>
          </a:avLst>
        </a:prstGeom>
        <a:gradFill rotWithShape="0">
          <a:gsLst>
            <a:gs pos="0">
              <a:schemeClr val="accent3">
                <a:tint val="99000"/>
                <a:hueOff val="0"/>
                <a:satOff val="0"/>
                <a:lumOff val="0"/>
                <a:alphaOff val="0"/>
                <a:satMod val="103000"/>
                <a:lumMod val="102000"/>
                <a:tint val="94000"/>
              </a:schemeClr>
            </a:gs>
            <a:gs pos="50000">
              <a:schemeClr val="accent3">
                <a:tint val="99000"/>
                <a:hueOff val="0"/>
                <a:satOff val="0"/>
                <a:lumOff val="0"/>
                <a:alphaOff val="0"/>
                <a:satMod val="110000"/>
                <a:lumMod val="100000"/>
                <a:shade val="100000"/>
              </a:schemeClr>
            </a:gs>
            <a:gs pos="100000">
              <a:schemeClr val="accent3">
                <a:tint val="99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1E615F1-741A-4063-A921-BA83721F46E5}">
      <dsp:nvSpPr>
        <dsp:cNvPr id="0" name=""/>
        <dsp:cNvSpPr/>
      </dsp:nvSpPr>
      <dsp:spPr>
        <a:xfrm>
          <a:off x="345579" y="1406868"/>
          <a:ext cx="9423556" cy="835478"/>
        </a:xfrm>
        <a:prstGeom prst="roundRect">
          <a:avLst>
            <a:gd name="adj" fmla="val 10000"/>
          </a:avLst>
        </a:prstGeom>
        <a:solidFill>
          <a:schemeClr val="lt1">
            <a:alpha val="90000"/>
            <a:hueOff val="0"/>
            <a:satOff val="0"/>
            <a:lumOff val="0"/>
            <a:alphaOff val="0"/>
          </a:schemeClr>
        </a:solidFill>
        <a:ln w="6350" cap="flat" cmpd="sng" algn="ctr">
          <a:solidFill>
            <a:schemeClr val="accent3">
              <a:tint val="99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latin typeface="+mn-lt"/>
            </a:rPr>
            <a:t>Strategic Objective: </a:t>
          </a:r>
          <a:r>
            <a:rPr lang="en-US" sz="2200" b="0" kern="1200" dirty="0">
              <a:latin typeface="+mn-lt"/>
            </a:rPr>
            <a:t>Reduction in child abuse</a:t>
          </a:r>
        </a:p>
      </dsp:txBody>
      <dsp:txXfrm>
        <a:off x="370049" y="1431338"/>
        <a:ext cx="9374616" cy="786538"/>
      </dsp:txXfrm>
    </dsp:sp>
    <dsp:sp modelId="{7EA19DCF-ED52-4095-B0C0-18AEAB9EA343}">
      <dsp:nvSpPr>
        <dsp:cNvPr id="0" name=""/>
        <dsp:cNvSpPr/>
      </dsp:nvSpPr>
      <dsp:spPr>
        <a:xfrm>
          <a:off x="180398" y="2508723"/>
          <a:ext cx="9423556" cy="1002165"/>
        </a:xfrm>
        <a:prstGeom prst="roundRect">
          <a:avLst>
            <a:gd name="adj" fmla="val 10000"/>
          </a:avLst>
        </a:prstGeom>
        <a:gradFill rotWithShape="0">
          <a:gsLst>
            <a:gs pos="0">
              <a:schemeClr val="accent3">
                <a:tint val="80000"/>
                <a:hueOff val="0"/>
                <a:satOff val="0"/>
                <a:lumOff val="0"/>
                <a:alphaOff val="0"/>
                <a:satMod val="103000"/>
                <a:lumMod val="102000"/>
                <a:tint val="94000"/>
              </a:schemeClr>
            </a:gs>
            <a:gs pos="50000">
              <a:schemeClr val="accent3">
                <a:tint val="80000"/>
                <a:hueOff val="0"/>
                <a:satOff val="0"/>
                <a:lumOff val="0"/>
                <a:alphaOff val="0"/>
                <a:satMod val="110000"/>
                <a:lumMod val="100000"/>
                <a:shade val="100000"/>
              </a:schemeClr>
            </a:gs>
            <a:gs pos="100000">
              <a:schemeClr val="accent3">
                <a:tint val="8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4FDBF11-4EE2-4311-81A1-9F0409816F06}">
      <dsp:nvSpPr>
        <dsp:cNvPr id="0" name=""/>
        <dsp:cNvSpPr/>
      </dsp:nvSpPr>
      <dsp:spPr>
        <a:xfrm>
          <a:off x="340145" y="2660483"/>
          <a:ext cx="9423556" cy="1002165"/>
        </a:xfrm>
        <a:prstGeom prst="roundRect">
          <a:avLst>
            <a:gd name="adj" fmla="val 10000"/>
          </a:avLst>
        </a:prstGeom>
        <a:solidFill>
          <a:schemeClr val="lt1">
            <a:alpha val="90000"/>
            <a:hueOff val="0"/>
            <a:satOff val="0"/>
            <a:lumOff val="0"/>
            <a:alphaOff val="0"/>
          </a:schemeClr>
        </a:solidFill>
        <a:ln w="6350" cap="flat" cmpd="sng" algn="ctr">
          <a:solidFill>
            <a:schemeClr val="accent3">
              <a:tint val="8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n-US" sz="2200" b="1" kern="1200" dirty="0">
            <a:latin typeface="+mn-lt"/>
          </a:endParaRPr>
        </a:p>
        <a:p>
          <a:pPr marL="0" marR="0" lvl="0" indent="0" algn="ctr" defTabSz="914400" eaLnBrk="1" fontAlgn="auto" latinLnBrk="0" hangingPunct="1">
            <a:lnSpc>
              <a:spcPct val="100000"/>
            </a:lnSpc>
            <a:spcBef>
              <a:spcPct val="0"/>
            </a:spcBef>
            <a:spcAft>
              <a:spcPts val="0"/>
            </a:spcAft>
            <a:buClrTx/>
            <a:buSzTx/>
            <a:buFontTx/>
            <a:buNone/>
            <a:tabLst/>
            <a:defRPr/>
          </a:pPr>
          <a:r>
            <a:rPr lang="en-US" sz="2200" b="1" kern="1200" dirty="0">
              <a:latin typeface="+mn-lt"/>
            </a:rPr>
            <a:t>Outcome or Intermediate result: </a:t>
          </a:r>
          <a:r>
            <a:rPr lang="en-US" sz="2200" kern="1200" dirty="0">
              <a:latin typeface="+mn-lt"/>
            </a:rPr>
            <a:t>Community members have increased utilization of child protection services</a:t>
          </a:r>
        </a:p>
        <a:p>
          <a:pPr lvl="0" algn="ctr" defTabSz="533400">
            <a:lnSpc>
              <a:spcPct val="90000"/>
            </a:lnSpc>
            <a:spcBef>
              <a:spcPct val="0"/>
            </a:spcBef>
            <a:spcAft>
              <a:spcPct val="35000"/>
            </a:spcAft>
            <a:buNone/>
          </a:pPr>
          <a:endParaRPr lang="en-US" sz="2200" b="1" kern="1200" dirty="0">
            <a:latin typeface="+mn-lt"/>
          </a:endParaRPr>
        </a:p>
      </dsp:txBody>
      <dsp:txXfrm>
        <a:off x="369497" y="2689835"/>
        <a:ext cx="9364852" cy="943461"/>
      </dsp:txXfrm>
    </dsp:sp>
    <dsp:sp modelId="{A65947E8-F9B9-4013-BCB1-3AFC6F80C562}">
      <dsp:nvSpPr>
        <dsp:cNvPr id="0" name=""/>
        <dsp:cNvSpPr/>
      </dsp:nvSpPr>
      <dsp:spPr>
        <a:xfrm>
          <a:off x="185833" y="3929025"/>
          <a:ext cx="9423556" cy="835478"/>
        </a:xfrm>
        <a:prstGeom prst="roundRect">
          <a:avLst>
            <a:gd name="adj" fmla="val 10000"/>
          </a:avLst>
        </a:prstGeom>
        <a:gradFill rotWithShape="0">
          <a:gsLst>
            <a:gs pos="0">
              <a:schemeClr val="accent3">
                <a:tint val="70000"/>
                <a:hueOff val="0"/>
                <a:satOff val="0"/>
                <a:lumOff val="0"/>
                <a:alphaOff val="0"/>
                <a:satMod val="103000"/>
                <a:lumMod val="102000"/>
                <a:tint val="94000"/>
              </a:schemeClr>
            </a:gs>
            <a:gs pos="50000">
              <a:schemeClr val="accent3">
                <a:tint val="70000"/>
                <a:hueOff val="0"/>
                <a:satOff val="0"/>
                <a:lumOff val="0"/>
                <a:alphaOff val="0"/>
                <a:satMod val="110000"/>
                <a:lumMod val="100000"/>
                <a:shade val="100000"/>
              </a:schemeClr>
            </a:gs>
            <a:gs pos="100000">
              <a:schemeClr val="accent3">
                <a:tint val="7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C6D78E9-78D5-45CB-895E-E2A982AA6579}">
      <dsp:nvSpPr>
        <dsp:cNvPr id="0" name=""/>
        <dsp:cNvSpPr/>
      </dsp:nvSpPr>
      <dsp:spPr>
        <a:xfrm>
          <a:off x="345579" y="4080784"/>
          <a:ext cx="9423556" cy="835478"/>
        </a:xfrm>
        <a:prstGeom prst="roundRect">
          <a:avLst>
            <a:gd name="adj" fmla="val 10000"/>
          </a:avLst>
        </a:prstGeom>
        <a:solidFill>
          <a:schemeClr val="lt1">
            <a:alpha val="90000"/>
            <a:hueOff val="0"/>
            <a:satOff val="0"/>
            <a:lumOff val="0"/>
            <a:alphaOff val="0"/>
          </a:schemeClr>
        </a:solidFill>
        <a:ln w="6350" cap="flat" cmpd="sng" algn="ctr">
          <a:solidFill>
            <a:schemeClr val="accent3">
              <a:tint val="7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200" b="1" kern="1200" dirty="0">
              <a:latin typeface="+mn-lt"/>
            </a:rPr>
            <a:t>Output: </a:t>
          </a:r>
          <a:r>
            <a:rPr lang="en-US" sz="2200" b="0" kern="1200" dirty="0">
              <a:latin typeface="+mn-lt"/>
            </a:rPr>
            <a:t>Community members have increased awareness on and access to child protection services </a:t>
          </a:r>
        </a:p>
        <a:p>
          <a:pPr lvl="0" algn="ctr" defTabSz="533400">
            <a:lnSpc>
              <a:spcPct val="90000"/>
            </a:lnSpc>
            <a:spcBef>
              <a:spcPct val="0"/>
            </a:spcBef>
            <a:spcAft>
              <a:spcPct val="35000"/>
            </a:spcAft>
            <a:buNone/>
          </a:pPr>
          <a:endParaRPr lang="en-US" sz="2200" kern="1200" dirty="0">
            <a:latin typeface="+mn-lt"/>
          </a:endParaRPr>
        </a:p>
      </dsp:txBody>
      <dsp:txXfrm>
        <a:off x="370049" y="4105254"/>
        <a:ext cx="9374616" cy="786538"/>
      </dsp:txXfrm>
    </dsp:sp>
    <dsp:sp modelId="{64377971-F6C5-4CC7-B8A1-4C181A39CAB3}">
      <dsp:nvSpPr>
        <dsp:cNvPr id="0" name=""/>
        <dsp:cNvSpPr/>
      </dsp:nvSpPr>
      <dsp:spPr>
        <a:xfrm>
          <a:off x="180398" y="5182640"/>
          <a:ext cx="9423556" cy="835478"/>
        </a:xfrm>
        <a:prstGeom prst="roundRect">
          <a:avLst>
            <a:gd name="adj" fmla="val 10000"/>
          </a:avLst>
        </a:prstGeom>
        <a:gradFill rotWithShape="0">
          <a:gsLst>
            <a:gs pos="0">
              <a:schemeClr val="accent3">
                <a:tint val="70000"/>
                <a:hueOff val="0"/>
                <a:satOff val="0"/>
                <a:lumOff val="0"/>
                <a:alphaOff val="0"/>
                <a:satMod val="103000"/>
                <a:lumMod val="102000"/>
                <a:tint val="94000"/>
              </a:schemeClr>
            </a:gs>
            <a:gs pos="50000">
              <a:schemeClr val="accent3">
                <a:tint val="70000"/>
                <a:hueOff val="0"/>
                <a:satOff val="0"/>
                <a:lumOff val="0"/>
                <a:alphaOff val="0"/>
                <a:satMod val="110000"/>
                <a:lumMod val="100000"/>
                <a:shade val="100000"/>
              </a:schemeClr>
            </a:gs>
            <a:gs pos="100000">
              <a:schemeClr val="accent3">
                <a:tint val="7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12BBE969-88C3-4641-BBE9-126CA9C1DC09}">
      <dsp:nvSpPr>
        <dsp:cNvPr id="0" name=""/>
        <dsp:cNvSpPr/>
      </dsp:nvSpPr>
      <dsp:spPr>
        <a:xfrm>
          <a:off x="340145" y="5334399"/>
          <a:ext cx="9423556" cy="835478"/>
        </a:xfrm>
        <a:prstGeom prst="roundRect">
          <a:avLst>
            <a:gd name="adj" fmla="val 10000"/>
          </a:avLst>
        </a:prstGeom>
        <a:solidFill>
          <a:schemeClr val="lt1">
            <a:alpha val="90000"/>
            <a:hueOff val="0"/>
            <a:satOff val="0"/>
            <a:lumOff val="0"/>
            <a:alphaOff val="0"/>
          </a:schemeClr>
        </a:solidFill>
        <a:ln w="6350" cap="flat" cmpd="sng" algn="ctr">
          <a:solidFill>
            <a:schemeClr val="accent3">
              <a:tint val="7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3820" tIns="83820" rIns="83820" bIns="8382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200" b="1" kern="1200" dirty="0">
              <a:latin typeface="+mn-lt"/>
            </a:rPr>
            <a:t>Activity</a:t>
          </a:r>
          <a:r>
            <a:rPr lang="en-US" sz="2200" kern="1200" dirty="0">
              <a:latin typeface="+mn-lt"/>
            </a:rPr>
            <a:t>: Sensitize communities on child abuse and child protection services </a:t>
          </a:r>
        </a:p>
        <a:p>
          <a:pPr lvl="0" algn="ctr" defTabSz="533400">
            <a:lnSpc>
              <a:spcPct val="90000"/>
            </a:lnSpc>
            <a:spcBef>
              <a:spcPct val="0"/>
            </a:spcBef>
            <a:spcAft>
              <a:spcPct val="35000"/>
            </a:spcAft>
            <a:buNone/>
          </a:pPr>
          <a:endParaRPr lang="en-US" sz="2200" kern="1200" dirty="0">
            <a:latin typeface="+mn-lt"/>
          </a:endParaRPr>
        </a:p>
      </dsp:txBody>
      <dsp:txXfrm>
        <a:off x="364615" y="5358869"/>
        <a:ext cx="9374616" cy="78653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0F44C2-2B48-2440-B91F-9AA6981E740C}" type="datetimeFigureOut">
              <a:rPr lang="en-US" smtClean="0"/>
              <a:t>9/16/2021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E77AE1-64B2-544E-9109-A75612B0A115}" type="slidenum">
              <a:rPr lang="en-US" smtClean="0"/>
              <a:t>‹#›</a:t>
            </a:fld>
            <a:endParaRPr lang="en-US"/>
          </a:p>
        </p:txBody>
      </p:sp>
    </p:spTree>
    <p:extLst>
      <p:ext uri="{BB962C8B-B14F-4D97-AF65-F5344CB8AC3E}">
        <p14:creationId xmlns:p14="http://schemas.microsoft.com/office/powerpoint/2010/main" val="295593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remarks by GDI James, CRS Representative Hussein</a:t>
            </a:r>
          </a:p>
        </p:txBody>
      </p:sp>
      <p:sp>
        <p:nvSpPr>
          <p:cNvPr id="4" name="Slide Number Placeholder 3"/>
          <p:cNvSpPr>
            <a:spLocks noGrp="1"/>
          </p:cNvSpPr>
          <p:nvPr>
            <p:ph type="sldNum" sz="quarter" idx="5"/>
          </p:nvPr>
        </p:nvSpPr>
        <p:spPr/>
        <p:txBody>
          <a:bodyPr/>
          <a:lstStyle/>
          <a:p>
            <a:fld id="{6CE77AE1-64B2-544E-9109-A75612B0A115}" type="slidenum">
              <a:rPr lang="en-US" smtClean="0"/>
              <a:t>1</a:t>
            </a:fld>
            <a:endParaRPr lang="en-US"/>
          </a:p>
        </p:txBody>
      </p:sp>
    </p:spTree>
    <p:extLst>
      <p:ext uri="{BB962C8B-B14F-4D97-AF65-F5344CB8AC3E}">
        <p14:creationId xmlns:p14="http://schemas.microsoft.com/office/powerpoint/2010/main" val="1106366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E77AE1-64B2-544E-9109-A75612B0A115}" type="slidenum">
              <a:rPr lang="en-US" smtClean="0"/>
              <a:t>2</a:t>
            </a:fld>
            <a:endParaRPr lang="en-US"/>
          </a:p>
        </p:txBody>
      </p:sp>
    </p:spTree>
    <p:extLst>
      <p:ext uri="{BB962C8B-B14F-4D97-AF65-F5344CB8AC3E}">
        <p14:creationId xmlns:p14="http://schemas.microsoft.com/office/powerpoint/2010/main" val="2216949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Introduction: GDI, CRS and Participants (Go by group </a:t>
            </a:r>
            <a:r>
              <a:rPr lang="en-US"/>
              <a:t>starting with - </a:t>
            </a:r>
            <a:r>
              <a:rPr lang="en-US" sz="1200">
                <a:effectLst/>
                <a:latin typeface="Calibri" panose="020F0502020204030204" pitchFamily="34" charset="0"/>
                <a:ea typeface="Calibri" panose="020F0502020204030204" pitchFamily="34" charset="0"/>
                <a:cs typeface="Times New Roman" panose="02020603050405020304" pitchFamily="18" charset="0"/>
              </a:rPr>
              <a:t>Amazing </a:t>
            </a:r>
            <a:r>
              <a:rPr lang="en-US" sz="1200" dirty="0">
                <a:effectLst/>
                <a:latin typeface="Calibri" panose="020F0502020204030204" pitchFamily="34" charset="0"/>
                <a:ea typeface="Calibri" panose="020F0502020204030204" pitchFamily="34" charset="0"/>
                <a:cs typeface="Times New Roman" panose="02020603050405020304" pitchFamily="18" charset="0"/>
              </a:rPr>
              <a:t>persons with disabilities, Green spaces,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Ololoo</a:t>
            </a:r>
            <a:r>
              <a:rPr lang="en-US" sz="1200" dirty="0">
                <a:effectLst/>
                <a:latin typeface="Calibri" panose="020F0502020204030204" pitchFamily="34" charset="0"/>
                <a:ea typeface="Calibri" panose="020F0502020204030204" pitchFamily="34" charset="0"/>
                <a:cs typeface="Times New Roman" panose="02020603050405020304" pitchFamily="18" charset="0"/>
              </a:rPr>
              <a:t> youth hub initiative,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Bahari</a:t>
            </a:r>
            <a:r>
              <a:rPr lang="en-US" sz="1200" dirty="0">
                <a:effectLst/>
                <a:latin typeface="Calibri" panose="020F0502020204030204" pitchFamily="34" charset="0"/>
                <a:ea typeface="Calibri" panose="020F0502020204030204" pitchFamily="34" charset="0"/>
                <a:cs typeface="Times New Roman" panose="02020603050405020304" pitchFamily="18" charset="0"/>
              </a:rPr>
              <a:t> Community Empowerment center,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Kadzandani</a:t>
            </a:r>
            <a:r>
              <a:rPr lang="en-US" sz="1200" dirty="0">
                <a:effectLst/>
                <a:latin typeface="Calibri" panose="020F0502020204030204" pitchFamily="34" charset="0"/>
                <a:ea typeface="Calibri" panose="020F0502020204030204" pitchFamily="34" charset="0"/>
                <a:cs typeface="Times New Roman" panose="02020603050405020304" pitchFamily="18" charset="0"/>
              </a:rPr>
              <a:t> Creative Youth Organization, Monica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Kahenda</a:t>
            </a:r>
            <a:r>
              <a:rPr lang="en-US" sz="12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4" name="Slide Number Placeholder 3"/>
          <p:cNvSpPr>
            <a:spLocks noGrp="1"/>
          </p:cNvSpPr>
          <p:nvPr>
            <p:ph type="sldNum" sz="quarter" idx="5"/>
          </p:nvPr>
        </p:nvSpPr>
        <p:spPr/>
        <p:txBody>
          <a:bodyPr/>
          <a:lstStyle/>
          <a:p>
            <a:fld id="{6CE77AE1-64B2-544E-9109-A75612B0A115}" type="slidenum">
              <a:rPr lang="en-US" smtClean="0"/>
              <a:t>3</a:t>
            </a:fld>
            <a:endParaRPr lang="en-US"/>
          </a:p>
        </p:txBody>
      </p:sp>
    </p:spTree>
    <p:extLst>
      <p:ext uri="{BB962C8B-B14F-4D97-AF65-F5344CB8AC3E}">
        <p14:creationId xmlns:p14="http://schemas.microsoft.com/office/powerpoint/2010/main" val="1008146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have workshop norms and guidelines just like any other ordinary workshops we have attended before. I understand we are joining individually from personal computers. Which is good for the two sessions. So, the following will be our virtual norms and guide; a) whenever you have a comment/question or feedback use the chat icon #4 and type in the chat box, b) Always keep your mic(</a:t>
            </a:r>
            <a:r>
              <a:rPr lang="en-US" dirty="0" err="1"/>
              <a:t>rophone</a:t>
            </a:r>
            <a:r>
              <a:rPr lang="en-US" dirty="0"/>
              <a:t>) muted #2. This will help the participants hear clearly what is being presented and also reduce background interference.</a:t>
            </a:r>
          </a:p>
        </p:txBody>
      </p:sp>
      <p:sp>
        <p:nvSpPr>
          <p:cNvPr id="4" name="Slide Number Placeholder 3"/>
          <p:cNvSpPr>
            <a:spLocks noGrp="1"/>
          </p:cNvSpPr>
          <p:nvPr>
            <p:ph type="sldNum" sz="quarter" idx="5"/>
          </p:nvPr>
        </p:nvSpPr>
        <p:spPr/>
        <p:txBody>
          <a:bodyPr/>
          <a:lstStyle/>
          <a:p>
            <a:fld id="{6CE77AE1-64B2-544E-9109-A75612B0A115}" type="slidenum">
              <a:rPr lang="en-US" smtClean="0"/>
              <a:t>4</a:t>
            </a:fld>
            <a:endParaRPr lang="en-US"/>
          </a:p>
        </p:txBody>
      </p:sp>
    </p:spTree>
    <p:extLst>
      <p:ext uri="{BB962C8B-B14F-4D97-AF65-F5344CB8AC3E}">
        <p14:creationId xmlns:p14="http://schemas.microsoft.com/office/powerpoint/2010/main" val="1333046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sz="2800" b="0" i="0" dirty="0">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6CE77AE1-64B2-544E-9109-A75612B0A115}" type="slidenum">
              <a:rPr lang="en-US" smtClean="0"/>
              <a:t>6</a:t>
            </a:fld>
            <a:endParaRPr lang="en-US"/>
          </a:p>
        </p:txBody>
      </p:sp>
    </p:spTree>
    <p:extLst>
      <p:ext uri="{BB962C8B-B14F-4D97-AF65-F5344CB8AC3E}">
        <p14:creationId xmlns:p14="http://schemas.microsoft.com/office/powerpoint/2010/main" val="729390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1" dirty="0"/>
              <a:t>Monitoring: </a:t>
            </a:r>
            <a:r>
              <a:rPr lang="en-US" b="0" i="0" dirty="0"/>
              <a:t>This </a:t>
            </a:r>
            <a:r>
              <a:rPr lang="en-US" sz="1200" b="0" i="0" dirty="0">
                <a:solidFill>
                  <a:schemeClr val="tx1"/>
                </a:solidFill>
                <a:effectLst/>
                <a:latin typeface="Segoe UI" panose="020B0502040204020203" pitchFamily="34" charset="0"/>
              </a:rPr>
              <a:t>changes in operational contexts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tx1"/>
                </a:solidFill>
                <a:effectLst/>
                <a:latin typeface="Segoe UI" panose="020B0502040204020203" pitchFamily="34" charset="0"/>
              </a:rPr>
              <a:t>Evaluation: </a:t>
            </a:r>
            <a:r>
              <a:rPr lang="en-US" sz="1200" b="0" i="0" dirty="0">
                <a:solidFill>
                  <a:schemeClr val="tx1"/>
                </a:solidFill>
                <a:effectLst/>
                <a:latin typeface="Segoe UI" panose="020B0502040204020203" pitchFamily="34" charset="0"/>
              </a:rPr>
              <a:t>Evaluation draws from data collected via the monitoring system, as well as any other more detailed data (e.g., from additional surveys or studies) gathered to understand specific aspects of the project in greater depth.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chemeClr val="tx1"/>
                </a:solidFill>
                <a:effectLst/>
                <a:latin typeface="Segoe UI" panose="020B0502040204020203" pitchFamily="34" charset="0"/>
              </a:rPr>
              <a:t>Learning: </a:t>
            </a:r>
            <a:r>
              <a:rPr lang="en-US" sz="1200" b="0" i="0" dirty="0">
                <a:solidFill>
                  <a:schemeClr val="tx1"/>
                </a:solidFill>
                <a:effectLst/>
                <a:latin typeface="Segoe UI" panose="020B0502040204020203" pitchFamily="34" charset="0"/>
              </a:rPr>
              <a:t>Leads to iterative adaptation of project design steps, the project strategy and/or project implementation, in order to sustain the most effective and efficient path to achieving project success.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chemeClr val="tx1"/>
              </a:solidFill>
              <a:effectLst/>
              <a:latin typeface="Segoe UI" panose="020B0502040204020203" pitchFamily="34" charset="0"/>
            </a:endParaRPr>
          </a:p>
          <a:p>
            <a:pPr algn="l"/>
            <a:endParaRPr lang="en-US" dirty="0"/>
          </a:p>
        </p:txBody>
      </p:sp>
      <p:sp>
        <p:nvSpPr>
          <p:cNvPr id="4" name="Slide Number Placeholder 3"/>
          <p:cNvSpPr>
            <a:spLocks noGrp="1"/>
          </p:cNvSpPr>
          <p:nvPr>
            <p:ph type="sldNum" sz="quarter" idx="5"/>
          </p:nvPr>
        </p:nvSpPr>
        <p:spPr/>
        <p:txBody>
          <a:bodyPr/>
          <a:lstStyle/>
          <a:p>
            <a:fld id="{6CE77AE1-64B2-544E-9109-A75612B0A115}" type="slidenum">
              <a:rPr lang="en-US" smtClean="0"/>
              <a:t>7</a:t>
            </a:fld>
            <a:endParaRPr lang="en-US"/>
          </a:p>
        </p:txBody>
      </p:sp>
    </p:spTree>
    <p:extLst>
      <p:ext uri="{BB962C8B-B14F-4D97-AF65-F5344CB8AC3E}">
        <p14:creationId xmlns:p14="http://schemas.microsoft.com/office/powerpoint/2010/main" val="2622046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E77AE1-64B2-544E-9109-A75612B0A115}" type="slidenum">
              <a:rPr lang="en-US" smtClean="0"/>
              <a:t>13</a:t>
            </a:fld>
            <a:endParaRPr lang="en-US"/>
          </a:p>
        </p:txBody>
      </p:sp>
    </p:spTree>
    <p:extLst>
      <p:ext uri="{BB962C8B-B14F-4D97-AF65-F5344CB8AC3E}">
        <p14:creationId xmlns:p14="http://schemas.microsoft.com/office/powerpoint/2010/main" val="1956636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E77AE1-64B2-544E-9109-A75612B0A115}" type="slidenum">
              <a:rPr lang="en-US" smtClean="0"/>
              <a:t>14</a:t>
            </a:fld>
            <a:endParaRPr lang="en-US"/>
          </a:p>
        </p:txBody>
      </p:sp>
    </p:spTree>
    <p:extLst>
      <p:ext uri="{BB962C8B-B14F-4D97-AF65-F5344CB8AC3E}">
        <p14:creationId xmlns:p14="http://schemas.microsoft.com/office/powerpoint/2010/main" val="684081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1025" indent="0">
              <a:buFont typeface="Courier New" panose="02070309020205020404" pitchFamily="49" charset="0"/>
              <a:buNone/>
            </a:pPr>
            <a:r>
              <a:rPr lang="en-US" sz="1200" b="1" i="1" dirty="0"/>
              <a:t>Goal - </a:t>
            </a:r>
            <a:r>
              <a:rPr lang="en-US" sz="1200" b="0" i="0" dirty="0">
                <a:effectLst/>
              </a:rPr>
              <a:t>longer-term, wider development to which the project contributes e.g., states of sustainability, livelihood, well-being, etc.</a:t>
            </a:r>
          </a:p>
          <a:p>
            <a:pPr marL="581025" indent="0">
              <a:buFont typeface="Courier New" panose="02070309020205020404" pitchFamily="49" charset="0"/>
              <a:buNone/>
            </a:pPr>
            <a:r>
              <a:rPr lang="en-US" sz="1200" b="1" i="1" dirty="0">
                <a:effectLst/>
              </a:rPr>
              <a:t>Strategic Objectives (SOs)</a:t>
            </a:r>
            <a:r>
              <a:rPr lang="en-US" sz="1200" b="0" i="0" dirty="0">
                <a:effectLst/>
              </a:rPr>
              <a:t> express the central purpose of the project. significant benefits that are anticipated by the end of the project</a:t>
            </a:r>
          </a:p>
          <a:p>
            <a:pPr marL="581025" indent="0">
              <a:buFont typeface="Courier New" panose="02070309020205020404" pitchFamily="49" charset="0"/>
              <a:buNone/>
            </a:pPr>
            <a:r>
              <a:rPr lang="en-US" sz="1200" b="1" i="1" dirty="0">
                <a:effectLst/>
              </a:rPr>
              <a:t>Intermediate Results (IRs): </a:t>
            </a:r>
            <a:r>
              <a:rPr lang="en-US" sz="1200" dirty="0">
                <a:effectLst/>
              </a:rPr>
              <a:t>E</a:t>
            </a:r>
            <a:r>
              <a:rPr lang="en-US" sz="1200" b="0" i="0" dirty="0">
                <a:effectLst/>
              </a:rPr>
              <a:t>xpress the expected change(s) in behaviors, systems, policies or institutions as a result of project outputs and activities.</a:t>
            </a:r>
          </a:p>
          <a:p>
            <a:pPr marL="581025" indent="0">
              <a:buFont typeface="Courier New" panose="02070309020205020404" pitchFamily="49" charset="0"/>
              <a:buNone/>
            </a:pPr>
            <a:r>
              <a:rPr lang="en-US" sz="1200" b="1" i="1" dirty="0"/>
              <a:t>Outputs:</a:t>
            </a:r>
            <a:r>
              <a:rPr lang="en-US" sz="1200" dirty="0"/>
              <a:t> Statements that specify the deliverables resulting from project activities e.g., products, goods, services, knowledge, skills and attitudes.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fld id="{6CE77AE1-64B2-544E-9109-A75612B0A115}" type="slidenum">
              <a:rPr lang="en-US" smtClean="0"/>
              <a:t>25</a:t>
            </a:fld>
            <a:endParaRPr lang="en-US"/>
          </a:p>
        </p:txBody>
      </p:sp>
    </p:spTree>
    <p:extLst>
      <p:ext uri="{BB962C8B-B14F-4D97-AF65-F5344CB8AC3E}">
        <p14:creationId xmlns:p14="http://schemas.microsoft.com/office/powerpoint/2010/main" val="3202165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Data sources</a:t>
            </a:r>
          </a:p>
          <a:p>
            <a:pPr marL="0" indent="0">
              <a:buNone/>
            </a:pPr>
            <a:r>
              <a:rPr lang="en-US" dirty="0"/>
              <a:t>Before collecting data. Ask and explain: Why information is being collected? How were participants were identified? How the data will be collected? How much time the data collection will take? What questions do you need to have in the tools? What language and clarity of questions to use?</a:t>
            </a:r>
          </a:p>
          <a:p>
            <a:pPr marL="0" indent="0">
              <a:buNone/>
            </a:pPr>
            <a:r>
              <a:rPr lang="en-US" dirty="0"/>
              <a:t>After collecting data. Ask and explain:  How the data will be used? Who will have access to the data? </a:t>
            </a:r>
          </a:p>
        </p:txBody>
      </p:sp>
      <p:sp>
        <p:nvSpPr>
          <p:cNvPr id="4" name="Slide Number Placeholder 3"/>
          <p:cNvSpPr>
            <a:spLocks noGrp="1"/>
          </p:cNvSpPr>
          <p:nvPr>
            <p:ph type="sldNum" sz="quarter" idx="5"/>
          </p:nvPr>
        </p:nvSpPr>
        <p:spPr/>
        <p:txBody>
          <a:bodyPr/>
          <a:lstStyle/>
          <a:p>
            <a:fld id="{6CE77AE1-64B2-544E-9109-A75612B0A115}" type="slidenum">
              <a:rPr lang="en-US" smtClean="0"/>
              <a:t>34</a:t>
            </a:fld>
            <a:endParaRPr lang="en-US"/>
          </a:p>
        </p:txBody>
      </p:sp>
    </p:spTree>
    <p:extLst>
      <p:ext uri="{BB962C8B-B14F-4D97-AF65-F5344CB8AC3E}">
        <p14:creationId xmlns:p14="http://schemas.microsoft.com/office/powerpoint/2010/main" val="1844539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 the following three questions: 1) Who can tell us what a report is? 2) What comprises of a report? 3) Why do we need reports?</a:t>
            </a:r>
          </a:p>
        </p:txBody>
      </p:sp>
      <p:sp>
        <p:nvSpPr>
          <p:cNvPr id="4" name="Slide Number Placeholder 3"/>
          <p:cNvSpPr>
            <a:spLocks noGrp="1"/>
          </p:cNvSpPr>
          <p:nvPr>
            <p:ph type="sldNum" sz="quarter" idx="5"/>
          </p:nvPr>
        </p:nvSpPr>
        <p:spPr/>
        <p:txBody>
          <a:bodyPr/>
          <a:lstStyle/>
          <a:p>
            <a:fld id="{6CE77AE1-64B2-544E-9109-A75612B0A115}" type="slidenum">
              <a:rPr lang="en-US" smtClean="0"/>
              <a:t>36</a:t>
            </a:fld>
            <a:endParaRPr lang="en-US"/>
          </a:p>
        </p:txBody>
      </p:sp>
    </p:spTree>
    <p:extLst>
      <p:ext uri="{BB962C8B-B14F-4D97-AF65-F5344CB8AC3E}">
        <p14:creationId xmlns:p14="http://schemas.microsoft.com/office/powerpoint/2010/main" val="2491480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 progress report with the purpose to keep readers informed, only the latest information is needed. If you want to present the project to a potential donor, or you want to inform other outsiders, you need to be more elaborate in explaining where the project is all about. The target group will also determine the level of language you need to use.</a:t>
            </a:r>
          </a:p>
        </p:txBody>
      </p:sp>
      <p:sp>
        <p:nvSpPr>
          <p:cNvPr id="4" name="Slide Number Placeholder 3"/>
          <p:cNvSpPr>
            <a:spLocks noGrp="1"/>
          </p:cNvSpPr>
          <p:nvPr>
            <p:ph type="sldNum" sz="quarter" idx="5"/>
          </p:nvPr>
        </p:nvSpPr>
        <p:spPr/>
        <p:txBody>
          <a:bodyPr/>
          <a:lstStyle/>
          <a:p>
            <a:fld id="{6CE77AE1-64B2-544E-9109-A75612B0A115}" type="slidenum">
              <a:rPr lang="en-US" smtClean="0"/>
              <a:t>37</a:t>
            </a:fld>
            <a:endParaRPr lang="en-US"/>
          </a:p>
        </p:txBody>
      </p:sp>
    </p:spTree>
    <p:extLst>
      <p:ext uri="{BB962C8B-B14F-4D97-AF65-F5344CB8AC3E}">
        <p14:creationId xmlns:p14="http://schemas.microsoft.com/office/powerpoint/2010/main" val="2796200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Prepare for report writing in advance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Gather the necessary information ahead of time from your colleagues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Background section in the progress report format will not change from report to report, so keep this on file.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p>
        </p:txBody>
      </p:sp>
      <p:sp>
        <p:nvSpPr>
          <p:cNvPr id="4" name="Slide Number Placeholder 3"/>
          <p:cNvSpPr>
            <a:spLocks noGrp="1"/>
          </p:cNvSpPr>
          <p:nvPr>
            <p:ph type="sldNum" sz="quarter" idx="5"/>
          </p:nvPr>
        </p:nvSpPr>
        <p:spPr/>
        <p:txBody>
          <a:bodyPr/>
          <a:lstStyle/>
          <a:p>
            <a:fld id="{6CE77AE1-64B2-544E-9109-A75612B0A115}" type="slidenum">
              <a:rPr lang="en-US" smtClean="0"/>
              <a:t>38</a:t>
            </a:fld>
            <a:endParaRPr lang="en-US"/>
          </a:p>
        </p:txBody>
      </p:sp>
    </p:spTree>
    <p:extLst>
      <p:ext uri="{BB962C8B-B14F-4D97-AF65-F5344CB8AC3E}">
        <p14:creationId xmlns:p14="http://schemas.microsoft.com/office/powerpoint/2010/main" val="959243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E77AE1-64B2-544E-9109-A75612B0A115}" type="slidenum">
              <a:rPr lang="en-US" smtClean="0"/>
              <a:t>39</a:t>
            </a:fld>
            <a:endParaRPr lang="en-US"/>
          </a:p>
        </p:txBody>
      </p:sp>
    </p:spTree>
    <p:extLst>
      <p:ext uri="{BB962C8B-B14F-4D97-AF65-F5344CB8AC3E}">
        <p14:creationId xmlns:p14="http://schemas.microsoft.com/office/powerpoint/2010/main" val="15442859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Background section in the progress report format will not change from report to report, so keep this on file.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Don’t forget to use photos, if possible, charts, tables, maps,, etc. to break up narrative and make the report more readable and succinct.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6CE77AE1-64B2-544E-9109-A75612B0A115}" type="slidenum">
              <a:rPr lang="en-US" smtClean="0"/>
              <a:t>40</a:t>
            </a:fld>
            <a:endParaRPr lang="en-US"/>
          </a:p>
        </p:txBody>
      </p:sp>
    </p:spTree>
    <p:extLst>
      <p:ext uri="{BB962C8B-B14F-4D97-AF65-F5344CB8AC3E}">
        <p14:creationId xmlns:p14="http://schemas.microsoft.com/office/powerpoint/2010/main" val="4269355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Amazing persons with disabilities, Green spaces,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Ololoo</a:t>
            </a:r>
            <a:r>
              <a:rPr lang="en-US" sz="1800" dirty="0">
                <a:effectLst/>
                <a:latin typeface="Calibri" panose="020F0502020204030204" pitchFamily="34" charset="0"/>
                <a:ea typeface="Calibri" panose="020F0502020204030204" pitchFamily="34" charset="0"/>
                <a:cs typeface="Times New Roman" panose="02020603050405020304" pitchFamily="18" charset="0"/>
              </a:rPr>
              <a:t> youth hub initiative,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Bahari</a:t>
            </a:r>
            <a:r>
              <a:rPr lang="en-US" sz="1800" dirty="0">
                <a:effectLst/>
                <a:latin typeface="Calibri" panose="020F0502020204030204" pitchFamily="34" charset="0"/>
                <a:ea typeface="Calibri" panose="020F0502020204030204" pitchFamily="34" charset="0"/>
                <a:cs typeface="Times New Roman" panose="02020603050405020304" pitchFamily="18" charset="0"/>
              </a:rPr>
              <a:t> Community Empowerment center,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Kadzandani</a:t>
            </a:r>
            <a:r>
              <a:rPr lang="en-US" sz="1800" dirty="0">
                <a:effectLst/>
                <a:latin typeface="Calibri" panose="020F0502020204030204" pitchFamily="34" charset="0"/>
                <a:ea typeface="Calibri" panose="020F0502020204030204" pitchFamily="34" charset="0"/>
                <a:cs typeface="Times New Roman" panose="02020603050405020304" pitchFamily="18" charset="0"/>
              </a:rPr>
              <a:t> Creative Youth Organization, Monica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Kahenda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CE77AE1-64B2-544E-9109-A75612B0A115}" type="slidenum">
              <a:rPr lang="en-US" smtClean="0"/>
              <a:t>41</a:t>
            </a:fld>
            <a:endParaRPr lang="en-US"/>
          </a:p>
        </p:txBody>
      </p:sp>
    </p:spTree>
    <p:extLst>
      <p:ext uri="{BB962C8B-B14F-4D97-AF65-F5344CB8AC3E}">
        <p14:creationId xmlns:p14="http://schemas.microsoft.com/office/powerpoint/2010/main" val="3341590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Always take a consent before taking photos of beneficiaries.</a:t>
            </a:r>
          </a:p>
          <a:p>
            <a:r>
              <a:rPr lang="en-US" dirty="0"/>
              <a:t>Individual or group. You can arrange groups to make a story. Scenes tell stories about  people in their environment </a:t>
            </a:r>
          </a:p>
        </p:txBody>
      </p:sp>
      <p:sp>
        <p:nvSpPr>
          <p:cNvPr id="4" name="Slide Number Placeholder 3"/>
          <p:cNvSpPr>
            <a:spLocks noGrp="1"/>
          </p:cNvSpPr>
          <p:nvPr>
            <p:ph type="sldNum" sz="quarter" idx="5"/>
          </p:nvPr>
        </p:nvSpPr>
        <p:spPr/>
        <p:txBody>
          <a:bodyPr/>
          <a:lstStyle/>
          <a:p>
            <a:fld id="{6CE77AE1-64B2-544E-9109-A75612B0A115}" type="slidenum">
              <a:rPr lang="en-US" smtClean="0"/>
              <a:t>42</a:t>
            </a:fld>
            <a:endParaRPr lang="en-US"/>
          </a:p>
        </p:txBody>
      </p:sp>
    </p:spTree>
    <p:extLst>
      <p:ext uri="{BB962C8B-B14F-4D97-AF65-F5344CB8AC3E}">
        <p14:creationId xmlns:p14="http://schemas.microsoft.com/office/powerpoint/2010/main" val="3389888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Caption #1 reads: </a:t>
            </a:r>
            <a:r>
              <a:rPr lang="en-US" dirty="0"/>
              <a:t>“Name, a female champion against GBV heading home from her farm”</a:t>
            </a:r>
          </a:p>
          <a:p>
            <a:r>
              <a:rPr lang="en-US" dirty="0"/>
              <a:t>Caption #2 reads: “Fatuma (not her real name), a beneficiary of x water project washing her cloths”</a:t>
            </a:r>
          </a:p>
          <a:p>
            <a:r>
              <a:rPr lang="en-US" dirty="0"/>
              <a:t>Caption #3 reads: “Livestock in x grazing area accessing drinking water from a livestock trough supported by </a:t>
            </a:r>
          </a:p>
          <a:p>
            <a:endParaRPr lang="en-US" dirty="0"/>
          </a:p>
        </p:txBody>
      </p:sp>
      <p:sp>
        <p:nvSpPr>
          <p:cNvPr id="4" name="Slide Number Placeholder 3"/>
          <p:cNvSpPr>
            <a:spLocks noGrp="1"/>
          </p:cNvSpPr>
          <p:nvPr>
            <p:ph type="sldNum" sz="quarter" idx="5"/>
          </p:nvPr>
        </p:nvSpPr>
        <p:spPr/>
        <p:txBody>
          <a:bodyPr/>
          <a:lstStyle/>
          <a:p>
            <a:fld id="{6CE77AE1-64B2-544E-9109-A75612B0A115}" type="slidenum">
              <a:rPr lang="en-US" smtClean="0"/>
              <a:t>43</a:t>
            </a:fld>
            <a:endParaRPr lang="en-US"/>
          </a:p>
        </p:txBody>
      </p:sp>
    </p:spTree>
    <p:extLst>
      <p:ext uri="{BB962C8B-B14F-4D97-AF65-F5344CB8AC3E}">
        <p14:creationId xmlns:p14="http://schemas.microsoft.com/office/powerpoint/2010/main" val="40634342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431C2D-FF90-4C45-971A-C5E979C77D4F}"/>
              </a:ext>
            </a:extLst>
          </p:cNvPr>
          <p:cNvPicPr>
            <a:picLocks noChangeAspect="1"/>
          </p:cNvPicPr>
          <p:nvPr/>
        </p:nvPicPr>
        <p:blipFill>
          <a:blip r:embed="rId2"/>
          <a:srcRect/>
          <a:stretch/>
        </p:blipFill>
        <p:spPr>
          <a:xfrm>
            <a:off x="0" y="0"/>
            <a:ext cx="12192000" cy="6858000"/>
          </a:xfrm>
          <a:prstGeom prst="rect">
            <a:avLst/>
          </a:prstGeom>
        </p:spPr>
      </p:pic>
      <p:sp>
        <p:nvSpPr>
          <p:cNvPr id="2" name="Title 1"/>
          <p:cNvSpPr>
            <a:spLocks noGrp="1"/>
          </p:cNvSpPr>
          <p:nvPr>
            <p:ph type="ctrTitle" hasCustomPrompt="1"/>
          </p:nvPr>
        </p:nvSpPr>
        <p:spPr>
          <a:xfrm>
            <a:off x="1524000" y="1545150"/>
            <a:ext cx="9144000" cy="2387600"/>
          </a:xfrm>
          <a:prstGeom prst="rect">
            <a:avLst/>
          </a:prstGeom>
        </p:spPr>
        <p:txBody>
          <a:bodyPr anchor="b">
            <a:normAutofit/>
          </a:bodyPr>
          <a:lstStyle>
            <a:lvl1pPr algn="ctr">
              <a:defRPr sz="5500" b="1">
                <a:latin typeface="Times" pitchFamily="2" charset="0"/>
              </a:defRPr>
            </a:lvl1pPr>
          </a:lstStyle>
          <a:p>
            <a:r>
              <a:rPr lang="en-US" dirty="0"/>
              <a:t>Insert </a:t>
            </a:r>
            <a:r>
              <a:rPr lang="en-US" dirty="0" err="1"/>
              <a:t>Powerpoint</a:t>
            </a:r>
            <a:r>
              <a:rPr lang="en-US" dirty="0"/>
              <a:t> Title</a:t>
            </a:r>
          </a:p>
        </p:txBody>
      </p:sp>
      <p:sp>
        <p:nvSpPr>
          <p:cNvPr id="3" name="Subtitle 2"/>
          <p:cNvSpPr>
            <a:spLocks noGrp="1"/>
          </p:cNvSpPr>
          <p:nvPr>
            <p:ph type="subTitle" idx="1" hasCustomPrompt="1"/>
          </p:nvPr>
        </p:nvSpPr>
        <p:spPr>
          <a:xfrm>
            <a:off x="1524000" y="4024825"/>
            <a:ext cx="9144000" cy="1655762"/>
          </a:xfrm>
          <a:prstGeom prst="rect">
            <a:avLst/>
          </a:prstGeom>
        </p:spPr>
        <p:txBody>
          <a:bodyPr>
            <a:normAutofit/>
          </a:bodyPr>
          <a:lstStyle>
            <a:lvl1pPr marL="0" indent="0" algn="ctr">
              <a:buNone/>
              <a:defRPr sz="3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a:t>
            </a:r>
            <a:r>
              <a:rPr lang="en-US" dirty="0" err="1"/>
              <a:t>Powerpoint</a:t>
            </a:r>
            <a:r>
              <a:rPr lang="en-US" dirty="0"/>
              <a:t> Subtitle</a:t>
            </a:r>
          </a:p>
        </p:txBody>
      </p:sp>
    </p:spTree>
    <p:extLst>
      <p:ext uri="{BB962C8B-B14F-4D97-AF65-F5344CB8AC3E}">
        <p14:creationId xmlns:p14="http://schemas.microsoft.com/office/powerpoint/2010/main" val="216124870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4817E9-D6A2-B045-8BB8-03114C60E856}"/>
              </a:ext>
            </a:extLst>
          </p:cNvPr>
          <p:cNvPicPr>
            <a:picLocks noChangeAspect="1"/>
          </p:cNvPicPr>
          <p:nvPr/>
        </p:nvPicPr>
        <p:blipFill>
          <a:blip r:embed="rId2"/>
          <a:srcRect/>
          <a:stretch/>
        </p:blipFill>
        <p:spPr>
          <a:xfrm>
            <a:off x="0" y="0"/>
            <a:ext cx="12192000" cy="6858000"/>
          </a:xfrm>
          <a:prstGeom prst="rect">
            <a:avLst/>
          </a:prstGeom>
        </p:spPr>
      </p:pic>
      <p:sp>
        <p:nvSpPr>
          <p:cNvPr id="3" name="Content Placeholder 2"/>
          <p:cNvSpPr>
            <a:spLocks noGrp="1"/>
          </p:cNvSpPr>
          <p:nvPr>
            <p:ph idx="1"/>
          </p:nvPr>
        </p:nvSpPr>
        <p:spPr>
          <a:xfrm>
            <a:off x="838200" y="1484671"/>
            <a:ext cx="10515600" cy="4692292"/>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itle 1">
            <a:extLst>
              <a:ext uri="{FF2B5EF4-FFF2-40B4-BE49-F238E27FC236}">
                <a16:creationId xmlns:a16="http://schemas.microsoft.com/office/drawing/2014/main" id="{3DB9AC2D-6418-264F-9387-DC4FF03C15DC}"/>
              </a:ext>
            </a:extLst>
          </p:cNvPr>
          <p:cNvSpPr>
            <a:spLocks noGrp="1"/>
          </p:cNvSpPr>
          <p:nvPr>
            <p:ph type="title" hasCustomPrompt="1"/>
          </p:nvPr>
        </p:nvSpPr>
        <p:spPr>
          <a:xfrm>
            <a:off x="839788" y="365126"/>
            <a:ext cx="10515600" cy="1031056"/>
          </a:xfrm>
          <a:prstGeom prst="rect">
            <a:avLst/>
          </a:prstGeom>
        </p:spPr>
        <p:txBody>
          <a:bodyPr anchor="b">
            <a:normAutofit/>
          </a:bodyPr>
          <a:lstStyle>
            <a:lvl1pPr>
              <a:defRPr sz="3600" b="1" i="0" baseline="0">
                <a:solidFill>
                  <a:schemeClr val="tx2"/>
                </a:solidFill>
                <a:latin typeface="Times" pitchFamily="2" charset="0"/>
              </a:defRPr>
            </a:lvl1pPr>
          </a:lstStyle>
          <a:p>
            <a:r>
              <a:rPr lang="en-US" dirty="0"/>
              <a:t>Insert slide header</a:t>
            </a:r>
          </a:p>
        </p:txBody>
      </p:sp>
    </p:spTree>
    <p:extLst>
      <p:ext uri="{BB962C8B-B14F-4D97-AF65-F5344CB8AC3E}">
        <p14:creationId xmlns:p14="http://schemas.microsoft.com/office/powerpoint/2010/main" val="3693972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Slid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5BDDDB-21A7-1643-8CB2-B16F42CBB8E4}"/>
              </a:ext>
            </a:extLst>
          </p:cNvPr>
          <p:cNvPicPr>
            <a:picLocks noChangeAspect="1"/>
          </p:cNvPicPr>
          <p:nvPr/>
        </p:nvPicPr>
        <p:blipFill>
          <a:blip r:embed="rId2"/>
          <a:srcRect/>
          <a:stretch/>
        </p:blipFill>
        <p:spPr>
          <a:xfrm>
            <a:off x="0" y="0"/>
            <a:ext cx="12192000" cy="6858000"/>
          </a:xfrm>
          <a:prstGeom prst="rect">
            <a:avLst/>
          </a:prstGeom>
        </p:spPr>
      </p:pic>
      <p:sp>
        <p:nvSpPr>
          <p:cNvPr id="2" name="Title 1"/>
          <p:cNvSpPr>
            <a:spLocks noGrp="1"/>
          </p:cNvSpPr>
          <p:nvPr>
            <p:ph type="title" hasCustomPrompt="1"/>
          </p:nvPr>
        </p:nvSpPr>
        <p:spPr>
          <a:xfrm>
            <a:off x="5620158" y="988219"/>
            <a:ext cx="5244487" cy="2852737"/>
          </a:xfrm>
          <a:prstGeom prst="rect">
            <a:avLst/>
          </a:prstGeom>
        </p:spPr>
        <p:txBody>
          <a:bodyPr anchor="b">
            <a:normAutofit/>
          </a:bodyPr>
          <a:lstStyle>
            <a:lvl1pPr>
              <a:defRPr sz="4000" b="1" i="0" baseline="0">
                <a:latin typeface="Times" pitchFamily="2" charset="0"/>
              </a:defRPr>
            </a:lvl1pPr>
          </a:lstStyle>
          <a:p>
            <a:r>
              <a:rPr lang="en-US" dirty="0"/>
              <a:t>Insert Section Header</a:t>
            </a:r>
          </a:p>
        </p:txBody>
      </p:sp>
      <p:sp>
        <p:nvSpPr>
          <p:cNvPr id="3" name="Text Placeholder 2"/>
          <p:cNvSpPr>
            <a:spLocks noGrp="1"/>
          </p:cNvSpPr>
          <p:nvPr>
            <p:ph type="body" idx="1" hasCustomPrompt="1"/>
          </p:nvPr>
        </p:nvSpPr>
        <p:spPr>
          <a:xfrm>
            <a:off x="5620158" y="3867944"/>
            <a:ext cx="5244487" cy="1500187"/>
          </a:xfrm>
          <a:prstGeom prst="rect">
            <a:avLst/>
          </a:prstGeo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Insert Section </a:t>
            </a:r>
            <a:r>
              <a:rPr lang="en-US" dirty="0" err="1"/>
              <a:t>Subheader</a:t>
            </a:r>
            <a:endParaRPr lang="en-US" dirty="0"/>
          </a:p>
        </p:txBody>
      </p:sp>
    </p:spTree>
    <p:extLst>
      <p:ext uri="{BB962C8B-B14F-4D97-AF65-F5344CB8AC3E}">
        <p14:creationId xmlns:p14="http://schemas.microsoft.com/office/powerpoint/2010/main" val="2260482623"/>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lide 2">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89A9DFE-3133-7942-95B7-6513D4376A4B}"/>
              </a:ext>
            </a:extLst>
          </p:cNvPr>
          <p:cNvPicPr>
            <a:picLocks noChangeAspect="1"/>
          </p:cNvPicPr>
          <p:nvPr/>
        </p:nvPicPr>
        <p:blipFill>
          <a:blip r:embed="rId2"/>
          <a:srcRect/>
          <a:stretch/>
        </p:blipFill>
        <p:spPr>
          <a:xfrm>
            <a:off x="0" y="0"/>
            <a:ext cx="12192000" cy="6858000"/>
          </a:xfrm>
          <a:prstGeom prst="rect">
            <a:avLst/>
          </a:prstGeom>
        </p:spPr>
      </p:pic>
      <p:sp>
        <p:nvSpPr>
          <p:cNvPr id="3" name="Text Placeholder 2"/>
          <p:cNvSpPr>
            <a:spLocks noGrp="1"/>
          </p:cNvSpPr>
          <p:nvPr>
            <p:ph type="body" idx="1"/>
          </p:nvPr>
        </p:nvSpPr>
        <p:spPr>
          <a:xfrm>
            <a:off x="839788" y="149435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318261"/>
            <a:ext cx="5157787" cy="3901563"/>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49435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318262"/>
            <a:ext cx="5183188" cy="3901562"/>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Title 1">
            <a:extLst>
              <a:ext uri="{FF2B5EF4-FFF2-40B4-BE49-F238E27FC236}">
                <a16:creationId xmlns:a16="http://schemas.microsoft.com/office/drawing/2014/main" id="{BC4A2681-304B-C040-8A92-778EE1314D77}"/>
              </a:ext>
            </a:extLst>
          </p:cNvPr>
          <p:cNvSpPr>
            <a:spLocks noGrp="1"/>
          </p:cNvSpPr>
          <p:nvPr>
            <p:ph type="title" hasCustomPrompt="1"/>
          </p:nvPr>
        </p:nvSpPr>
        <p:spPr>
          <a:xfrm>
            <a:off x="839788" y="365126"/>
            <a:ext cx="10515600" cy="1031056"/>
          </a:xfrm>
          <a:prstGeom prst="rect">
            <a:avLst/>
          </a:prstGeom>
        </p:spPr>
        <p:txBody>
          <a:bodyPr anchor="b">
            <a:normAutofit/>
          </a:bodyPr>
          <a:lstStyle>
            <a:lvl1pPr>
              <a:defRPr sz="3600" b="1" i="0" baseline="0">
                <a:solidFill>
                  <a:schemeClr val="tx2"/>
                </a:solidFill>
                <a:latin typeface="Times" pitchFamily="2" charset="0"/>
              </a:defRPr>
            </a:lvl1pPr>
          </a:lstStyle>
          <a:p>
            <a:r>
              <a:rPr lang="en-US" dirty="0"/>
              <a:t>Insert slide header</a:t>
            </a:r>
          </a:p>
        </p:txBody>
      </p:sp>
      <p:pic>
        <p:nvPicPr>
          <p:cNvPr id="8" name="Picture 7">
            <a:extLst>
              <a:ext uri="{FF2B5EF4-FFF2-40B4-BE49-F238E27FC236}">
                <a16:creationId xmlns:a16="http://schemas.microsoft.com/office/drawing/2014/main" id="{A11D6DF1-BDF5-F34B-9C25-646BD3B46E02}"/>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733941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_full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E301A61-FFE4-A248-95E6-8A44756678CA}"/>
              </a:ext>
            </a:extLst>
          </p:cNvPr>
          <p:cNvSpPr>
            <a:spLocks noGrp="1"/>
          </p:cNvSpPr>
          <p:nvPr>
            <p:ph type="pic" sz="quarter" idx="10" hasCustomPrompt="1"/>
          </p:nvPr>
        </p:nvSpPr>
        <p:spPr>
          <a:xfrm>
            <a:off x="0" y="0"/>
            <a:ext cx="12192000" cy="6858000"/>
          </a:xfrm>
          <a:prstGeom prst="rect">
            <a:avLst/>
          </a:prstGeom>
        </p:spPr>
        <p:txBody>
          <a:bodyPr/>
          <a:lstStyle>
            <a:lvl1pPr marL="0" indent="0">
              <a:buNone/>
              <a:defRPr/>
            </a:lvl1pPr>
          </a:lstStyle>
          <a:p>
            <a:r>
              <a:rPr lang="en-US" dirty="0"/>
              <a:t>Photo</a:t>
            </a:r>
          </a:p>
        </p:txBody>
      </p:sp>
      <p:sp>
        <p:nvSpPr>
          <p:cNvPr id="16" name="Text Placeholder 15">
            <a:extLst>
              <a:ext uri="{FF2B5EF4-FFF2-40B4-BE49-F238E27FC236}">
                <a16:creationId xmlns:a16="http://schemas.microsoft.com/office/drawing/2014/main" id="{322CBD45-9E3B-2945-9D95-A20EEC28DA07}"/>
              </a:ext>
            </a:extLst>
          </p:cNvPr>
          <p:cNvSpPr>
            <a:spLocks noGrp="1"/>
          </p:cNvSpPr>
          <p:nvPr>
            <p:ph type="body" sz="quarter" idx="12" hasCustomPrompt="1"/>
          </p:nvPr>
        </p:nvSpPr>
        <p:spPr>
          <a:xfrm>
            <a:off x="161026" y="6532563"/>
            <a:ext cx="5417547" cy="179322"/>
          </a:xfrm>
          <a:prstGeom prst="rect">
            <a:avLst/>
          </a:prstGeom>
        </p:spPr>
        <p:txBody>
          <a:bodyPr lIns="0" tIns="0" rIns="0" bIns="0" anchor="b"/>
          <a:lstStyle>
            <a:lvl1pPr marL="0" indent="0">
              <a:buFont typeface="Arial" panose="020B0604020202020204" pitchFamily="34" charset="0"/>
              <a:buNone/>
              <a:defRPr sz="1100"/>
            </a:lvl1pPr>
          </a:lstStyle>
          <a:p>
            <a:pPr lvl="0"/>
            <a:r>
              <a:rPr lang="en-US" dirty="0"/>
              <a:t>[Photo credit]</a:t>
            </a:r>
          </a:p>
        </p:txBody>
      </p:sp>
      <p:sp>
        <p:nvSpPr>
          <p:cNvPr id="3" name="Text Placeholder 2">
            <a:extLst>
              <a:ext uri="{FF2B5EF4-FFF2-40B4-BE49-F238E27FC236}">
                <a16:creationId xmlns:a16="http://schemas.microsoft.com/office/drawing/2014/main" id="{513A38EA-FCD7-F844-A8CA-A168FB067694}"/>
              </a:ext>
            </a:extLst>
          </p:cNvPr>
          <p:cNvSpPr>
            <a:spLocks noGrp="1"/>
          </p:cNvSpPr>
          <p:nvPr>
            <p:ph type="body" sz="quarter" idx="13" hasCustomPrompt="1"/>
          </p:nvPr>
        </p:nvSpPr>
        <p:spPr>
          <a:xfrm>
            <a:off x="0" y="5470168"/>
            <a:ext cx="5588000" cy="914400"/>
          </a:xfrm>
          <a:prstGeom prst="rect">
            <a:avLst/>
          </a:prstGeom>
          <a:solidFill>
            <a:schemeClr val="tx2"/>
          </a:solidFill>
        </p:spPr>
        <p:txBody>
          <a:bodyPr lIns="548640" tIns="45720" bIns="0" anchor="ctr"/>
          <a:lstStyle>
            <a:lvl1pPr marL="0" indent="0">
              <a:buNone/>
              <a:defRPr sz="3600" b="1">
                <a:solidFill>
                  <a:schemeClr val="bg1"/>
                </a:solidFill>
                <a:latin typeface="Times" pitchFamily="2" charset="0"/>
              </a:defRPr>
            </a:lvl1pPr>
          </a:lstStyle>
          <a:p>
            <a:r>
              <a:rPr lang="en-US" dirty="0"/>
              <a:t>Photo Headline</a:t>
            </a:r>
          </a:p>
        </p:txBody>
      </p:sp>
    </p:spTree>
    <p:extLst>
      <p:ext uri="{BB962C8B-B14F-4D97-AF65-F5344CB8AC3E}">
        <p14:creationId xmlns:p14="http://schemas.microsoft.com/office/powerpoint/2010/main" val="3855971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_full slide_option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E301A61-FFE4-A248-95E6-8A44756678CA}"/>
              </a:ext>
            </a:extLst>
          </p:cNvPr>
          <p:cNvSpPr>
            <a:spLocks noGrp="1"/>
          </p:cNvSpPr>
          <p:nvPr>
            <p:ph type="pic" sz="quarter" idx="10" hasCustomPrompt="1"/>
          </p:nvPr>
        </p:nvSpPr>
        <p:spPr>
          <a:xfrm>
            <a:off x="0" y="0"/>
            <a:ext cx="12192000" cy="6858000"/>
          </a:xfrm>
          <a:prstGeom prst="rect">
            <a:avLst/>
          </a:prstGeom>
        </p:spPr>
        <p:txBody>
          <a:bodyPr/>
          <a:lstStyle>
            <a:lvl1pPr marL="0" indent="0">
              <a:buNone/>
              <a:defRPr/>
            </a:lvl1pPr>
          </a:lstStyle>
          <a:p>
            <a:r>
              <a:rPr lang="en-US" dirty="0"/>
              <a:t>Photo</a:t>
            </a:r>
          </a:p>
        </p:txBody>
      </p:sp>
      <p:sp>
        <p:nvSpPr>
          <p:cNvPr id="16" name="Text Placeholder 15">
            <a:extLst>
              <a:ext uri="{FF2B5EF4-FFF2-40B4-BE49-F238E27FC236}">
                <a16:creationId xmlns:a16="http://schemas.microsoft.com/office/drawing/2014/main" id="{322CBD45-9E3B-2945-9D95-A20EEC28DA07}"/>
              </a:ext>
            </a:extLst>
          </p:cNvPr>
          <p:cNvSpPr>
            <a:spLocks noGrp="1"/>
          </p:cNvSpPr>
          <p:nvPr>
            <p:ph type="body" sz="quarter" idx="12" hasCustomPrompt="1"/>
          </p:nvPr>
        </p:nvSpPr>
        <p:spPr>
          <a:xfrm>
            <a:off x="161026" y="6532563"/>
            <a:ext cx="5417547" cy="179322"/>
          </a:xfrm>
          <a:prstGeom prst="rect">
            <a:avLst/>
          </a:prstGeom>
        </p:spPr>
        <p:txBody>
          <a:bodyPr lIns="0" tIns="0" rIns="0" bIns="0" anchor="b"/>
          <a:lstStyle>
            <a:lvl1pPr marL="0" indent="0">
              <a:buFont typeface="Arial" panose="020B0604020202020204" pitchFamily="34" charset="0"/>
              <a:buNone/>
              <a:defRPr sz="1100"/>
            </a:lvl1pPr>
          </a:lstStyle>
          <a:p>
            <a:pPr lvl="0"/>
            <a:r>
              <a:rPr lang="en-US" dirty="0"/>
              <a:t>[Photo credit]</a:t>
            </a:r>
          </a:p>
        </p:txBody>
      </p:sp>
      <p:sp>
        <p:nvSpPr>
          <p:cNvPr id="3" name="Text Placeholder 2">
            <a:extLst>
              <a:ext uri="{FF2B5EF4-FFF2-40B4-BE49-F238E27FC236}">
                <a16:creationId xmlns:a16="http://schemas.microsoft.com/office/drawing/2014/main" id="{513A38EA-FCD7-F844-A8CA-A168FB067694}"/>
              </a:ext>
            </a:extLst>
          </p:cNvPr>
          <p:cNvSpPr>
            <a:spLocks noGrp="1"/>
          </p:cNvSpPr>
          <p:nvPr>
            <p:ph type="body" sz="quarter" idx="13" hasCustomPrompt="1"/>
          </p:nvPr>
        </p:nvSpPr>
        <p:spPr>
          <a:xfrm>
            <a:off x="0" y="5470168"/>
            <a:ext cx="5588000" cy="914400"/>
          </a:xfrm>
          <a:prstGeom prst="rect">
            <a:avLst/>
          </a:prstGeom>
          <a:gradFill>
            <a:gsLst>
              <a:gs pos="0">
                <a:schemeClr val="accent1">
                  <a:alpha val="75000"/>
                </a:schemeClr>
              </a:gs>
              <a:gs pos="98000">
                <a:schemeClr val="tx2">
                  <a:alpha val="75000"/>
                </a:schemeClr>
              </a:gs>
            </a:gsLst>
            <a:lin ang="0" scaled="1"/>
          </a:gradFill>
        </p:spPr>
        <p:txBody>
          <a:bodyPr lIns="548640" tIns="45720" bIns="0" anchor="ctr"/>
          <a:lstStyle>
            <a:lvl1pPr marL="0" indent="0">
              <a:buNone/>
              <a:defRPr sz="3600" b="1">
                <a:solidFill>
                  <a:schemeClr val="bg1"/>
                </a:solidFill>
                <a:latin typeface="Times" pitchFamily="2" charset="0"/>
              </a:defRPr>
            </a:lvl1pPr>
          </a:lstStyle>
          <a:p>
            <a:r>
              <a:rPr lang="en-US" dirty="0"/>
              <a:t>Photo Headline</a:t>
            </a:r>
          </a:p>
        </p:txBody>
      </p:sp>
    </p:spTree>
    <p:extLst>
      <p:ext uri="{BB962C8B-B14F-4D97-AF65-F5344CB8AC3E}">
        <p14:creationId xmlns:p14="http://schemas.microsoft.com/office/powerpoint/2010/main" val="1006140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Last Slide_EN">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C5223C-21BC-844F-A509-90C9762C0458}"/>
              </a:ext>
            </a:extLst>
          </p:cNvPr>
          <p:cNvPicPr>
            <a:picLocks noChangeAspect="1"/>
          </p:cNvPicPr>
          <p:nvPr/>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ABE1E527-BFFA-F44B-94D0-1379A9E41A6D}"/>
              </a:ext>
            </a:extLst>
          </p:cNvPr>
          <p:cNvSpPr>
            <a:spLocks noGrp="1"/>
          </p:cNvSpPr>
          <p:nvPr>
            <p:ph type="ctrTitle" hasCustomPrompt="1"/>
          </p:nvPr>
        </p:nvSpPr>
        <p:spPr>
          <a:xfrm>
            <a:off x="1524000" y="1545150"/>
            <a:ext cx="9144000" cy="2387600"/>
          </a:xfrm>
          <a:prstGeom prst="rect">
            <a:avLst/>
          </a:prstGeom>
        </p:spPr>
        <p:txBody>
          <a:bodyPr anchor="b">
            <a:normAutofit/>
          </a:bodyPr>
          <a:lstStyle>
            <a:lvl1pPr algn="ctr">
              <a:defRPr sz="5500" b="1">
                <a:latin typeface="Times" pitchFamily="2" charset="0"/>
              </a:defRPr>
            </a:lvl1pPr>
          </a:lstStyle>
          <a:p>
            <a:r>
              <a:rPr lang="en-US" dirty="0"/>
              <a:t>Insert Final Thoughts</a:t>
            </a:r>
          </a:p>
        </p:txBody>
      </p:sp>
      <p:pic>
        <p:nvPicPr>
          <p:cNvPr id="3" name="Picture 2" descr="A close up of a logo&#10;&#10;Description automatically generated">
            <a:extLst>
              <a:ext uri="{FF2B5EF4-FFF2-40B4-BE49-F238E27FC236}">
                <a16:creationId xmlns:a16="http://schemas.microsoft.com/office/drawing/2014/main" id="{76DEBF15-9FBB-FE40-A95B-31A3A7E35FE9}"/>
              </a:ext>
            </a:extLst>
          </p:cNvPr>
          <p:cNvPicPr>
            <a:picLocks noChangeAspect="1"/>
          </p:cNvPicPr>
          <p:nvPr/>
        </p:nvPicPr>
        <p:blipFill>
          <a:blip r:embed="rId3"/>
          <a:stretch>
            <a:fillRect/>
          </a:stretch>
        </p:blipFill>
        <p:spPr>
          <a:xfrm>
            <a:off x="4349376" y="4052608"/>
            <a:ext cx="3493247" cy="1799552"/>
          </a:xfrm>
          <a:prstGeom prst="rect">
            <a:avLst/>
          </a:prstGeom>
        </p:spPr>
      </p:pic>
      <p:pic>
        <p:nvPicPr>
          <p:cNvPr id="8" name="Picture 7" descr="A close up of a logo&#10;&#10;Description automatically generated">
            <a:extLst>
              <a:ext uri="{FF2B5EF4-FFF2-40B4-BE49-F238E27FC236}">
                <a16:creationId xmlns:a16="http://schemas.microsoft.com/office/drawing/2014/main" id="{CA493A6C-A820-6545-99FB-EE7602249F66}"/>
              </a:ext>
            </a:extLst>
          </p:cNvPr>
          <p:cNvPicPr>
            <a:picLocks noChangeAspect="1"/>
          </p:cNvPicPr>
          <p:nvPr userDrawn="1"/>
        </p:nvPicPr>
        <p:blipFill>
          <a:blip r:embed="rId3"/>
          <a:stretch>
            <a:fillRect/>
          </a:stretch>
        </p:blipFill>
        <p:spPr>
          <a:xfrm>
            <a:off x="4349376" y="4052608"/>
            <a:ext cx="3493247" cy="1799552"/>
          </a:xfrm>
          <a:prstGeom prst="rect">
            <a:avLst/>
          </a:prstGeom>
        </p:spPr>
      </p:pic>
    </p:spTree>
    <p:extLst>
      <p:ext uri="{BB962C8B-B14F-4D97-AF65-F5344CB8AC3E}">
        <p14:creationId xmlns:p14="http://schemas.microsoft.com/office/powerpoint/2010/main" val="2382427412"/>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Last Slide_FR">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C5223C-21BC-844F-A509-90C9762C0458}"/>
              </a:ext>
            </a:extLst>
          </p:cNvPr>
          <p:cNvPicPr>
            <a:picLocks noChangeAspect="1"/>
          </p:cNvPicPr>
          <p:nvPr/>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ABE1E527-BFFA-F44B-94D0-1379A9E41A6D}"/>
              </a:ext>
            </a:extLst>
          </p:cNvPr>
          <p:cNvSpPr>
            <a:spLocks noGrp="1"/>
          </p:cNvSpPr>
          <p:nvPr>
            <p:ph type="ctrTitle" hasCustomPrompt="1"/>
          </p:nvPr>
        </p:nvSpPr>
        <p:spPr>
          <a:xfrm>
            <a:off x="1524000" y="1545150"/>
            <a:ext cx="9144000" cy="2387600"/>
          </a:xfrm>
          <a:prstGeom prst="rect">
            <a:avLst/>
          </a:prstGeom>
        </p:spPr>
        <p:txBody>
          <a:bodyPr anchor="b">
            <a:normAutofit/>
          </a:bodyPr>
          <a:lstStyle>
            <a:lvl1pPr algn="ctr">
              <a:defRPr sz="5500" b="1">
                <a:latin typeface="Times" pitchFamily="2" charset="0"/>
              </a:defRPr>
            </a:lvl1pPr>
          </a:lstStyle>
          <a:p>
            <a:r>
              <a:rPr lang="en-US" dirty="0"/>
              <a:t>Insert Final Thoughts</a:t>
            </a:r>
          </a:p>
        </p:txBody>
      </p:sp>
      <p:pic>
        <p:nvPicPr>
          <p:cNvPr id="3" name="Picture 2">
            <a:extLst>
              <a:ext uri="{FF2B5EF4-FFF2-40B4-BE49-F238E27FC236}">
                <a16:creationId xmlns:a16="http://schemas.microsoft.com/office/drawing/2014/main" id="{76DEBF15-9FBB-FE40-A95B-31A3A7E35FE9}"/>
              </a:ext>
            </a:extLst>
          </p:cNvPr>
          <p:cNvPicPr>
            <a:picLocks noChangeAspect="1"/>
          </p:cNvPicPr>
          <p:nvPr/>
        </p:nvPicPr>
        <p:blipFill>
          <a:blip r:embed="rId3"/>
          <a:srcRect/>
          <a:stretch/>
        </p:blipFill>
        <p:spPr>
          <a:xfrm>
            <a:off x="4226052" y="4049081"/>
            <a:ext cx="3739896" cy="1803637"/>
          </a:xfrm>
          <a:prstGeom prst="rect">
            <a:avLst/>
          </a:prstGeom>
        </p:spPr>
      </p:pic>
    </p:spTree>
    <p:extLst>
      <p:ext uri="{BB962C8B-B14F-4D97-AF65-F5344CB8AC3E}">
        <p14:creationId xmlns:p14="http://schemas.microsoft.com/office/powerpoint/2010/main" val="3448743208"/>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Last Slide_SP">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C5223C-21BC-844F-A509-90C9762C0458}"/>
              </a:ext>
            </a:extLst>
          </p:cNvPr>
          <p:cNvPicPr>
            <a:picLocks noChangeAspect="1"/>
          </p:cNvPicPr>
          <p:nvPr/>
        </p:nvPicPr>
        <p:blipFill>
          <a:blip r:embed="rId2"/>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ABE1E527-BFFA-F44B-94D0-1379A9E41A6D}"/>
              </a:ext>
            </a:extLst>
          </p:cNvPr>
          <p:cNvSpPr>
            <a:spLocks noGrp="1"/>
          </p:cNvSpPr>
          <p:nvPr>
            <p:ph type="ctrTitle" hasCustomPrompt="1"/>
          </p:nvPr>
        </p:nvSpPr>
        <p:spPr>
          <a:xfrm>
            <a:off x="1524000" y="1545150"/>
            <a:ext cx="9144000" cy="2387600"/>
          </a:xfrm>
          <a:prstGeom prst="rect">
            <a:avLst/>
          </a:prstGeom>
        </p:spPr>
        <p:txBody>
          <a:bodyPr anchor="b">
            <a:normAutofit/>
          </a:bodyPr>
          <a:lstStyle>
            <a:lvl1pPr algn="ctr">
              <a:defRPr sz="5500" b="1">
                <a:latin typeface="Times" pitchFamily="2" charset="0"/>
              </a:defRPr>
            </a:lvl1pPr>
          </a:lstStyle>
          <a:p>
            <a:r>
              <a:rPr lang="en-US" dirty="0"/>
              <a:t>Insert Final Thoughts</a:t>
            </a:r>
          </a:p>
        </p:txBody>
      </p:sp>
      <p:pic>
        <p:nvPicPr>
          <p:cNvPr id="3" name="Picture 2">
            <a:extLst>
              <a:ext uri="{FF2B5EF4-FFF2-40B4-BE49-F238E27FC236}">
                <a16:creationId xmlns:a16="http://schemas.microsoft.com/office/drawing/2014/main" id="{76DEBF15-9FBB-FE40-A95B-31A3A7E35FE9}"/>
              </a:ext>
            </a:extLst>
          </p:cNvPr>
          <p:cNvPicPr>
            <a:picLocks noChangeAspect="1"/>
          </p:cNvPicPr>
          <p:nvPr/>
        </p:nvPicPr>
        <p:blipFill>
          <a:blip r:embed="rId3"/>
          <a:srcRect/>
          <a:stretch/>
        </p:blipFill>
        <p:spPr>
          <a:xfrm>
            <a:off x="4137990" y="4057496"/>
            <a:ext cx="3916019" cy="1801368"/>
          </a:xfrm>
          <a:prstGeom prst="rect">
            <a:avLst/>
          </a:prstGeom>
        </p:spPr>
      </p:pic>
    </p:spTree>
    <p:extLst>
      <p:ext uri="{BB962C8B-B14F-4D97-AF65-F5344CB8AC3E}">
        <p14:creationId xmlns:p14="http://schemas.microsoft.com/office/powerpoint/2010/main" val="2753549708"/>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a:extLst>
              <a:ext uri="{FF2B5EF4-FFF2-40B4-BE49-F238E27FC236}">
                <a16:creationId xmlns:a16="http://schemas.microsoft.com/office/drawing/2014/main" id="{6788901B-E87C-4233-A6BA-3F2AE4BE5019}"/>
              </a:ext>
            </a:extLst>
          </p:cNvPr>
          <p:cNvSpPr>
            <a:spLocks noGrp="1"/>
          </p:cNvSpPr>
          <p:nvPr>
            <p:ph type="sldNum" sz="quarter" idx="10"/>
          </p:nvPr>
        </p:nvSpPr>
        <p:spPr/>
        <p:txBody>
          <a:bodyPr/>
          <a:lstStyle>
            <a:lvl1pPr>
              <a:defRPr/>
            </a:lvl1pPr>
          </a:lstStyle>
          <a:p>
            <a:fld id="{2AFF22C7-EA20-4A1B-A35F-C4E812E3E5D7}" type="slidenum">
              <a:rPr lang="en-US" altLang="en-US"/>
              <a:pPr/>
              <a:t>‹#›</a:t>
            </a:fld>
            <a:endParaRPr lang="en-US" altLang="en-US"/>
          </a:p>
        </p:txBody>
      </p:sp>
    </p:spTree>
    <p:extLst>
      <p:ext uri="{BB962C8B-B14F-4D97-AF65-F5344CB8AC3E}">
        <p14:creationId xmlns:p14="http://schemas.microsoft.com/office/powerpoint/2010/main" val="3772458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Photo_full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EE301A61-FFE4-A248-95E6-8A44756678CA}"/>
              </a:ext>
            </a:extLst>
          </p:cNvPr>
          <p:cNvSpPr>
            <a:spLocks noGrp="1"/>
          </p:cNvSpPr>
          <p:nvPr>
            <p:ph type="pic" sz="quarter" idx="10" hasCustomPrompt="1"/>
          </p:nvPr>
        </p:nvSpPr>
        <p:spPr>
          <a:xfrm>
            <a:off x="0" y="0"/>
            <a:ext cx="12192000" cy="6858000"/>
          </a:xfrm>
          <a:prstGeom prst="rect">
            <a:avLst/>
          </a:prstGeom>
        </p:spPr>
        <p:txBody>
          <a:bodyPr/>
          <a:lstStyle>
            <a:lvl1pPr marL="0" indent="0">
              <a:buNone/>
              <a:defRPr/>
            </a:lvl1pPr>
          </a:lstStyle>
          <a:p>
            <a:r>
              <a:rPr lang="en-US" dirty="0"/>
              <a:t>Photo</a:t>
            </a:r>
          </a:p>
        </p:txBody>
      </p:sp>
      <p:sp>
        <p:nvSpPr>
          <p:cNvPr id="14" name="SmartArt Placeholder 13">
            <a:extLst>
              <a:ext uri="{FF2B5EF4-FFF2-40B4-BE49-F238E27FC236}">
                <a16:creationId xmlns:a16="http://schemas.microsoft.com/office/drawing/2014/main" id="{2F205BA3-5321-A340-B4CD-F0A6052BF0CE}"/>
              </a:ext>
            </a:extLst>
          </p:cNvPr>
          <p:cNvSpPr>
            <a:spLocks noGrp="1"/>
          </p:cNvSpPr>
          <p:nvPr>
            <p:ph type="dgm" sz="quarter" idx="11" hasCustomPrompt="1"/>
          </p:nvPr>
        </p:nvSpPr>
        <p:spPr>
          <a:xfrm>
            <a:off x="0" y="5470168"/>
            <a:ext cx="5588000" cy="914400"/>
          </a:xfrm>
          <a:prstGeom prst="rect">
            <a:avLst/>
          </a:prstGeom>
          <a:solidFill>
            <a:schemeClr val="tx2"/>
          </a:solidFill>
          <a:ln>
            <a:noFill/>
          </a:ln>
        </p:spPr>
        <p:txBody>
          <a:bodyPr lIns="548640" tIns="137160" anchor="ctr"/>
          <a:lstStyle>
            <a:lvl1pPr marL="0" indent="0">
              <a:buNone/>
              <a:defRPr sz="3600" b="1" i="0">
                <a:solidFill>
                  <a:schemeClr val="bg1"/>
                </a:solidFill>
                <a:latin typeface="Times" pitchFamily="2" charset="0"/>
              </a:defRPr>
            </a:lvl1pPr>
          </a:lstStyle>
          <a:p>
            <a:r>
              <a:rPr lang="en-US" dirty="0"/>
              <a:t>Photo Headline</a:t>
            </a:r>
          </a:p>
        </p:txBody>
      </p:sp>
      <p:sp>
        <p:nvSpPr>
          <p:cNvPr id="16" name="Text Placeholder 15">
            <a:extLst>
              <a:ext uri="{FF2B5EF4-FFF2-40B4-BE49-F238E27FC236}">
                <a16:creationId xmlns:a16="http://schemas.microsoft.com/office/drawing/2014/main" id="{322CBD45-9E3B-2945-9D95-A20EEC28DA07}"/>
              </a:ext>
            </a:extLst>
          </p:cNvPr>
          <p:cNvSpPr>
            <a:spLocks noGrp="1"/>
          </p:cNvSpPr>
          <p:nvPr>
            <p:ph type="body" sz="quarter" idx="12" hasCustomPrompt="1"/>
          </p:nvPr>
        </p:nvSpPr>
        <p:spPr>
          <a:xfrm>
            <a:off x="161026" y="6532563"/>
            <a:ext cx="5417547" cy="179322"/>
          </a:xfrm>
          <a:prstGeom prst="rect">
            <a:avLst/>
          </a:prstGeom>
        </p:spPr>
        <p:txBody>
          <a:bodyPr lIns="0" tIns="0" rIns="0" bIns="0" anchor="b"/>
          <a:lstStyle>
            <a:lvl1pPr marL="0" indent="0">
              <a:buFont typeface="Arial" panose="020B0604020202020204" pitchFamily="34" charset="0"/>
              <a:buNone/>
              <a:defRPr sz="1100"/>
            </a:lvl1pPr>
          </a:lstStyle>
          <a:p>
            <a:pPr lvl="0"/>
            <a:r>
              <a:rPr lang="en-US" dirty="0"/>
              <a:t>[Photo credit]</a:t>
            </a:r>
          </a:p>
        </p:txBody>
      </p:sp>
    </p:spTree>
    <p:extLst>
      <p:ext uri="{BB962C8B-B14F-4D97-AF65-F5344CB8AC3E}">
        <p14:creationId xmlns:p14="http://schemas.microsoft.com/office/powerpoint/2010/main" val="189307500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15C68A1B-2C6C-5549-8A8C-8FE7450F7563}"/>
              </a:ext>
            </a:extLst>
          </p:cNvPr>
          <p:cNvSpPr txBox="1">
            <a:spLocks/>
          </p:cNvSpPr>
          <p:nvPr/>
        </p:nvSpPr>
        <p:spPr>
          <a:xfrm>
            <a:off x="11369548" y="6290433"/>
            <a:ext cx="793956"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dirty="0"/>
              <a:t> </a:t>
            </a:r>
            <a:r>
              <a:rPr lang="en-US" sz="1500" b="0" i="1" dirty="0">
                <a:solidFill>
                  <a:schemeClr val="accent2"/>
                </a:solidFill>
              </a:rPr>
              <a:t>/</a:t>
            </a:r>
            <a:r>
              <a:rPr lang="en-US" dirty="0">
                <a:solidFill>
                  <a:schemeClr val="tx1"/>
                </a:solidFill>
              </a:rPr>
              <a:t> </a:t>
            </a:r>
            <a:fld id="{67670A0D-E481-4943-8BB9-3DE314317743}" type="slidenum">
              <a:rPr lang="en-US" sz="1200" smtClean="0">
                <a:solidFill>
                  <a:schemeClr val="tx1"/>
                </a:solidFill>
              </a:rPr>
              <a:pPr algn="l"/>
              <a:t>‹#›</a:t>
            </a:fld>
            <a:endParaRPr lang="en-US" sz="1200" dirty="0">
              <a:solidFill>
                <a:schemeClr val="tx1"/>
              </a:solidFill>
            </a:endParaRPr>
          </a:p>
        </p:txBody>
      </p:sp>
      <p:pic>
        <p:nvPicPr>
          <p:cNvPr id="4" name="Picture 3">
            <a:extLst>
              <a:ext uri="{FF2B5EF4-FFF2-40B4-BE49-F238E27FC236}">
                <a16:creationId xmlns:a16="http://schemas.microsoft.com/office/drawing/2014/main" id="{62514DF7-2822-D940-BBE1-55C2C4A688F1}"/>
              </a:ext>
            </a:extLst>
          </p:cNvPr>
          <p:cNvPicPr>
            <a:picLocks noChangeAspect="1"/>
          </p:cNvPicPr>
          <p:nvPr/>
        </p:nvPicPr>
        <p:blipFill>
          <a:blip r:embed="rId13"/>
          <a:stretch>
            <a:fillRect/>
          </a:stretch>
        </p:blipFill>
        <p:spPr>
          <a:xfrm>
            <a:off x="11094306" y="6359525"/>
            <a:ext cx="347302" cy="191502"/>
          </a:xfrm>
          <a:prstGeom prst="rect">
            <a:avLst/>
          </a:prstGeom>
        </p:spPr>
      </p:pic>
      <p:sp>
        <p:nvSpPr>
          <p:cNvPr id="5" name="Slide Number Placeholder 4">
            <a:extLst>
              <a:ext uri="{FF2B5EF4-FFF2-40B4-BE49-F238E27FC236}">
                <a16:creationId xmlns:a16="http://schemas.microsoft.com/office/drawing/2014/main" id="{D49778A9-FFBA-9A41-9B7A-E3946BACDBBC}"/>
              </a:ext>
            </a:extLst>
          </p:cNvPr>
          <p:cNvSpPr txBox="1">
            <a:spLocks/>
          </p:cNvSpPr>
          <p:nvPr userDrawn="1"/>
        </p:nvSpPr>
        <p:spPr>
          <a:xfrm>
            <a:off x="11369548" y="6290433"/>
            <a:ext cx="793956"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dirty="0"/>
              <a:t> </a:t>
            </a:r>
            <a:r>
              <a:rPr lang="en-US" sz="1500" b="0" i="1" dirty="0">
                <a:solidFill>
                  <a:schemeClr val="accent2"/>
                </a:solidFill>
              </a:rPr>
              <a:t>/</a:t>
            </a:r>
            <a:r>
              <a:rPr lang="en-US" dirty="0">
                <a:solidFill>
                  <a:schemeClr val="tx1"/>
                </a:solidFill>
              </a:rPr>
              <a:t> </a:t>
            </a:r>
            <a:fld id="{67670A0D-E481-4943-8BB9-3DE314317743}" type="slidenum">
              <a:rPr lang="en-US" sz="1200" smtClean="0">
                <a:solidFill>
                  <a:schemeClr val="tx1"/>
                </a:solidFill>
              </a:rPr>
              <a:pPr algn="l"/>
              <a:t>‹#›</a:t>
            </a:fld>
            <a:endParaRPr lang="en-US" sz="1200" dirty="0">
              <a:solidFill>
                <a:schemeClr val="tx1"/>
              </a:solidFill>
            </a:endParaRPr>
          </a:p>
        </p:txBody>
      </p:sp>
      <p:pic>
        <p:nvPicPr>
          <p:cNvPr id="6" name="Picture 5">
            <a:extLst>
              <a:ext uri="{FF2B5EF4-FFF2-40B4-BE49-F238E27FC236}">
                <a16:creationId xmlns:a16="http://schemas.microsoft.com/office/drawing/2014/main" id="{98C38B01-E49A-FD46-B88C-11078952C0D2}"/>
              </a:ext>
            </a:extLst>
          </p:cNvPr>
          <p:cNvPicPr>
            <a:picLocks noChangeAspect="1"/>
          </p:cNvPicPr>
          <p:nvPr userDrawn="1"/>
        </p:nvPicPr>
        <p:blipFill>
          <a:blip r:embed="rId13"/>
          <a:stretch>
            <a:fillRect/>
          </a:stretch>
        </p:blipFill>
        <p:spPr>
          <a:xfrm>
            <a:off x="11094306" y="6359525"/>
            <a:ext cx="347302" cy="191502"/>
          </a:xfrm>
          <a:prstGeom prst="rect">
            <a:avLst/>
          </a:prstGeom>
        </p:spPr>
      </p:pic>
    </p:spTree>
    <p:extLst>
      <p:ext uri="{BB962C8B-B14F-4D97-AF65-F5344CB8AC3E}">
        <p14:creationId xmlns:p14="http://schemas.microsoft.com/office/powerpoint/2010/main" val="2650974772"/>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3" r:id="rId6"/>
    <p:sldLayoutId id="2147484030" r:id="rId7"/>
    <p:sldLayoutId id="2147484031" r:id="rId8"/>
    <p:sldLayoutId id="2147484032" r:id="rId9"/>
    <p:sldLayoutId id="2147484034" r:id="rId10"/>
    <p:sldLayoutId id="214748403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jpg"/></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266" name="Picture 3">
            <a:extLst>
              <a:ext uri="{FF2B5EF4-FFF2-40B4-BE49-F238E27FC236}">
                <a16:creationId xmlns:a16="http://schemas.microsoft.com/office/drawing/2014/main" id="{55FB18D4-558C-473B-A14F-67C27925AC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2634" y="100853"/>
            <a:ext cx="8999725" cy="665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4">
            <a:extLst>
              <a:ext uri="{FF2B5EF4-FFF2-40B4-BE49-F238E27FC236}">
                <a16:creationId xmlns:a16="http://schemas.microsoft.com/office/drawing/2014/main" id="{25336E54-A3A0-4CA4-BE0C-469E5C6E0E1F}"/>
              </a:ext>
            </a:extLst>
          </p:cNvPr>
          <p:cNvSpPr>
            <a:spLocks noChangeArrowheads="1"/>
          </p:cNvSpPr>
          <p:nvPr/>
        </p:nvSpPr>
        <p:spPr bwMode="auto">
          <a:xfrm>
            <a:off x="1651467" y="285750"/>
            <a:ext cx="3168464" cy="68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3883" b="1">
                <a:solidFill>
                  <a:srgbClr val="FFFF00"/>
                </a:solidFill>
              </a:rPr>
              <a:t>Welcome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4492977"/>
            <a:ext cx="9144000" cy="1187609"/>
          </a:xfrm>
        </p:spPr>
        <p:txBody>
          <a:bodyPr>
            <a:normAutofit/>
          </a:bodyPr>
          <a:lstStyle/>
          <a:p>
            <a:pPr algn="r"/>
            <a:r>
              <a:rPr lang="en-US" sz="2900" dirty="0"/>
              <a:t>Emmanuel Olela</a:t>
            </a:r>
          </a:p>
          <a:p>
            <a:pPr algn="r"/>
            <a:r>
              <a:rPr lang="en-US" sz="2900" dirty="0"/>
              <a:t>Phoebe Owino</a:t>
            </a:r>
          </a:p>
        </p:txBody>
      </p:sp>
      <p:sp>
        <p:nvSpPr>
          <p:cNvPr id="5" name="Title 4">
            <a:extLst>
              <a:ext uri="{FF2B5EF4-FFF2-40B4-BE49-F238E27FC236}">
                <a16:creationId xmlns:a16="http://schemas.microsoft.com/office/drawing/2014/main" id="{688930C5-8FB5-46EE-AF3B-6F329FE0158F}"/>
              </a:ext>
            </a:extLst>
          </p:cNvPr>
          <p:cNvSpPr>
            <a:spLocks noGrp="1"/>
          </p:cNvSpPr>
          <p:nvPr>
            <p:ph type="ctrTitle"/>
          </p:nvPr>
        </p:nvSpPr>
        <p:spPr>
          <a:xfrm>
            <a:off x="1523999" y="1961321"/>
            <a:ext cx="10402957" cy="2226365"/>
          </a:xfrm>
        </p:spPr>
        <p:txBody>
          <a:bodyPr>
            <a:normAutofit/>
          </a:bodyPr>
          <a:lstStyle/>
          <a:p>
            <a:r>
              <a:rPr lang="en-US" sz="4000" dirty="0"/>
              <a:t>Global Opportunity Youth Network (GOYN) </a:t>
            </a:r>
            <a:br>
              <a:rPr lang="en-US" sz="4000" dirty="0"/>
            </a:br>
            <a:r>
              <a:rPr lang="en-US" sz="4000" dirty="0"/>
              <a:t>MEAL WORKSHOP</a:t>
            </a:r>
            <a:br>
              <a:rPr lang="en-US" sz="4000" dirty="0"/>
            </a:br>
            <a:r>
              <a:rPr lang="en-US" sz="4000" dirty="0"/>
              <a:t>17</a:t>
            </a:r>
            <a:r>
              <a:rPr lang="en-US" sz="4000" baseline="30000" dirty="0"/>
              <a:t>th</a:t>
            </a:r>
            <a:r>
              <a:rPr lang="en-US" sz="4000" dirty="0"/>
              <a:t> and 26th August 2021</a:t>
            </a:r>
          </a:p>
        </p:txBody>
      </p:sp>
    </p:spTree>
    <p:extLst>
      <p:ext uri="{BB962C8B-B14F-4D97-AF65-F5344CB8AC3E}">
        <p14:creationId xmlns:p14="http://schemas.microsoft.com/office/powerpoint/2010/main" val="76914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ADFC6AB-85C3-4BE8-8425-CD0F40DC2DB8}"/>
              </a:ext>
            </a:extLst>
          </p:cNvPr>
          <p:cNvSpPr>
            <a:spLocks noGrp="1"/>
          </p:cNvSpPr>
          <p:nvPr>
            <p:ph type="body" idx="1"/>
          </p:nvPr>
        </p:nvSpPr>
        <p:spPr>
          <a:xfrm>
            <a:off x="839788" y="1375363"/>
            <a:ext cx="5009469" cy="402376"/>
          </a:xfrm>
        </p:spPr>
        <p:txBody>
          <a:bodyPr/>
          <a:lstStyle/>
          <a:p>
            <a:r>
              <a:rPr lang="en-US" dirty="0"/>
              <a:t>Participant Name, Organization, Role</a:t>
            </a:r>
          </a:p>
        </p:txBody>
      </p:sp>
      <p:sp>
        <p:nvSpPr>
          <p:cNvPr id="4" name="Text Placeholder 3">
            <a:extLst>
              <a:ext uri="{FF2B5EF4-FFF2-40B4-BE49-F238E27FC236}">
                <a16:creationId xmlns:a16="http://schemas.microsoft.com/office/drawing/2014/main" id="{48ECEA19-41BE-478A-ACAE-4B7F23567509}"/>
              </a:ext>
            </a:extLst>
          </p:cNvPr>
          <p:cNvSpPr>
            <a:spLocks noGrp="1"/>
          </p:cNvSpPr>
          <p:nvPr>
            <p:ph type="body" sz="quarter" idx="3"/>
          </p:nvPr>
        </p:nvSpPr>
        <p:spPr>
          <a:xfrm>
            <a:off x="5794829" y="1190172"/>
            <a:ext cx="5183188" cy="445919"/>
          </a:xfrm>
        </p:spPr>
        <p:txBody>
          <a:bodyPr/>
          <a:lstStyle/>
          <a:p>
            <a:r>
              <a:rPr lang="en-US" dirty="0"/>
              <a:t>Workshop objectives/agenda</a:t>
            </a:r>
          </a:p>
        </p:txBody>
      </p:sp>
      <p:sp>
        <p:nvSpPr>
          <p:cNvPr id="5" name="Content Placeholder 4">
            <a:extLst>
              <a:ext uri="{FF2B5EF4-FFF2-40B4-BE49-F238E27FC236}">
                <a16:creationId xmlns:a16="http://schemas.microsoft.com/office/drawing/2014/main" id="{6C0955F3-1408-4A1C-ABD6-B8AA94F5604F}"/>
              </a:ext>
            </a:extLst>
          </p:cNvPr>
          <p:cNvSpPr>
            <a:spLocks noGrp="1"/>
          </p:cNvSpPr>
          <p:nvPr>
            <p:ph sz="quarter" idx="4"/>
          </p:nvPr>
        </p:nvSpPr>
        <p:spPr>
          <a:xfrm>
            <a:off x="5849257" y="1650606"/>
            <a:ext cx="5834743" cy="4842268"/>
          </a:xfrm>
        </p:spPr>
        <p:txBody>
          <a:bodyPr/>
          <a:lstStyle/>
          <a:p>
            <a:pPr>
              <a:buFont typeface="Wingdings" panose="05000000000000000000" pitchFamily="2" charset="2"/>
              <a:buChar char="Ø"/>
            </a:pPr>
            <a:r>
              <a:rPr lang="en-US" sz="2400" dirty="0"/>
              <a:t>Welcome</a:t>
            </a:r>
          </a:p>
          <a:p>
            <a:pPr>
              <a:buFont typeface="Wingdings" panose="05000000000000000000" pitchFamily="2" charset="2"/>
              <a:buChar char="Ø"/>
            </a:pPr>
            <a:r>
              <a:rPr lang="en-US" sz="2400" dirty="0"/>
              <a:t>Introduction to MEAL</a:t>
            </a:r>
          </a:p>
          <a:p>
            <a:pPr>
              <a:buFont typeface="Wingdings" panose="05000000000000000000" pitchFamily="2" charset="2"/>
              <a:buChar char="Ø"/>
            </a:pPr>
            <a:r>
              <a:rPr lang="en-US" sz="2400" dirty="0"/>
              <a:t>Project design: Problem and Solution trees</a:t>
            </a:r>
          </a:p>
          <a:p>
            <a:pPr>
              <a:buFont typeface="Wingdings" panose="05000000000000000000" pitchFamily="2" charset="2"/>
              <a:buChar char="Ø"/>
            </a:pPr>
            <a:r>
              <a:rPr lang="en-US" sz="2400" dirty="0"/>
              <a:t>Theory of Change</a:t>
            </a:r>
          </a:p>
          <a:p>
            <a:pPr>
              <a:buFont typeface="Wingdings" panose="05000000000000000000" pitchFamily="2" charset="2"/>
              <a:buChar char="Ø"/>
            </a:pPr>
            <a:r>
              <a:rPr lang="en-US" sz="2400" dirty="0"/>
              <a:t>Results framework</a:t>
            </a:r>
          </a:p>
          <a:p>
            <a:pPr>
              <a:buFont typeface="Wingdings" panose="05000000000000000000" pitchFamily="2" charset="2"/>
              <a:buChar char="Ø"/>
            </a:pPr>
            <a:r>
              <a:rPr lang="en-US" sz="2400" dirty="0"/>
              <a:t>Logical framework</a:t>
            </a:r>
          </a:p>
          <a:p>
            <a:pPr>
              <a:buFont typeface="Wingdings" panose="05000000000000000000" pitchFamily="2" charset="2"/>
              <a:buChar char="Ø"/>
            </a:pPr>
            <a:r>
              <a:rPr lang="en-US" sz="2400" dirty="0"/>
              <a:t>Reporting</a:t>
            </a:r>
          </a:p>
          <a:p>
            <a:pPr>
              <a:buFont typeface="Wingdings" panose="05000000000000000000" pitchFamily="2" charset="2"/>
              <a:buChar char="Ø"/>
            </a:pPr>
            <a:r>
              <a:rPr lang="en-US" sz="2400"/>
              <a:t>Photography</a:t>
            </a:r>
            <a:endParaRPr lang="en-US" sz="2400" dirty="0"/>
          </a:p>
        </p:txBody>
      </p:sp>
      <p:sp>
        <p:nvSpPr>
          <p:cNvPr id="6" name="Title 5">
            <a:extLst>
              <a:ext uri="{FF2B5EF4-FFF2-40B4-BE49-F238E27FC236}">
                <a16:creationId xmlns:a16="http://schemas.microsoft.com/office/drawing/2014/main" id="{1A863E58-FB28-4783-B6D9-4B10B7A81C06}"/>
              </a:ext>
            </a:extLst>
          </p:cNvPr>
          <p:cNvSpPr>
            <a:spLocks noGrp="1"/>
          </p:cNvSpPr>
          <p:nvPr>
            <p:ph type="title"/>
          </p:nvPr>
        </p:nvSpPr>
        <p:spPr/>
        <p:txBody>
          <a:bodyPr/>
          <a:lstStyle/>
          <a:p>
            <a:r>
              <a:rPr lang="en-US" dirty="0"/>
              <a:t>Introductions</a:t>
            </a:r>
          </a:p>
        </p:txBody>
      </p:sp>
      <p:pic>
        <p:nvPicPr>
          <p:cNvPr id="7" name="Picture 2">
            <a:extLst>
              <a:ext uri="{FF2B5EF4-FFF2-40B4-BE49-F238E27FC236}">
                <a16:creationId xmlns:a16="http://schemas.microsoft.com/office/drawing/2014/main" id="{A3C136FF-9092-45AA-ADA0-CF9FC65986C3}"/>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8111" t="10759" r="7565" b="8438"/>
          <a:stretch/>
        </p:blipFill>
        <p:spPr bwMode="auto">
          <a:xfrm>
            <a:off x="836612" y="2416430"/>
            <a:ext cx="4572001" cy="3009900"/>
          </a:xfrm>
          <a:prstGeom prst="rect">
            <a:avLst/>
          </a:prstGeom>
          <a:solidFill>
            <a:srgbClr val="FFFFFF"/>
          </a:solidFill>
        </p:spPr>
      </p:pic>
    </p:spTree>
    <p:extLst>
      <p:ext uri="{BB962C8B-B14F-4D97-AF65-F5344CB8AC3E}">
        <p14:creationId xmlns:p14="http://schemas.microsoft.com/office/powerpoint/2010/main" val="386796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anim calcmode="lin" valueType="num">
                                      <p:cBhvr additive="base">
                                        <p:cTn id="3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anim calcmode="lin" valueType="num">
                                      <p:cBhvr additive="base">
                                        <p:cTn id="3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5" end="5"/>
                                            </p:txEl>
                                          </p:spTgt>
                                        </p:tgtEl>
                                        <p:attrNameLst>
                                          <p:attrName>style.visibility</p:attrName>
                                        </p:attrNameLst>
                                      </p:cBhvr>
                                      <p:to>
                                        <p:strVal val="visible"/>
                                      </p:to>
                                    </p:set>
                                    <p:anim calcmode="lin" valueType="num">
                                      <p:cBhvr additive="base">
                                        <p:cTn id="43"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additive="base">
                                        <p:cTn id="49"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
                                            <p:txEl>
                                              <p:pRg st="7" end="7"/>
                                            </p:txEl>
                                          </p:spTgt>
                                        </p:tgtEl>
                                        <p:attrNameLst>
                                          <p:attrName>style.visibility</p:attrName>
                                        </p:attrNameLst>
                                      </p:cBhvr>
                                      <p:to>
                                        <p:strVal val="visible"/>
                                      </p:to>
                                    </p:set>
                                    <p:anim calcmode="lin" valueType="num">
                                      <p:cBhvr additive="base">
                                        <p:cTn id="55"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91CD5E-5853-41AB-98C8-CAB6D2C75EDE}"/>
              </a:ext>
            </a:extLst>
          </p:cNvPr>
          <p:cNvSpPr>
            <a:spLocks noGrp="1"/>
          </p:cNvSpPr>
          <p:nvPr>
            <p:ph type="title"/>
          </p:nvPr>
        </p:nvSpPr>
        <p:spPr>
          <a:xfrm>
            <a:off x="1536472" y="6927"/>
            <a:ext cx="4385355" cy="494140"/>
          </a:xfrm>
        </p:spPr>
        <p:txBody>
          <a:bodyPr>
            <a:normAutofit/>
          </a:bodyPr>
          <a:lstStyle/>
          <a:p>
            <a:r>
              <a:rPr lang="en-US" sz="2400" dirty="0"/>
              <a:t>Zoom meeting basics and norms</a:t>
            </a:r>
          </a:p>
        </p:txBody>
      </p:sp>
      <p:pic>
        <p:nvPicPr>
          <p:cNvPr id="6" name="Content Placeholder 5" descr="Graphical user interface&#10;&#10;Description automatically generated">
            <a:extLst>
              <a:ext uri="{FF2B5EF4-FFF2-40B4-BE49-F238E27FC236}">
                <a16:creationId xmlns:a16="http://schemas.microsoft.com/office/drawing/2014/main" id="{5AF6D7B6-5E41-468B-A7D2-EFFD7A17F7FB}"/>
              </a:ext>
            </a:extLst>
          </p:cNvPr>
          <p:cNvPicPr>
            <a:picLocks noGrp="1" noChangeAspect="1"/>
          </p:cNvPicPr>
          <p:nvPr>
            <p:ph idx="1"/>
          </p:nvPr>
        </p:nvPicPr>
        <p:blipFill>
          <a:blip r:embed="rId3"/>
          <a:stretch>
            <a:fillRect/>
          </a:stretch>
        </p:blipFill>
        <p:spPr>
          <a:xfrm>
            <a:off x="290287" y="583896"/>
            <a:ext cx="11575710" cy="6165247"/>
          </a:xfrm>
        </p:spPr>
      </p:pic>
    </p:spTree>
    <p:extLst>
      <p:ext uri="{BB962C8B-B14F-4D97-AF65-F5344CB8AC3E}">
        <p14:creationId xmlns:p14="http://schemas.microsoft.com/office/powerpoint/2010/main" val="4002748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Introduction to MEAL</a:t>
            </a:r>
          </a:p>
        </p:txBody>
      </p:sp>
      <p:sp>
        <p:nvSpPr>
          <p:cNvPr id="3" name="Text Placeholder 2">
            <a:extLst>
              <a:ext uri="{FF2B5EF4-FFF2-40B4-BE49-F238E27FC236}">
                <a16:creationId xmlns:a16="http://schemas.microsoft.com/office/drawing/2014/main" id="{11455C09-4574-48A1-B23B-ED8F4A27EA60}"/>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899440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CC91A1-5473-49D7-AD85-2A8DD9A43C17}"/>
              </a:ext>
            </a:extLst>
          </p:cNvPr>
          <p:cNvSpPr>
            <a:spLocks noGrp="1"/>
          </p:cNvSpPr>
          <p:nvPr>
            <p:ph type="title"/>
          </p:nvPr>
        </p:nvSpPr>
        <p:spPr>
          <a:xfrm>
            <a:off x="839788" y="365126"/>
            <a:ext cx="10515600" cy="738460"/>
          </a:xfrm>
        </p:spPr>
        <p:txBody>
          <a:bodyPr/>
          <a:lstStyle/>
          <a:p>
            <a:r>
              <a:rPr lang="en-US" dirty="0"/>
              <a:t>What is MEAL?</a:t>
            </a:r>
          </a:p>
        </p:txBody>
      </p:sp>
      <p:pic>
        <p:nvPicPr>
          <p:cNvPr id="9" name="Picture 9" descr="fundamental question 1.jpeg">
            <a:extLst>
              <a:ext uri="{FF2B5EF4-FFF2-40B4-BE49-F238E27FC236}">
                <a16:creationId xmlns:a16="http://schemas.microsoft.com/office/drawing/2014/main" id="{779D93E8-8B6B-4B18-AC5E-22A80A06DA34}"/>
              </a:ext>
            </a:extLst>
          </p:cNvPr>
          <p:cNvPicPr>
            <a:picLocks noChangeAspect="1"/>
          </p:cNvPicPr>
          <p:nvPr/>
        </p:nvPicPr>
        <p:blipFill>
          <a:blip r:embed="rId3" cstate="screen"/>
          <a:srcRect/>
          <a:stretch>
            <a:fillRect/>
          </a:stretch>
        </p:blipFill>
        <p:spPr bwMode="auto">
          <a:xfrm>
            <a:off x="3626484" y="2895190"/>
            <a:ext cx="1328738" cy="3340934"/>
          </a:xfrm>
          <a:prstGeom prst="rect">
            <a:avLst/>
          </a:prstGeom>
          <a:noFill/>
          <a:ln w="9525">
            <a:noFill/>
            <a:miter lim="800000"/>
            <a:headEnd/>
            <a:tailEnd/>
          </a:ln>
        </p:spPr>
      </p:pic>
      <p:pic>
        <p:nvPicPr>
          <p:cNvPr id="10" name="Picture 10" descr="fundamental questions 2.jpg">
            <a:extLst>
              <a:ext uri="{FF2B5EF4-FFF2-40B4-BE49-F238E27FC236}">
                <a16:creationId xmlns:a16="http://schemas.microsoft.com/office/drawing/2014/main" id="{777399CF-DA5B-42CA-AEBE-C226A60B70A6}"/>
              </a:ext>
            </a:extLst>
          </p:cNvPr>
          <p:cNvPicPr>
            <a:picLocks noChangeAspect="1"/>
          </p:cNvPicPr>
          <p:nvPr/>
        </p:nvPicPr>
        <p:blipFill>
          <a:blip r:embed="rId4" cstate="screen"/>
          <a:srcRect/>
          <a:stretch>
            <a:fillRect/>
          </a:stretch>
        </p:blipFill>
        <p:spPr bwMode="auto">
          <a:xfrm>
            <a:off x="1795877" y="2807137"/>
            <a:ext cx="1995487" cy="3399635"/>
          </a:xfrm>
          <a:prstGeom prst="rect">
            <a:avLst/>
          </a:prstGeom>
          <a:noFill/>
          <a:ln w="9525">
            <a:noFill/>
            <a:miter lim="800000"/>
            <a:headEnd/>
            <a:tailEnd/>
          </a:ln>
        </p:spPr>
      </p:pic>
      <p:sp>
        <p:nvSpPr>
          <p:cNvPr id="11" name="Cloud Callout 6">
            <a:extLst>
              <a:ext uri="{FF2B5EF4-FFF2-40B4-BE49-F238E27FC236}">
                <a16:creationId xmlns:a16="http://schemas.microsoft.com/office/drawing/2014/main" id="{7CAAD61F-519E-429B-AF1B-C793A8C0E7CA}"/>
              </a:ext>
            </a:extLst>
          </p:cNvPr>
          <p:cNvSpPr>
            <a:spLocks noChangeArrowheads="1"/>
          </p:cNvSpPr>
          <p:nvPr/>
        </p:nvSpPr>
        <p:spPr bwMode="auto">
          <a:xfrm rot="21092405">
            <a:off x="2737667" y="1400035"/>
            <a:ext cx="2778379" cy="1322902"/>
          </a:xfrm>
          <a:prstGeom prst="cloudCallout">
            <a:avLst>
              <a:gd name="adj1" fmla="val -41186"/>
              <a:gd name="adj2" fmla="val 67894"/>
            </a:avLst>
          </a:prstGeom>
          <a:solidFill>
            <a:schemeClr val="bg1"/>
          </a:solidFill>
          <a:ln w="25400">
            <a:solidFill>
              <a:schemeClr val="tx1"/>
            </a:solidFill>
            <a:round/>
            <a:headEnd/>
            <a:tailEnd/>
          </a:ln>
          <a:effectLst>
            <a:outerShdw dist="23000" dir="5400000" rotWithShape="0">
              <a:srgbClr val="808080">
                <a:alpha val="34998"/>
              </a:srgbClr>
            </a:outerShdw>
          </a:effectLst>
        </p:spPr>
        <p:txBody>
          <a:bodyPr lIns="0" rIns="0" anchor="ctr"/>
          <a:lstStyle/>
          <a:p>
            <a:pPr algn="ctr"/>
            <a:r>
              <a:rPr lang="en-US" sz="1600" dirty="0">
                <a:latin typeface="Comic Sans MS" pitchFamily="-1" charset="0"/>
              </a:rPr>
              <a:t>What is Evaluation?</a:t>
            </a:r>
            <a:endParaRPr lang="en-US" sz="1600" dirty="0">
              <a:latin typeface="Calibri" pitchFamily="-1" charset="0"/>
            </a:endParaRPr>
          </a:p>
        </p:txBody>
      </p:sp>
      <p:sp>
        <p:nvSpPr>
          <p:cNvPr id="13" name="Cloud Callout 8">
            <a:extLst>
              <a:ext uri="{FF2B5EF4-FFF2-40B4-BE49-F238E27FC236}">
                <a16:creationId xmlns:a16="http://schemas.microsoft.com/office/drawing/2014/main" id="{C2832E28-74D0-4C0D-9F4D-9EFF642B63C9}"/>
              </a:ext>
            </a:extLst>
          </p:cNvPr>
          <p:cNvSpPr>
            <a:spLocks noChangeArrowheads="1"/>
          </p:cNvSpPr>
          <p:nvPr/>
        </p:nvSpPr>
        <p:spPr bwMode="auto">
          <a:xfrm rot="20466125">
            <a:off x="182691" y="1853961"/>
            <a:ext cx="2311400" cy="1408112"/>
          </a:xfrm>
          <a:prstGeom prst="cloudCallout">
            <a:avLst>
              <a:gd name="adj1" fmla="val 17819"/>
              <a:gd name="adj2" fmla="val 85412"/>
            </a:avLst>
          </a:prstGeom>
          <a:solidFill>
            <a:schemeClr val="bg1"/>
          </a:solidFill>
          <a:ln w="25400">
            <a:solidFill>
              <a:schemeClr val="tx1"/>
            </a:solidFill>
            <a:round/>
            <a:headEnd/>
            <a:tailEnd/>
          </a:ln>
          <a:effectLst>
            <a:outerShdw dist="23000" dir="5400000" rotWithShape="0">
              <a:srgbClr val="808080">
                <a:alpha val="34998"/>
              </a:srgbClr>
            </a:outerShdw>
          </a:effectLst>
        </p:spPr>
        <p:txBody>
          <a:bodyPr lIns="0" rIns="0" anchor="ctr"/>
          <a:lstStyle/>
          <a:p>
            <a:pPr algn="ctr">
              <a:defRPr/>
            </a:pPr>
            <a:r>
              <a:rPr lang="en-US" sz="1600" dirty="0">
                <a:latin typeface="Comic Sans MS"/>
                <a:ea typeface="+mn-ea"/>
                <a:cs typeface="Comic Sans MS"/>
              </a:rPr>
              <a:t>What is Monitoring?</a:t>
            </a:r>
            <a:endParaRPr lang="en-US" sz="1600" dirty="0">
              <a:latin typeface="+mn-lt"/>
              <a:ea typeface="+mn-ea"/>
            </a:endParaRPr>
          </a:p>
        </p:txBody>
      </p:sp>
      <p:sp>
        <p:nvSpPr>
          <p:cNvPr id="14" name="Rectangle 6">
            <a:extLst>
              <a:ext uri="{FF2B5EF4-FFF2-40B4-BE49-F238E27FC236}">
                <a16:creationId xmlns:a16="http://schemas.microsoft.com/office/drawing/2014/main" id="{2623F77A-FF29-4195-8FC3-F50B55702740}"/>
              </a:ext>
            </a:extLst>
          </p:cNvPr>
          <p:cNvSpPr>
            <a:spLocks noChangeArrowheads="1"/>
          </p:cNvSpPr>
          <p:nvPr/>
        </p:nvSpPr>
        <p:spPr bwMode="auto">
          <a:xfrm>
            <a:off x="7347138" y="505756"/>
            <a:ext cx="4618895" cy="830997"/>
          </a:xfrm>
          <a:prstGeom prst="rect">
            <a:avLst/>
          </a:prstGeom>
          <a:noFill/>
          <a:ln w="9525">
            <a:noFill/>
            <a:miter lim="800000"/>
            <a:headEnd/>
            <a:tailEnd/>
          </a:ln>
        </p:spPr>
        <p:txBody>
          <a:bodyPr wrap="square">
            <a:spAutoFit/>
          </a:bodyPr>
          <a:lstStyle/>
          <a:p>
            <a:endParaRPr lang="en-GB" sz="2400" dirty="0"/>
          </a:p>
          <a:p>
            <a:endParaRPr lang="en-GB" sz="2400" dirty="0"/>
          </a:p>
        </p:txBody>
      </p:sp>
      <p:sp>
        <p:nvSpPr>
          <p:cNvPr id="15" name="Cloud Callout 7">
            <a:extLst>
              <a:ext uri="{FF2B5EF4-FFF2-40B4-BE49-F238E27FC236}">
                <a16:creationId xmlns:a16="http://schemas.microsoft.com/office/drawing/2014/main" id="{A86DE29C-FCBD-4065-BEC3-4029BA9FF419}"/>
              </a:ext>
            </a:extLst>
          </p:cNvPr>
          <p:cNvSpPr>
            <a:spLocks noChangeArrowheads="1"/>
          </p:cNvSpPr>
          <p:nvPr/>
        </p:nvSpPr>
        <p:spPr bwMode="auto">
          <a:xfrm>
            <a:off x="4657648" y="4347121"/>
            <a:ext cx="2778379" cy="1408113"/>
          </a:xfrm>
          <a:prstGeom prst="cloudCallout">
            <a:avLst>
              <a:gd name="adj1" fmla="val -62255"/>
              <a:gd name="adj2" fmla="val -61912"/>
            </a:avLst>
          </a:prstGeom>
          <a:solidFill>
            <a:schemeClr val="bg1"/>
          </a:solidFill>
          <a:ln w="25400">
            <a:solidFill>
              <a:schemeClr val="tx1"/>
            </a:solidFill>
            <a:round/>
            <a:headEnd/>
            <a:tailEnd/>
          </a:ln>
          <a:effectLst>
            <a:outerShdw dist="23000" dir="5400000" rotWithShape="0">
              <a:srgbClr val="808080">
                <a:alpha val="34998"/>
              </a:srgbClr>
            </a:outerShdw>
          </a:effectLst>
        </p:spPr>
        <p:txBody>
          <a:bodyPr lIns="0" rIns="0" anchor="ctr"/>
          <a:lstStyle/>
          <a:p>
            <a:pPr algn="ctr"/>
            <a:r>
              <a:rPr lang="en-US" sz="1600" dirty="0">
                <a:latin typeface="Comic Sans MS" pitchFamily="-1" charset="0"/>
              </a:rPr>
              <a:t>What is Learning?</a:t>
            </a:r>
            <a:endParaRPr lang="en-US" sz="1600" dirty="0">
              <a:latin typeface="Calibri" pitchFamily="-1" charset="0"/>
            </a:endParaRPr>
          </a:p>
        </p:txBody>
      </p:sp>
      <p:sp>
        <p:nvSpPr>
          <p:cNvPr id="16" name="Cloud Callout 6">
            <a:extLst>
              <a:ext uri="{FF2B5EF4-FFF2-40B4-BE49-F238E27FC236}">
                <a16:creationId xmlns:a16="http://schemas.microsoft.com/office/drawing/2014/main" id="{3814231C-4FA0-4403-8BED-DE6CD0B2F54D}"/>
              </a:ext>
            </a:extLst>
          </p:cNvPr>
          <p:cNvSpPr>
            <a:spLocks noChangeArrowheads="1"/>
          </p:cNvSpPr>
          <p:nvPr/>
        </p:nvSpPr>
        <p:spPr bwMode="auto">
          <a:xfrm rot="1891612">
            <a:off x="4756520" y="2692365"/>
            <a:ext cx="2778379" cy="1322902"/>
          </a:xfrm>
          <a:prstGeom prst="cloudCallout">
            <a:avLst>
              <a:gd name="adj1" fmla="val -41186"/>
              <a:gd name="adj2" fmla="val 67894"/>
            </a:avLst>
          </a:prstGeom>
          <a:solidFill>
            <a:schemeClr val="bg1"/>
          </a:solidFill>
          <a:ln w="25400">
            <a:solidFill>
              <a:schemeClr val="tx1"/>
            </a:solidFill>
            <a:round/>
            <a:headEnd/>
            <a:tailEnd/>
          </a:ln>
          <a:effectLst>
            <a:outerShdw dist="23000" dir="5400000" rotWithShape="0">
              <a:srgbClr val="808080">
                <a:alpha val="34998"/>
              </a:srgbClr>
            </a:outerShdw>
          </a:effectLst>
        </p:spPr>
        <p:txBody>
          <a:bodyPr lIns="0" rIns="0" anchor="ctr"/>
          <a:lstStyle/>
          <a:p>
            <a:pPr algn="ctr"/>
            <a:r>
              <a:rPr lang="en-US" sz="1600" dirty="0">
                <a:latin typeface="Comic Sans MS" pitchFamily="-1" charset="0"/>
              </a:rPr>
              <a:t>What is Accountability?</a:t>
            </a:r>
            <a:endParaRPr lang="en-US" sz="1600" dirty="0">
              <a:latin typeface="Calibri" pitchFamily="-1" charset="0"/>
            </a:endParaRPr>
          </a:p>
        </p:txBody>
      </p:sp>
      <p:sp>
        <p:nvSpPr>
          <p:cNvPr id="2" name="TextBox 1">
            <a:extLst>
              <a:ext uri="{FF2B5EF4-FFF2-40B4-BE49-F238E27FC236}">
                <a16:creationId xmlns:a16="http://schemas.microsoft.com/office/drawing/2014/main" id="{9B98F7D7-0C44-44F2-A794-A5C071884AA2}"/>
              </a:ext>
            </a:extLst>
          </p:cNvPr>
          <p:cNvSpPr txBox="1"/>
          <p:nvPr/>
        </p:nvSpPr>
        <p:spPr>
          <a:xfrm>
            <a:off x="7850599" y="2018433"/>
            <a:ext cx="4115434" cy="2308324"/>
          </a:xfrm>
          <a:prstGeom prst="rect">
            <a:avLst/>
          </a:prstGeom>
          <a:noFill/>
        </p:spPr>
        <p:txBody>
          <a:bodyPr wrap="square" rtlCol="0">
            <a:spAutoFit/>
          </a:bodyPr>
          <a:lstStyle/>
          <a:p>
            <a:r>
              <a:rPr lang="en-GB" sz="2400" dirty="0"/>
              <a:t>How we measure whether our project is on the road to reaching its objectives (monitoring) or has actually reached its objectives (evaluation) – or not.</a:t>
            </a:r>
          </a:p>
        </p:txBody>
      </p:sp>
    </p:spTree>
    <p:extLst>
      <p:ext uri="{BB962C8B-B14F-4D97-AF65-F5344CB8AC3E}">
        <p14:creationId xmlns:p14="http://schemas.microsoft.com/office/powerpoint/2010/main" val="118634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nodePh="1">
                                  <p:stCondLst>
                                    <p:cond delay="0"/>
                                  </p:stCondLst>
                                  <p:endCondLst>
                                    <p:cond evt="begin" delay="0">
                                      <p:tn val="29"/>
                                    </p:cond>
                                  </p:end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p:bldP spid="15" grpId="0" animBg="1"/>
      <p:bldP spid="16" grpId="0" animBg="1"/>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C3EB124-1947-43EC-A287-D1490EAA785B}"/>
              </a:ext>
            </a:extLst>
          </p:cNvPr>
          <p:cNvSpPr>
            <a:spLocks noGrp="1"/>
          </p:cNvSpPr>
          <p:nvPr>
            <p:ph type="title"/>
          </p:nvPr>
        </p:nvSpPr>
        <p:spPr>
          <a:xfrm>
            <a:off x="839788" y="365126"/>
            <a:ext cx="10515600" cy="661569"/>
          </a:xfrm>
        </p:spPr>
        <p:txBody>
          <a:bodyPr/>
          <a:lstStyle/>
          <a:p>
            <a:r>
              <a:rPr lang="en-US" dirty="0"/>
              <a:t>Defining MEAL</a:t>
            </a:r>
          </a:p>
        </p:txBody>
      </p:sp>
      <p:graphicFrame>
        <p:nvGraphicFramePr>
          <p:cNvPr id="5" name="Table 6">
            <a:extLst>
              <a:ext uri="{FF2B5EF4-FFF2-40B4-BE49-F238E27FC236}">
                <a16:creationId xmlns:a16="http://schemas.microsoft.com/office/drawing/2014/main" id="{564D5744-CF47-497D-8201-7AEA1287E5EC}"/>
              </a:ext>
            </a:extLst>
          </p:cNvPr>
          <p:cNvGraphicFramePr>
            <a:graphicFrameLocks noGrp="1"/>
          </p:cNvGraphicFramePr>
          <p:nvPr>
            <p:ph idx="1"/>
            <p:extLst>
              <p:ext uri="{D42A27DB-BD31-4B8C-83A1-F6EECF244321}">
                <p14:modId xmlns:p14="http://schemas.microsoft.com/office/powerpoint/2010/main" val="3268949699"/>
              </p:ext>
            </p:extLst>
          </p:nvPr>
        </p:nvGraphicFramePr>
        <p:xfrm>
          <a:off x="476250" y="1026695"/>
          <a:ext cx="11315704" cy="5294347"/>
        </p:xfrm>
        <a:graphic>
          <a:graphicData uri="http://schemas.openxmlformats.org/drawingml/2006/table">
            <a:tbl>
              <a:tblPr firstRow="1" bandRow="1">
                <a:tableStyleId>{5940675A-B579-460E-94D1-54222C63F5DA}</a:tableStyleId>
              </a:tblPr>
              <a:tblGrid>
                <a:gridCol w="2767013">
                  <a:extLst>
                    <a:ext uri="{9D8B030D-6E8A-4147-A177-3AD203B41FA5}">
                      <a16:colId xmlns:a16="http://schemas.microsoft.com/office/drawing/2014/main" val="3051941529"/>
                    </a:ext>
                  </a:extLst>
                </a:gridCol>
                <a:gridCol w="2771775">
                  <a:extLst>
                    <a:ext uri="{9D8B030D-6E8A-4147-A177-3AD203B41FA5}">
                      <a16:colId xmlns:a16="http://schemas.microsoft.com/office/drawing/2014/main" val="2389963941"/>
                    </a:ext>
                  </a:extLst>
                </a:gridCol>
                <a:gridCol w="2828925">
                  <a:extLst>
                    <a:ext uri="{9D8B030D-6E8A-4147-A177-3AD203B41FA5}">
                      <a16:colId xmlns:a16="http://schemas.microsoft.com/office/drawing/2014/main" val="2162868270"/>
                    </a:ext>
                  </a:extLst>
                </a:gridCol>
                <a:gridCol w="2947991">
                  <a:extLst>
                    <a:ext uri="{9D8B030D-6E8A-4147-A177-3AD203B41FA5}">
                      <a16:colId xmlns:a16="http://schemas.microsoft.com/office/drawing/2014/main" val="4282265754"/>
                    </a:ext>
                  </a:extLst>
                </a:gridCol>
              </a:tblGrid>
              <a:tr h="229065">
                <a:tc>
                  <a:txBody>
                    <a:bodyPr/>
                    <a:lstStyle/>
                    <a:p>
                      <a:r>
                        <a:rPr lang="en-US" sz="2200" b="1" dirty="0">
                          <a:solidFill>
                            <a:schemeClr val="bg1"/>
                          </a:solidFill>
                        </a:rPr>
                        <a:t>Monitoring</a:t>
                      </a:r>
                    </a:p>
                  </a:txBody>
                  <a:tcPr>
                    <a:solidFill>
                      <a:schemeClr val="tx1"/>
                    </a:solidFill>
                  </a:tcPr>
                </a:tc>
                <a:tc>
                  <a:txBody>
                    <a:bodyPr/>
                    <a:lstStyle/>
                    <a:p>
                      <a:r>
                        <a:rPr lang="en-US" sz="2200" b="1" dirty="0">
                          <a:solidFill>
                            <a:schemeClr val="bg1"/>
                          </a:solidFill>
                        </a:rPr>
                        <a:t>Evaluation</a:t>
                      </a:r>
                    </a:p>
                  </a:txBody>
                  <a:tcPr>
                    <a:solidFill>
                      <a:schemeClr val="tx1"/>
                    </a:solidFill>
                  </a:tcPr>
                </a:tc>
                <a:tc>
                  <a:txBody>
                    <a:bodyPr/>
                    <a:lstStyle/>
                    <a:p>
                      <a:r>
                        <a:rPr lang="en-US" sz="2200" b="1" dirty="0">
                          <a:solidFill>
                            <a:schemeClr val="bg1"/>
                          </a:solidFill>
                        </a:rPr>
                        <a:t>Accountability</a:t>
                      </a:r>
                    </a:p>
                  </a:txBody>
                  <a:tcPr>
                    <a:solidFill>
                      <a:schemeClr val="tx1"/>
                    </a:solidFill>
                  </a:tcPr>
                </a:tc>
                <a:tc>
                  <a:txBody>
                    <a:bodyPr/>
                    <a:lstStyle/>
                    <a:p>
                      <a:r>
                        <a:rPr lang="en-US" sz="2200" b="1" dirty="0">
                          <a:solidFill>
                            <a:schemeClr val="bg1"/>
                          </a:solidFill>
                        </a:rPr>
                        <a:t>Learning</a:t>
                      </a:r>
                    </a:p>
                  </a:txBody>
                  <a:tcPr>
                    <a:solidFill>
                      <a:schemeClr val="tx1"/>
                    </a:solidFill>
                  </a:tcPr>
                </a:tc>
                <a:extLst>
                  <a:ext uri="{0D108BD9-81ED-4DB2-BD59-A6C34878D82A}">
                    <a16:rowId xmlns:a16="http://schemas.microsoft.com/office/drawing/2014/main" val="1631137690"/>
                  </a:ext>
                </a:extLst>
              </a:tr>
              <a:tr h="48676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0" dirty="0">
                          <a:solidFill>
                            <a:schemeClr val="tx1"/>
                          </a:solidFill>
                          <a:effectLst/>
                        </a:rPr>
                        <a:t>Systematic collection, analysis and documentation of information about progress towards achieving project objectives in order to inform timely decision making and contribute to project accountability and learning.</a:t>
                      </a:r>
                      <a:endParaRPr lang="en-US" sz="2200" b="0" i="0" dirty="0">
                        <a:solidFill>
                          <a:schemeClr val="tx1"/>
                        </a:solidFill>
                        <a:effectLst/>
                        <a:latin typeface="Segoe UI" panose="020B0502040204020203" pitchFamily="34" charset="0"/>
                      </a:endParaRPr>
                    </a:p>
                  </a:txBody>
                  <a:tcPr/>
                </a:tc>
                <a:tc>
                  <a:txBody>
                    <a:bodyPr/>
                    <a:lstStyle/>
                    <a:p>
                      <a:pPr marL="0" marR="0" lvl="0" indent="0" algn="l" defTabSz="914400" rtl="0" eaLnBrk="1" fontAlgn="auto" latinLnBrk="0" hangingPunct="1">
                        <a:lnSpc>
                          <a:spcPct val="107000"/>
                        </a:lnSpc>
                        <a:spcBef>
                          <a:spcPts val="0"/>
                        </a:spcBef>
                        <a:spcAft>
                          <a:spcPts val="0"/>
                        </a:spcAft>
                        <a:buClrTx/>
                        <a:buSzTx/>
                        <a:buFont typeface="Wingdings" panose="05000000000000000000" pitchFamily="2" charset="2"/>
                        <a:buNone/>
                        <a:tabLst/>
                        <a:defRPr/>
                      </a:pPr>
                      <a:r>
                        <a:rPr lang="en-US" sz="2200" b="0" dirty="0">
                          <a:solidFill>
                            <a:schemeClr val="tx1"/>
                          </a:solidFill>
                          <a:effectLst/>
                        </a:rPr>
                        <a:t>Periodic, systematic assessment of a project’s relevance, efficiency, effectiveness, impact and sustainability on a defined population. </a:t>
                      </a:r>
                      <a:endParaRPr lang="en-US" sz="2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lvl="0" indent="0" algn="l" defTabSz="914400" rtl="0" eaLnBrk="1" fontAlgn="auto" latinLnBrk="0" hangingPunct="1">
                        <a:lnSpc>
                          <a:spcPct val="107000"/>
                        </a:lnSpc>
                        <a:spcBef>
                          <a:spcPts val="0"/>
                        </a:spcBef>
                        <a:spcAft>
                          <a:spcPts val="0"/>
                        </a:spcAft>
                        <a:buClrTx/>
                        <a:buSzTx/>
                        <a:buFont typeface="Wingdings" panose="05000000000000000000" pitchFamily="2" charset="2"/>
                        <a:buNone/>
                        <a:tabLst/>
                        <a:defRPr/>
                      </a:pPr>
                      <a:r>
                        <a:rPr lang="en-US" sz="2200" b="0" dirty="0">
                          <a:solidFill>
                            <a:schemeClr val="tx1"/>
                          </a:solidFill>
                          <a:effectLst/>
                        </a:rPr>
                        <a:t>How an organization responds to and balances the needs of all stakeholders (including beneficiaries, donors, partners and CRS itself) in its decision making and activities and delivers against this commitment.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0" dirty="0">
                          <a:solidFill>
                            <a:schemeClr val="tx1"/>
                          </a:solidFill>
                          <a:effectLst/>
                        </a:rPr>
                        <a:t>Continuous process of analyzing a wide variety of information sources and knowledge (including evaluation findings, monitoring data, innovations, stories, person-to-person exchanges and new learning) that bring to light new best practices or call into question received wisdom. </a:t>
                      </a:r>
                      <a:endParaRPr lang="en-US" sz="2200" dirty="0">
                        <a:solidFill>
                          <a:schemeClr val="tx1"/>
                        </a:solidFill>
                      </a:endParaRPr>
                    </a:p>
                  </a:txBody>
                  <a:tcPr/>
                </a:tc>
                <a:extLst>
                  <a:ext uri="{0D108BD9-81ED-4DB2-BD59-A6C34878D82A}">
                    <a16:rowId xmlns:a16="http://schemas.microsoft.com/office/drawing/2014/main" val="3347592201"/>
                  </a:ext>
                </a:extLst>
              </a:tr>
            </a:tbl>
          </a:graphicData>
        </a:graphic>
      </p:graphicFrame>
    </p:spTree>
    <p:extLst>
      <p:ext uri="{BB962C8B-B14F-4D97-AF65-F5344CB8AC3E}">
        <p14:creationId xmlns:p14="http://schemas.microsoft.com/office/powerpoint/2010/main" val="2030020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0AE73B-B018-40D5-BD69-00DF0C67FEEB}"/>
              </a:ext>
            </a:extLst>
          </p:cNvPr>
          <p:cNvSpPr>
            <a:spLocks noGrp="1"/>
          </p:cNvSpPr>
          <p:nvPr>
            <p:ph idx="1"/>
          </p:nvPr>
        </p:nvSpPr>
        <p:spPr/>
        <p:txBody>
          <a:bodyPr/>
          <a:lstStyle/>
          <a:p>
            <a:pPr marL="457200" indent="-457200">
              <a:buFont typeface="Arial" panose="020B0604020202020204" pitchFamily="34" charset="0"/>
              <a:buChar char="•"/>
            </a:pPr>
            <a:r>
              <a:rPr lang="en-US" sz="2800" dirty="0"/>
              <a:t>It makes us accountable.​</a:t>
            </a:r>
          </a:p>
          <a:p>
            <a:pPr marL="457200" indent="-457200">
              <a:buFont typeface="Arial" panose="020B0604020202020204" pitchFamily="34" charset="0"/>
              <a:buChar char="•"/>
            </a:pPr>
            <a:r>
              <a:rPr lang="en-US" sz="2800" dirty="0"/>
              <a:t>It helps us learn how to do things better.​</a:t>
            </a:r>
          </a:p>
          <a:p>
            <a:pPr marL="457200" indent="-457200">
              <a:buFont typeface="Arial" panose="020B0604020202020204" pitchFamily="34" charset="0"/>
              <a:buChar char="•"/>
            </a:pPr>
            <a:r>
              <a:rPr lang="en-US" sz="2800" dirty="0"/>
              <a:t>Improves the quality of what we are doing.​</a:t>
            </a:r>
          </a:p>
          <a:p>
            <a:pPr marL="457200" indent="-457200">
              <a:buFont typeface="Arial" panose="020B0604020202020204" pitchFamily="34" charset="0"/>
              <a:buChar char="•"/>
            </a:pPr>
            <a:r>
              <a:rPr lang="en-US" sz="2800" dirty="0"/>
              <a:t>It makes reporting to donors &amp; other stakeholders much easier.​</a:t>
            </a:r>
          </a:p>
          <a:p>
            <a:pPr marL="457200" indent="-457200">
              <a:buFont typeface="Arial" panose="020B0604020202020204" pitchFamily="34" charset="0"/>
              <a:buChar char="•"/>
            </a:pPr>
            <a:r>
              <a:rPr lang="en-US" sz="2800" dirty="0"/>
              <a:t>It is another opportunity to engage participants.​</a:t>
            </a:r>
          </a:p>
          <a:p>
            <a:pPr marL="457200" indent="-457200">
              <a:buFont typeface="Arial" panose="020B0604020202020204" pitchFamily="34" charset="0"/>
              <a:buChar char="•"/>
            </a:pPr>
            <a:r>
              <a:rPr lang="en-US" sz="2800" dirty="0"/>
              <a:t>It will increase the chances of future funding</a:t>
            </a:r>
            <a:r>
              <a:rPr lang="en-US" dirty="0"/>
              <a:t>.</a:t>
            </a:r>
            <a:endParaRPr lang="en-US" sz="2800" dirty="0"/>
          </a:p>
        </p:txBody>
      </p:sp>
      <p:sp>
        <p:nvSpPr>
          <p:cNvPr id="3" name="Title 2">
            <a:extLst>
              <a:ext uri="{FF2B5EF4-FFF2-40B4-BE49-F238E27FC236}">
                <a16:creationId xmlns:a16="http://schemas.microsoft.com/office/drawing/2014/main" id="{5E08E65F-1CAE-4508-A5BA-765AFB74B2F8}"/>
              </a:ext>
            </a:extLst>
          </p:cNvPr>
          <p:cNvSpPr>
            <a:spLocks noGrp="1"/>
          </p:cNvSpPr>
          <p:nvPr>
            <p:ph type="title"/>
          </p:nvPr>
        </p:nvSpPr>
        <p:spPr/>
        <p:txBody>
          <a:bodyPr/>
          <a:lstStyle/>
          <a:p>
            <a:r>
              <a:rPr lang="en-US" dirty="0"/>
              <a:t>Why MEAL?</a:t>
            </a:r>
          </a:p>
        </p:txBody>
      </p:sp>
    </p:spTree>
    <p:extLst>
      <p:ext uri="{BB962C8B-B14F-4D97-AF65-F5344CB8AC3E}">
        <p14:creationId xmlns:p14="http://schemas.microsoft.com/office/powerpoint/2010/main" val="3667317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8DE090-50AD-4F99-8125-167CC95CB01D}"/>
              </a:ext>
            </a:extLst>
          </p:cNvPr>
          <p:cNvSpPr>
            <a:spLocks noGrp="1"/>
          </p:cNvSpPr>
          <p:nvPr>
            <p:ph type="title"/>
          </p:nvPr>
        </p:nvSpPr>
        <p:spPr>
          <a:xfrm>
            <a:off x="839788" y="365126"/>
            <a:ext cx="10515600" cy="720421"/>
          </a:xfrm>
        </p:spPr>
        <p:txBody>
          <a:bodyPr>
            <a:normAutofit/>
          </a:bodyPr>
          <a:lstStyle/>
          <a:p>
            <a:r>
              <a:rPr lang="en-GB" sz="2800" b="1" dirty="0"/>
              <a:t>M</a:t>
            </a:r>
            <a:r>
              <a:rPr lang="en-GB" sz="2800" dirty="0"/>
              <a:t>EAL</a:t>
            </a:r>
            <a:r>
              <a:rPr lang="en-GB" sz="2800" b="1" dirty="0"/>
              <a:t> is critically linked to the project cycle</a:t>
            </a:r>
            <a:endParaRPr lang="en-US" sz="2800" dirty="0"/>
          </a:p>
        </p:txBody>
      </p:sp>
      <p:pic>
        <p:nvPicPr>
          <p:cNvPr id="41" name="Picture 40">
            <a:extLst>
              <a:ext uri="{FF2B5EF4-FFF2-40B4-BE49-F238E27FC236}">
                <a16:creationId xmlns:a16="http://schemas.microsoft.com/office/drawing/2014/main" id="{0C96DA5D-5C4E-42D3-9D45-7F4F3F07F551}"/>
              </a:ext>
            </a:extLst>
          </p:cNvPr>
          <p:cNvPicPr>
            <a:picLocks noChangeAspect="1"/>
          </p:cNvPicPr>
          <p:nvPr/>
        </p:nvPicPr>
        <p:blipFill>
          <a:blip r:embed="rId2"/>
          <a:stretch>
            <a:fillRect/>
          </a:stretch>
        </p:blipFill>
        <p:spPr>
          <a:xfrm>
            <a:off x="1283369" y="1085547"/>
            <a:ext cx="8582526" cy="5635975"/>
          </a:xfrm>
          <a:prstGeom prst="rect">
            <a:avLst/>
          </a:prstGeom>
        </p:spPr>
      </p:pic>
    </p:spTree>
    <p:extLst>
      <p:ext uri="{BB962C8B-B14F-4D97-AF65-F5344CB8AC3E}">
        <p14:creationId xmlns:p14="http://schemas.microsoft.com/office/powerpoint/2010/main" val="3243300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89EB5AF-17D8-453A-ACFF-3253F2B044C0}"/>
              </a:ext>
            </a:extLst>
          </p:cNvPr>
          <p:cNvSpPr>
            <a:spLocks noGrp="1"/>
          </p:cNvSpPr>
          <p:nvPr>
            <p:ph type="body" idx="1"/>
          </p:nvPr>
        </p:nvSpPr>
        <p:spPr>
          <a:xfrm>
            <a:off x="839788" y="367915"/>
            <a:ext cx="4670774" cy="823912"/>
          </a:xfrm>
        </p:spPr>
        <p:txBody>
          <a:bodyPr/>
          <a:lstStyle/>
          <a:p>
            <a:r>
              <a:rPr lang="en-GB" sz="2800" dirty="0"/>
              <a:t>Project Management Cycle</a:t>
            </a:r>
          </a:p>
        </p:txBody>
      </p:sp>
      <p:pic>
        <p:nvPicPr>
          <p:cNvPr id="27" name="Content Placeholder 26">
            <a:extLst>
              <a:ext uri="{FF2B5EF4-FFF2-40B4-BE49-F238E27FC236}">
                <a16:creationId xmlns:a16="http://schemas.microsoft.com/office/drawing/2014/main" id="{4DD50EB6-69C6-4A92-811B-833A78446A0C}"/>
              </a:ext>
            </a:extLst>
          </p:cNvPr>
          <p:cNvPicPr>
            <a:picLocks noGrp="1" noChangeAspect="1"/>
          </p:cNvPicPr>
          <p:nvPr>
            <p:ph sz="half" idx="2"/>
          </p:nvPr>
        </p:nvPicPr>
        <p:blipFill>
          <a:blip r:embed="rId2"/>
          <a:stretch>
            <a:fillRect/>
          </a:stretch>
        </p:blipFill>
        <p:spPr>
          <a:xfrm>
            <a:off x="790826" y="1646905"/>
            <a:ext cx="4719736" cy="4153820"/>
          </a:xfrm>
          <a:prstGeom prst="rect">
            <a:avLst/>
          </a:prstGeom>
          <a:ln>
            <a:solidFill>
              <a:schemeClr val="accent1"/>
            </a:solidFill>
          </a:ln>
        </p:spPr>
      </p:pic>
      <p:sp>
        <p:nvSpPr>
          <p:cNvPr id="7" name="Text Placeholder 6">
            <a:extLst>
              <a:ext uri="{FF2B5EF4-FFF2-40B4-BE49-F238E27FC236}">
                <a16:creationId xmlns:a16="http://schemas.microsoft.com/office/drawing/2014/main" id="{9D3949CA-EE79-4860-8F9D-6C087738F4AF}"/>
              </a:ext>
            </a:extLst>
          </p:cNvPr>
          <p:cNvSpPr>
            <a:spLocks noGrp="1"/>
          </p:cNvSpPr>
          <p:nvPr>
            <p:ph type="body" sz="quarter" idx="3"/>
          </p:nvPr>
        </p:nvSpPr>
        <p:spPr>
          <a:xfrm>
            <a:off x="6280393" y="364768"/>
            <a:ext cx="5274365" cy="1063320"/>
          </a:xfrm>
        </p:spPr>
        <p:txBody>
          <a:bodyPr/>
          <a:lstStyle/>
          <a:p>
            <a:pPr algn="ctr"/>
            <a:r>
              <a:rPr lang="en-GB" sz="2800" dirty="0"/>
              <a:t>Categories Fundamental to Project Management</a:t>
            </a:r>
          </a:p>
        </p:txBody>
      </p:sp>
      <p:pic>
        <p:nvPicPr>
          <p:cNvPr id="29" name="Content Placeholder 28">
            <a:extLst>
              <a:ext uri="{FF2B5EF4-FFF2-40B4-BE49-F238E27FC236}">
                <a16:creationId xmlns:a16="http://schemas.microsoft.com/office/drawing/2014/main" id="{EB2D26E9-CFED-4939-A2BA-B20008A5FB60}"/>
              </a:ext>
            </a:extLst>
          </p:cNvPr>
          <p:cNvPicPr>
            <a:picLocks noGrp="1" noChangeAspect="1"/>
          </p:cNvPicPr>
          <p:nvPr>
            <p:ph sz="quarter" idx="4"/>
          </p:nvPr>
        </p:nvPicPr>
        <p:blipFill>
          <a:blip r:embed="rId3"/>
          <a:stretch>
            <a:fillRect/>
          </a:stretch>
        </p:blipFill>
        <p:spPr>
          <a:xfrm>
            <a:off x="5857461" y="2201368"/>
            <a:ext cx="6120231" cy="3044894"/>
          </a:xfrm>
          <a:prstGeom prst="rect">
            <a:avLst/>
          </a:prstGeom>
          <a:solidFill>
            <a:schemeClr val="bg1"/>
          </a:solidFill>
          <a:ln>
            <a:solidFill>
              <a:schemeClr val="accent1"/>
            </a:solidFill>
          </a:ln>
        </p:spPr>
      </p:pic>
    </p:spTree>
    <p:extLst>
      <p:ext uri="{BB962C8B-B14F-4D97-AF65-F5344CB8AC3E}">
        <p14:creationId xmlns:p14="http://schemas.microsoft.com/office/powerpoint/2010/main" val="3113006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questions">
            <a:extLst>
              <a:ext uri="{FF2B5EF4-FFF2-40B4-BE49-F238E27FC236}">
                <a16:creationId xmlns:a16="http://schemas.microsoft.com/office/drawing/2014/main" id="{77AE7B31-4A1C-4150-8BF5-3D19C118AF6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tretch/>
        </p:blipFill>
        <p:spPr bwMode="auto">
          <a:xfrm>
            <a:off x="1044480" y="646906"/>
            <a:ext cx="10056908" cy="56524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021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Project Design</a:t>
            </a:r>
          </a:p>
        </p:txBody>
      </p:sp>
      <p:sp>
        <p:nvSpPr>
          <p:cNvPr id="3" name="Text Placeholder 2">
            <a:extLst>
              <a:ext uri="{FF2B5EF4-FFF2-40B4-BE49-F238E27FC236}">
                <a16:creationId xmlns:a16="http://schemas.microsoft.com/office/drawing/2014/main" id="{11455C09-4574-48A1-B23B-ED8F4A27EA60}"/>
              </a:ext>
            </a:extLst>
          </p:cNvPr>
          <p:cNvSpPr>
            <a:spLocks noGrp="1"/>
          </p:cNvSpPr>
          <p:nvPr>
            <p:ph type="body" idx="1"/>
          </p:nvPr>
        </p:nvSpPr>
        <p:spPr/>
        <p:txBody>
          <a:bodyPr/>
          <a:lstStyle/>
          <a:p>
            <a:r>
              <a:rPr lang="en-GB" dirty="0"/>
              <a:t>Problem Statement and Analysis</a:t>
            </a:r>
          </a:p>
        </p:txBody>
      </p:sp>
    </p:spTree>
    <p:extLst>
      <p:ext uri="{BB962C8B-B14F-4D97-AF65-F5344CB8AC3E}">
        <p14:creationId xmlns:p14="http://schemas.microsoft.com/office/powerpoint/2010/main" val="3412915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8CA0B52-4265-4764-B7CB-8315EFD60030}"/>
              </a:ext>
            </a:extLst>
          </p:cNvPr>
          <p:cNvSpPr>
            <a:spLocks noGrp="1"/>
          </p:cNvSpPr>
          <p:nvPr>
            <p:ph type="body" idx="1"/>
          </p:nvPr>
        </p:nvSpPr>
        <p:spPr>
          <a:xfrm>
            <a:off x="839787" y="434176"/>
            <a:ext cx="5157787" cy="823912"/>
          </a:xfrm>
        </p:spPr>
        <p:txBody>
          <a:bodyPr/>
          <a:lstStyle/>
          <a:p>
            <a:r>
              <a:rPr lang="en-GB" sz="3200" dirty="0"/>
              <a:t>What is a problem?</a:t>
            </a:r>
          </a:p>
        </p:txBody>
      </p:sp>
      <p:sp>
        <p:nvSpPr>
          <p:cNvPr id="2" name="Content Placeholder 1">
            <a:extLst>
              <a:ext uri="{FF2B5EF4-FFF2-40B4-BE49-F238E27FC236}">
                <a16:creationId xmlns:a16="http://schemas.microsoft.com/office/drawing/2014/main" id="{DA1574C3-D9F2-482C-9D88-5E5A702E1949}"/>
              </a:ext>
            </a:extLst>
          </p:cNvPr>
          <p:cNvSpPr>
            <a:spLocks noGrp="1"/>
          </p:cNvSpPr>
          <p:nvPr>
            <p:ph sz="half" idx="2"/>
          </p:nvPr>
        </p:nvSpPr>
        <p:spPr>
          <a:xfrm>
            <a:off x="839788" y="1494351"/>
            <a:ext cx="5157787" cy="4725474"/>
          </a:xfrm>
          <a:ln>
            <a:solidFill>
              <a:schemeClr val="accent1"/>
            </a:solidFill>
          </a:ln>
        </p:spPr>
        <p:txBody>
          <a:bodyPr/>
          <a:lstStyle/>
          <a:p>
            <a:r>
              <a:rPr lang="en-US" dirty="0"/>
              <a:t>A specific negative situation related to the human condition.</a:t>
            </a:r>
          </a:p>
          <a:p>
            <a:r>
              <a:rPr lang="en-US" dirty="0"/>
              <a:t>Problems arise due to varied situations and could be identified using different methods including situational analysis, gap analysis and problem tree analysis.</a:t>
            </a:r>
            <a:endParaRPr lang="en-US" sz="2600" dirty="0"/>
          </a:p>
          <a:p>
            <a:pPr marL="0" indent="0">
              <a:buNone/>
            </a:pPr>
            <a:endParaRPr lang="en-US" sz="2600" dirty="0"/>
          </a:p>
          <a:p>
            <a:pPr marL="0" indent="0">
              <a:buNone/>
            </a:pPr>
            <a:r>
              <a:rPr lang="en-US" sz="2600" dirty="0"/>
              <a:t> </a:t>
            </a:r>
          </a:p>
        </p:txBody>
      </p:sp>
      <p:sp>
        <p:nvSpPr>
          <p:cNvPr id="5" name="Text Placeholder 4">
            <a:extLst>
              <a:ext uri="{FF2B5EF4-FFF2-40B4-BE49-F238E27FC236}">
                <a16:creationId xmlns:a16="http://schemas.microsoft.com/office/drawing/2014/main" id="{BC17FD46-982D-44E5-ACD3-67D6B40590B8}"/>
              </a:ext>
            </a:extLst>
          </p:cNvPr>
          <p:cNvSpPr>
            <a:spLocks noGrp="1"/>
          </p:cNvSpPr>
          <p:nvPr>
            <p:ph type="body" sz="quarter" idx="3"/>
          </p:nvPr>
        </p:nvSpPr>
        <p:spPr>
          <a:xfrm>
            <a:off x="6172200" y="431031"/>
            <a:ext cx="5183188" cy="823912"/>
          </a:xfrm>
        </p:spPr>
        <p:txBody>
          <a:bodyPr/>
          <a:lstStyle/>
          <a:p>
            <a:r>
              <a:rPr lang="en-GB" sz="3200" dirty="0"/>
              <a:t>Problem Analysis</a:t>
            </a:r>
          </a:p>
        </p:txBody>
      </p:sp>
      <p:sp>
        <p:nvSpPr>
          <p:cNvPr id="6" name="Content Placeholder 5">
            <a:extLst>
              <a:ext uri="{FF2B5EF4-FFF2-40B4-BE49-F238E27FC236}">
                <a16:creationId xmlns:a16="http://schemas.microsoft.com/office/drawing/2014/main" id="{4248D231-E179-4025-A7CA-866E5584DD84}"/>
              </a:ext>
            </a:extLst>
          </p:cNvPr>
          <p:cNvSpPr>
            <a:spLocks noGrp="1"/>
          </p:cNvSpPr>
          <p:nvPr>
            <p:ph sz="quarter" idx="4"/>
          </p:nvPr>
        </p:nvSpPr>
        <p:spPr>
          <a:xfrm>
            <a:off x="6172200" y="1494351"/>
            <a:ext cx="5183188" cy="4725473"/>
          </a:xfrm>
          <a:ln>
            <a:solidFill>
              <a:schemeClr val="accent1"/>
            </a:solidFill>
          </a:ln>
        </p:spPr>
        <p:txBody>
          <a:bodyPr/>
          <a:lstStyle/>
          <a:p>
            <a:pPr marL="0" indent="0">
              <a:buNone/>
            </a:pPr>
            <a:r>
              <a:rPr lang="en-US" sz="2800" dirty="0"/>
              <a:t>Basic and useful method to:</a:t>
            </a:r>
          </a:p>
          <a:p>
            <a:pPr marL="514350" indent="-514350">
              <a:buFont typeface="+mj-lt"/>
              <a:buAutoNum type="arabicParenR"/>
            </a:pPr>
            <a:r>
              <a:rPr lang="en-US" sz="2800" dirty="0"/>
              <a:t>Identify the major problems; </a:t>
            </a:r>
          </a:p>
          <a:p>
            <a:pPr marL="514350" indent="-514350">
              <a:buFont typeface="+mj-lt"/>
              <a:buAutoNum type="arabicParenR"/>
            </a:pPr>
            <a:r>
              <a:rPr lang="en-US" sz="2800" dirty="0"/>
              <a:t>Determine cause and effect relationships; </a:t>
            </a:r>
          </a:p>
          <a:p>
            <a:pPr marL="514350" indent="-514350">
              <a:buFont typeface="+mj-lt"/>
              <a:buAutoNum type="arabicParenR"/>
            </a:pPr>
            <a:r>
              <a:rPr lang="en-US" sz="2800" dirty="0"/>
              <a:t>Prioritize what should be addressed through a project’s strategy or intervention.</a:t>
            </a:r>
          </a:p>
          <a:p>
            <a:endParaRPr lang="en-GB" dirty="0"/>
          </a:p>
        </p:txBody>
      </p:sp>
    </p:spTree>
    <p:extLst>
      <p:ext uri="{BB962C8B-B14F-4D97-AF65-F5344CB8AC3E}">
        <p14:creationId xmlns:p14="http://schemas.microsoft.com/office/powerpoint/2010/main" val="3182177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0D78A03E-F7B0-4CE7-8B4E-2617A1011F76}"/>
              </a:ext>
            </a:extLst>
          </p:cNvPr>
          <p:cNvSpPr>
            <a:spLocks noGrp="1"/>
          </p:cNvSpPr>
          <p:nvPr>
            <p:ph idx="1"/>
          </p:nvPr>
        </p:nvSpPr>
        <p:spPr>
          <a:xfrm>
            <a:off x="7676094" y="4814216"/>
            <a:ext cx="4149892" cy="1691483"/>
          </a:xfrm>
        </p:spPr>
        <p:txBody>
          <a:bodyPr>
            <a:normAutofit fontScale="85000" lnSpcReduction="20000"/>
          </a:bodyPr>
          <a:lstStyle/>
          <a:p>
            <a:pPr marL="0" indent="0">
              <a:buNone/>
            </a:pPr>
            <a:r>
              <a:rPr lang="en-US" b="1" dirty="0"/>
              <a:t>Cause: </a:t>
            </a:r>
            <a:r>
              <a:rPr lang="en-US" dirty="0"/>
              <a:t>A cause is an underlying factor that exists in the household, community, organization or external environment that has brought about the problem.</a:t>
            </a:r>
          </a:p>
          <a:p>
            <a:pPr marL="0" indent="0">
              <a:buNone/>
            </a:pPr>
            <a:endParaRPr lang="en-US" dirty="0"/>
          </a:p>
        </p:txBody>
      </p:sp>
      <p:sp>
        <p:nvSpPr>
          <p:cNvPr id="6" name="Content Placeholder 2">
            <a:extLst>
              <a:ext uri="{FF2B5EF4-FFF2-40B4-BE49-F238E27FC236}">
                <a16:creationId xmlns:a16="http://schemas.microsoft.com/office/drawing/2014/main" id="{F91882BA-D7DF-4736-A83F-0FFF9671C1E4}"/>
              </a:ext>
            </a:extLst>
          </p:cNvPr>
          <p:cNvSpPr txBox="1">
            <a:spLocks/>
          </p:cNvSpPr>
          <p:nvPr/>
        </p:nvSpPr>
        <p:spPr>
          <a:xfrm>
            <a:off x="7732294" y="492427"/>
            <a:ext cx="4021555" cy="214868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t>Effect: </a:t>
            </a:r>
            <a:r>
              <a:rPr lang="en-US" sz="2400" dirty="0"/>
              <a:t>Effects are social, environmental, political or economic conditions, usually negative, that result from the problem. </a:t>
            </a:r>
          </a:p>
          <a:p>
            <a:pPr marL="0" indent="0">
              <a:buFont typeface="Arial" panose="020B0604020202020204" pitchFamily="34" charset="0"/>
              <a:buNone/>
            </a:pPr>
            <a:endParaRPr lang="en-US" sz="2400" dirty="0"/>
          </a:p>
        </p:txBody>
      </p:sp>
      <p:pic>
        <p:nvPicPr>
          <p:cNvPr id="11" name="Picture 4">
            <a:extLst>
              <a:ext uri="{FF2B5EF4-FFF2-40B4-BE49-F238E27FC236}">
                <a16:creationId xmlns:a16="http://schemas.microsoft.com/office/drawing/2014/main" id="{A34F56C5-DEA6-4A0A-A1E6-3004A8CFA30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67899" y="40732"/>
            <a:ext cx="6817268" cy="681726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5A0256D5-7CBB-42E1-B885-B1CA92AF3181}"/>
              </a:ext>
            </a:extLst>
          </p:cNvPr>
          <p:cNvSpPr/>
          <p:nvPr/>
        </p:nvSpPr>
        <p:spPr>
          <a:xfrm>
            <a:off x="729917" y="5953402"/>
            <a:ext cx="1663323" cy="59471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Lack of sports facilities</a:t>
            </a:r>
          </a:p>
        </p:txBody>
      </p:sp>
      <p:sp>
        <p:nvSpPr>
          <p:cNvPr id="14" name="Rectangle 13">
            <a:extLst>
              <a:ext uri="{FF2B5EF4-FFF2-40B4-BE49-F238E27FC236}">
                <a16:creationId xmlns:a16="http://schemas.microsoft.com/office/drawing/2014/main" id="{65CFCCF6-33E1-4E73-B9EB-097E09338391}"/>
              </a:ext>
            </a:extLst>
          </p:cNvPr>
          <p:cNvSpPr/>
          <p:nvPr/>
        </p:nvSpPr>
        <p:spPr>
          <a:xfrm>
            <a:off x="5531493" y="5168825"/>
            <a:ext cx="1834866" cy="6247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High intake of fats and sugar</a:t>
            </a:r>
          </a:p>
        </p:txBody>
      </p:sp>
      <p:sp>
        <p:nvSpPr>
          <p:cNvPr id="15" name="Rectangle 14">
            <a:extLst>
              <a:ext uri="{FF2B5EF4-FFF2-40B4-BE49-F238E27FC236}">
                <a16:creationId xmlns:a16="http://schemas.microsoft.com/office/drawing/2014/main" id="{F63B01DC-A2D1-4D83-877A-84555A391D97}"/>
              </a:ext>
            </a:extLst>
          </p:cNvPr>
          <p:cNvSpPr/>
          <p:nvPr/>
        </p:nvSpPr>
        <p:spPr>
          <a:xfrm>
            <a:off x="2826645" y="5938373"/>
            <a:ext cx="2195679" cy="6247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Computer games and internet</a:t>
            </a:r>
          </a:p>
        </p:txBody>
      </p:sp>
      <p:sp>
        <p:nvSpPr>
          <p:cNvPr id="16" name="Rectangle 15">
            <a:extLst>
              <a:ext uri="{FF2B5EF4-FFF2-40B4-BE49-F238E27FC236}">
                <a16:creationId xmlns:a16="http://schemas.microsoft.com/office/drawing/2014/main" id="{7D26C853-1683-4ECD-963E-364C228A33E5}"/>
              </a:ext>
            </a:extLst>
          </p:cNvPr>
          <p:cNvSpPr/>
          <p:nvPr/>
        </p:nvSpPr>
        <p:spPr>
          <a:xfrm>
            <a:off x="5303010" y="5953402"/>
            <a:ext cx="1661234" cy="56655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High fast-food intake</a:t>
            </a:r>
          </a:p>
        </p:txBody>
      </p:sp>
      <p:sp>
        <p:nvSpPr>
          <p:cNvPr id="17" name="Rectangle 16">
            <a:extLst>
              <a:ext uri="{FF2B5EF4-FFF2-40B4-BE49-F238E27FC236}">
                <a16:creationId xmlns:a16="http://schemas.microsoft.com/office/drawing/2014/main" id="{62E8AD60-BF1E-410D-872D-5CB202C9E837}"/>
              </a:ext>
            </a:extLst>
          </p:cNvPr>
          <p:cNvSpPr/>
          <p:nvPr/>
        </p:nvSpPr>
        <p:spPr>
          <a:xfrm>
            <a:off x="1668379" y="3891170"/>
            <a:ext cx="4780547" cy="4378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Overweight among young people</a:t>
            </a:r>
          </a:p>
        </p:txBody>
      </p:sp>
      <p:sp>
        <p:nvSpPr>
          <p:cNvPr id="18" name="Rectangle 17">
            <a:extLst>
              <a:ext uri="{FF2B5EF4-FFF2-40B4-BE49-F238E27FC236}">
                <a16:creationId xmlns:a16="http://schemas.microsoft.com/office/drawing/2014/main" id="{6045DD01-8A6D-4EBE-9239-D1E243FDE540}"/>
              </a:ext>
            </a:extLst>
          </p:cNvPr>
          <p:cNvSpPr/>
          <p:nvPr/>
        </p:nvSpPr>
        <p:spPr>
          <a:xfrm>
            <a:off x="1261277" y="1867101"/>
            <a:ext cx="1663323" cy="109972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More young people with diabetes</a:t>
            </a:r>
          </a:p>
        </p:txBody>
      </p:sp>
      <p:sp>
        <p:nvSpPr>
          <p:cNvPr id="19" name="Rectangle 18">
            <a:extLst>
              <a:ext uri="{FF2B5EF4-FFF2-40B4-BE49-F238E27FC236}">
                <a16:creationId xmlns:a16="http://schemas.microsoft.com/office/drawing/2014/main" id="{100A750B-5687-4C4E-857B-F033109FD663}"/>
              </a:ext>
            </a:extLst>
          </p:cNvPr>
          <p:cNvSpPr/>
          <p:nvPr/>
        </p:nvSpPr>
        <p:spPr>
          <a:xfrm>
            <a:off x="3239074" y="818498"/>
            <a:ext cx="1967684" cy="74827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High health care costs</a:t>
            </a:r>
          </a:p>
        </p:txBody>
      </p:sp>
      <p:sp>
        <p:nvSpPr>
          <p:cNvPr id="20" name="Rectangle 19">
            <a:extLst>
              <a:ext uri="{FF2B5EF4-FFF2-40B4-BE49-F238E27FC236}">
                <a16:creationId xmlns:a16="http://schemas.microsoft.com/office/drawing/2014/main" id="{0A158006-E2FB-4A58-8A48-E3AFE8542240}"/>
              </a:ext>
            </a:extLst>
          </p:cNvPr>
          <p:cNvSpPr/>
          <p:nvPr/>
        </p:nvSpPr>
        <p:spPr>
          <a:xfrm>
            <a:off x="5862732" y="2039622"/>
            <a:ext cx="1182060" cy="78099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Food induced cancers</a:t>
            </a:r>
          </a:p>
        </p:txBody>
      </p:sp>
      <p:sp>
        <p:nvSpPr>
          <p:cNvPr id="21" name="Rectangle 20">
            <a:extLst>
              <a:ext uri="{FF2B5EF4-FFF2-40B4-BE49-F238E27FC236}">
                <a16:creationId xmlns:a16="http://schemas.microsoft.com/office/drawing/2014/main" id="{DF3EC264-6916-4825-A91B-F93866B75D90}"/>
              </a:ext>
            </a:extLst>
          </p:cNvPr>
          <p:cNvSpPr/>
          <p:nvPr/>
        </p:nvSpPr>
        <p:spPr>
          <a:xfrm>
            <a:off x="3409824" y="1857416"/>
            <a:ext cx="1967684" cy="109972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High blood pressure and heart problems</a:t>
            </a:r>
          </a:p>
        </p:txBody>
      </p:sp>
      <p:sp>
        <p:nvSpPr>
          <p:cNvPr id="22" name="Rectangle 21">
            <a:extLst>
              <a:ext uri="{FF2B5EF4-FFF2-40B4-BE49-F238E27FC236}">
                <a16:creationId xmlns:a16="http://schemas.microsoft.com/office/drawing/2014/main" id="{C9209874-2056-41DE-A22B-9D36C4573D7F}"/>
              </a:ext>
            </a:extLst>
          </p:cNvPr>
          <p:cNvSpPr/>
          <p:nvPr/>
        </p:nvSpPr>
        <p:spPr>
          <a:xfrm>
            <a:off x="1682990" y="5195845"/>
            <a:ext cx="1892968" cy="59471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Insufficient physical exercise</a:t>
            </a:r>
          </a:p>
        </p:txBody>
      </p:sp>
      <p:cxnSp>
        <p:nvCxnSpPr>
          <p:cNvPr id="24" name="Straight Arrow Connector 23">
            <a:extLst>
              <a:ext uri="{FF2B5EF4-FFF2-40B4-BE49-F238E27FC236}">
                <a16:creationId xmlns:a16="http://schemas.microsoft.com/office/drawing/2014/main" id="{2BC34757-F0C9-43B9-BBCD-B8B834B4757C}"/>
              </a:ext>
            </a:extLst>
          </p:cNvPr>
          <p:cNvCxnSpPr>
            <a:cxnSpLocks/>
          </p:cNvCxnSpPr>
          <p:nvPr/>
        </p:nvCxnSpPr>
        <p:spPr>
          <a:xfrm flipV="1">
            <a:off x="2092938" y="4329059"/>
            <a:ext cx="1003188" cy="924340"/>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AB55A5EA-A648-4FD2-9216-97CE9F7779F8}"/>
              </a:ext>
            </a:extLst>
          </p:cNvPr>
          <p:cNvCxnSpPr>
            <a:cxnSpLocks/>
          </p:cNvCxnSpPr>
          <p:nvPr/>
        </p:nvCxnSpPr>
        <p:spPr>
          <a:xfrm flipH="1" flipV="1">
            <a:off x="5022324" y="4341727"/>
            <a:ext cx="1111303" cy="854118"/>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2FC3BC56-B868-4673-A52D-9542DAD2588F}"/>
              </a:ext>
            </a:extLst>
          </p:cNvPr>
          <p:cNvCxnSpPr>
            <a:cxnSpLocks/>
          </p:cNvCxnSpPr>
          <p:nvPr/>
        </p:nvCxnSpPr>
        <p:spPr>
          <a:xfrm flipV="1">
            <a:off x="5357228" y="2833283"/>
            <a:ext cx="818705" cy="1088561"/>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DD3F169B-3D66-4435-9E17-80B9A4268A75}"/>
              </a:ext>
            </a:extLst>
          </p:cNvPr>
          <p:cNvCxnSpPr>
            <a:cxnSpLocks/>
          </p:cNvCxnSpPr>
          <p:nvPr/>
        </p:nvCxnSpPr>
        <p:spPr>
          <a:xfrm flipV="1">
            <a:off x="4258068" y="2937369"/>
            <a:ext cx="75768" cy="984475"/>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3369111A-A429-49F6-9D7E-50C713E7E8EF}"/>
              </a:ext>
            </a:extLst>
          </p:cNvPr>
          <p:cNvCxnSpPr>
            <a:cxnSpLocks/>
          </p:cNvCxnSpPr>
          <p:nvPr/>
        </p:nvCxnSpPr>
        <p:spPr>
          <a:xfrm flipH="1" flipV="1">
            <a:off x="2095405" y="2915226"/>
            <a:ext cx="1039220" cy="1049403"/>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64D3AD01-3682-4A10-ACC2-F387662E6330}"/>
              </a:ext>
            </a:extLst>
          </p:cNvPr>
          <p:cNvCxnSpPr>
            <a:cxnSpLocks/>
          </p:cNvCxnSpPr>
          <p:nvPr/>
        </p:nvCxnSpPr>
        <p:spPr>
          <a:xfrm flipV="1">
            <a:off x="4258068" y="1421155"/>
            <a:ext cx="2732" cy="495033"/>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1CE4CBD6-CD76-4014-ADD2-8A442977E091}"/>
              </a:ext>
            </a:extLst>
          </p:cNvPr>
          <p:cNvCxnSpPr>
            <a:cxnSpLocks/>
          </p:cNvCxnSpPr>
          <p:nvPr/>
        </p:nvCxnSpPr>
        <p:spPr>
          <a:xfrm flipH="1" flipV="1">
            <a:off x="4963113" y="1405837"/>
            <a:ext cx="1191071" cy="633785"/>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3F0479DC-DDAC-4B26-B094-5F64EBC5B423}"/>
              </a:ext>
            </a:extLst>
          </p:cNvPr>
          <p:cNvCxnSpPr>
            <a:cxnSpLocks/>
          </p:cNvCxnSpPr>
          <p:nvPr/>
        </p:nvCxnSpPr>
        <p:spPr>
          <a:xfrm flipV="1">
            <a:off x="2291648" y="1421155"/>
            <a:ext cx="1264107" cy="436262"/>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F3C5FCD7-8FCC-4893-B67B-1DA9EB73C175}"/>
              </a:ext>
            </a:extLst>
          </p:cNvPr>
          <p:cNvCxnSpPr>
            <a:cxnSpLocks/>
            <a:stCxn id="13" idx="0"/>
          </p:cNvCxnSpPr>
          <p:nvPr/>
        </p:nvCxnSpPr>
        <p:spPr>
          <a:xfrm flipV="1">
            <a:off x="1561579" y="5582618"/>
            <a:ext cx="272849" cy="370784"/>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50" name="Straight Arrow Connector 49">
            <a:extLst>
              <a:ext uri="{FF2B5EF4-FFF2-40B4-BE49-F238E27FC236}">
                <a16:creationId xmlns:a16="http://schemas.microsoft.com/office/drawing/2014/main" id="{CFF68B0A-CC34-4EC5-A2D7-B5CC08EBA059}"/>
              </a:ext>
            </a:extLst>
          </p:cNvPr>
          <p:cNvCxnSpPr>
            <a:cxnSpLocks/>
          </p:cNvCxnSpPr>
          <p:nvPr/>
        </p:nvCxnSpPr>
        <p:spPr>
          <a:xfrm flipH="1" flipV="1">
            <a:off x="3394543" y="5668718"/>
            <a:ext cx="295983" cy="370784"/>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66E14116-6530-4C39-B10F-112C97B1A4DB}"/>
              </a:ext>
            </a:extLst>
          </p:cNvPr>
          <p:cNvCxnSpPr>
            <a:cxnSpLocks/>
          </p:cNvCxnSpPr>
          <p:nvPr/>
        </p:nvCxnSpPr>
        <p:spPr>
          <a:xfrm flipV="1">
            <a:off x="6087420" y="5724827"/>
            <a:ext cx="329421" cy="268150"/>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76585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481160-0255-417B-B856-6EDA2C93ED8E}"/>
              </a:ext>
            </a:extLst>
          </p:cNvPr>
          <p:cNvSpPr>
            <a:spLocks noGrp="1"/>
          </p:cNvSpPr>
          <p:nvPr>
            <p:ph type="title"/>
          </p:nvPr>
        </p:nvSpPr>
        <p:spPr>
          <a:xfrm>
            <a:off x="7133419" y="65173"/>
            <a:ext cx="4267200" cy="476351"/>
          </a:xfrm>
        </p:spPr>
        <p:txBody>
          <a:bodyPr>
            <a:normAutofit/>
          </a:bodyPr>
          <a:lstStyle/>
          <a:p>
            <a:pPr algn="ctr"/>
            <a:r>
              <a:rPr lang="en-US" sz="2800" dirty="0"/>
              <a:t>Solution tree</a:t>
            </a:r>
          </a:p>
        </p:txBody>
      </p:sp>
      <p:pic>
        <p:nvPicPr>
          <p:cNvPr id="1028" name="Picture 4">
            <a:extLst>
              <a:ext uri="{FF2B5EF4-FFF2-40B4-BE49-F238E27FC236}">
                <a16:creationId xmlns:a16="http://schemas.microsoft.com/office/drawing/2014/main" id="{61A90969-6517-4348-A444-1C90B33E6590}"/>
              </a:ext>
            </a:extLst>
          </p:cNvPr>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80752" y="35793"/>
            <a:ext cx="6822207" cy="682220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147DF738-DE6C-4B07-837E-F6009BC48A3C}"/>
              </a:ext>
            </a:extLst>
          </p:cNvPr>
          <p:cNvSpPr/>
          <p:nvPr/>
        </p:nvSpPr>
        <p:spPr>
          <a:xfrm>
            <a:off x="729917" y="5953402"/>
            <a:ext cx="1663323" cy="59471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Establish sports facilities</a:t>
            </a:r>
          </a:p>
        </p:txBody>
      </p:sp>
      <p:sp>
        <p:nvSpPr>
          <p:cNvPr id="8" name="Rectangle 7">
            <a:extLst>
              <a:ext uri="{FF2B5EF4-FFF2-40B4-BE49-F238E27FC236}">
                <a16:creationId xmlns:a16="http://schemas.microsoft.com/office/drawing/2014/main" id="{5687BC1B-7990-474A-917C-862B168D992E}"/>
              </a:ext>
            </a:extLst>
          </p:cNvPr>
          <p:cNvSpPr/>
          <p:nvPr/>
        </p:nvSpPr>
        <p:spPr>
          <a:xfrm>
            <a:off x="5531493" y="5168825"/>
            <a:ext cx="1834866" cy="6247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Intake of balanced diet</a:t>
            </a:r>
          </a:p>
        </p:txBody>
      </p:sp>
      <p:sp>
        <p:nvSpPr>
          <p:cNvPr id="9" name="Rectangle 8">
            <a:extLst>
              <a:ext uri="{FF2B5EF4-FFF2-40B4-BE49-F238E27FC236}">
                <a16:creationId xmlns:a16="http://schemas.microsoft.com/office/drawing/2014/main" id="{2E2E583E-2B69-4D78-A0D7-0EA6886CF469}"/>
              </a:ext>
            </a:extLst>
          </p:cNvPr>
          <p:cNvSpPr/>
          <p:nvPr/>
        </p:nvSpPr>
        <p:spPr>
          <a:xfrm>
            <a:off x="2826645" y="5986499"/>
            <a:ext cx="2195679" cy="6247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Mental and physical training and coaching</a:t>
            </a:r>
          </a:p>
        </p:txBody>
      </p:sp>
      <p:sp>
        <p:nvSpPr>
          <p:cNvPr id="10" name="Rectangle 9">
            <a:extLst>
              <a:ext uri="{FF2B5EF4-FFF2-40B4-BE49-F238E27FC236}">
                <a16:creationId xmlns:a16="http://schemas.microsoft.com/office/drawing/2014/main" id="{FAAA3470-9AAB-49C5-9A3B-80250A65BE11}"/>
              </a:ext>
            </a:extLst>
          </p:cNvPr>
          <p:cNvSpPr/>
          <p:nvPr/>
        </p:nvSpPr>
        <p:spPr>
          <a:xfrm>
            <a:off x="5303010" y="5953402"/>
            <a:ext cx="1661234" cy="56655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Nutrition initiatives</a:t>
            </a:r>
          </a:p>
        </p:txBody>
      </p:sp>
      <p:sp>
        <p:nvSpPr>
          <p:cNvPr id="11" name="Rectangle 10">
            <a:extLst>
              <a:ext uri="{FF2B5EF4-FFF2-40B4-BE49-F238E27FC236}">
                <a16:creationId xmlns:a16="http://schemas.microsoft.com/office/drawing/2014/main" id="{EC5BC959-7715-454F-A9CE-D4897DA62462}"/>
              </a:ext>
            </a:extLst>
          </p:cNvPr>
          <p:cNvSpPr/>
          <p:nvPr/>
        </p:nvSpPr>
        <p:spPr>
          <a:xfrm>
            <a:off x="1668379" y="3891170"/>
            <a:ext cx="4780547" cy="43788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Healthy young people</a:t>
            </a:r>
          </a:p>
        </p:txBody>
      </p:sp>
      <p:sp>
        <p:nvSpPr>
          <p:cNvPr id="12" name="Rectangle 11">
            <a:extLst>
              <a:ext uri="{FF2B5EF4-FFF2-40B4-BE49-F238E27FC236}">
                <a16:creationId xmlns:a16="http://schemas.microsoft.com/office/drawing/2014/main" id="{26750890-F7C4-4F43-B5B8-75C2AA47FA25}"/>
              </a:ext>
            </a:extLst>
          </p:cNvPr>
          <p:cNvSpPr/>
          <p:nvPr/>
        </p:nvSpPr>
        <p:spPr>
          <a:xfrm>
            <a:off x="1261277" y="1867101"/>
            <a:ext cx="1663323" cy="109972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Reduced diabetes cases among young peopled</a:t>
            </a:r>
          </a:p>
        </p:txBody>
      </p:sp>
      <p:sp>
        <p:nvSpPr>
          <p:cNvPr id="13" name="Rectangle 12">
            <a:extLst>
              <a:ext uri="{FF2B5EF4-FFF2-40B4-BE49-F238E27FC236}">
                <a16:creationId xmlns:a16="http://schemas.microsoft.com/office/drawing/2014/main" id="{E5A04F51-64C7-4703-854B-211999B123F6}"/>
              </a:ext>
            </a:extLst>
          </p:cNvPr>
          <p:cNvSpPr/>
          <p:nvPr/>
        </p:nvSpPr>
        <p:spPr>
          <a:xfrm>
            <a:off x="2393241" y="1073440"/>
            <a:ext cx="3285664" cy="49332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Reduced high health care costs</a:t>
            </a:r>
          </a:p>
        </p:txBody>
      </p:sp>
      <p:sp>
        <p:nvSpPr>
          <p:cNvPr id="14" name="Rectangle 13">
            <a:extLst>
              <a:ext uri="{FF2B5EF4-FFF2-40B4-BE49-F238E27FC236}">
                <a16:creationId xmlns:a16="http://schemas.microsoft.com/office/drawing/2014/main" id="{B7D5984D-8C85-4357-8E24-497070F380B3}"/>
              </a:ext>
            </a:extLst>
          </p:cNvPr>
          <p:cNvSpPr/>
          <p:nvPr/>
        </p:nvSpPr>
        <p:spPr>
          <a:xfrm>
            <a:off x="5862732" y="2039622"/>
            <a:ext cx="1698810" cy="78099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Reduced food induced cancers</a:t>
            </a:r>
          </a:p>
        </p:txBody>
      </p:sp>
      <p:sp>
        <p:nvSpPr>
          <p:cNvPr id="15" name="Rectangle 14">
            <a:extLst>
              <a:ext uri="{FF2B5EF4-FFF2-40B4-BE49-F238E27FC236}">
                <a16:creationId xmlns:a16="http://schemas.microsoft.com/office/drawing/2014/main" id="{0706C8A4-EDA1-47BA-8C04-D4C4C6C069A5}"/>
              </a:ext>
            </a:extLst>
          </p:cNvPr>
          <p:cNvSpPr/>
          <p:nvPr/>
        </p:nvSpPr>
        <p:spPr>
          <a:xfrm>
            <a:off x="3409824" y="1857416"/>
            <a:ext cx="1967684" cy="109972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Reduced high blood pressure and heart problems</a:t>
            </a:r>
          </a:p>
        </p:txBody>
      </p:sp>
      <p:sp>
        <p:nvSpPr>
          <p:cNvPr id="16" name="Rectangle 15">
            <a:extLst>
              <a:ext uri="{FF2B5EF4-FFF2-40B4-BE49-F238E27FC236}">
                <a16:creationId xmlns:a16="http://schemas.microsoft.com/office/drawing/2014/main" id="{C652BE6D-8853-46AD-943F-77768E2CE6AC}"/>
              </a:ext>
            </a:extLst>
          </p:cNvPr>
          <p:cNvSpPr/>
          <p:nvPr/>
        </p:nvSpPr>
        <p:spPr>
          <a:xfrm>
            <a:off x="516070" y="5140801"/>
            <a:ext cx="3093350" cy="59471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More young people engaged in physical exercise</a:t>
            </a:r>
          </a:p>
        </p:txBody>
      </p:sp>
      <p:cxnSp>
        <p:nvCxnSpPr>
          <p:cNvPr id="17" name="Straight Arrow Connector 16">
            <a:extLst>
              <a:ext uri="{FF2B5EF4-FFF2-40B4-BE49-F238E27FC236}">
                <a16:creationId xmlns:a16="http://schemas.microsoft.com/office/drawing/2014/main" id="{CD6C189D-252A-4AB4-BD68-5E49981296C9}"/>
              </a:ext>
            </a:extLst>
          </p:cNvPr>
          <p:cNvCxnSpPr>
            <a:cxnSpLocks/>
          </p:cNvCxnSpPr>
          <p:nvPr/>
        </p:nvCxnSpPr>
        <p:spPr>
          <a:xfrm flipV="1">
            <a:off x="2095405" y="4329059"/>
            <a:ext cx="1000721" cy="799943"/>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81736CE4-03AA-4E5C-9052-46CC2F77C548}"/>
              </a:ext>
            </a:extLst>
          </p:cNvPr>
          <p:cNvCxnSpPr>
            <a:cxnSpLocks/>
          </p:cNvCxnSpPr>
          <p:nvPr/>
        </p:nvCxnSpPr>
        <p:spPr>
          <a:xfrm flipH="1" flipV="1">
            <a:off x="5022324" y="4341727"/>
            <a:ext cx="1111303" cy="854118"/>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6955A16-6311-40EA-8934-687FF9BA2A5B}"/>
              </a:ext>
            </a:extLst>
          </p:cNvPr>
          <p:cNvCxnSpPr>
            <a:cxnSpLocks/>
          </p:cNvCxnSpPr>
          <p:nvPr/>
        </p:nvCxnSpPr>
        <p:spPr>
          <a:xfrm flipV="1">
            <a:off x="5357228" y="2833283"/>
            <a:ext cx="818705" cy="1088561"/>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32F3C478-FA43-45F5-8802-E29E136DA831}"/>
              </a:ext>
            </a:extLst>
          </p:cNvPr>
          <p:cNvCxnSpPr>
            <a:cxnSpLocks/>
          </p:cNvCxnSpPr>
          <p:nvPr/>
        </p:nvCxnSpPr>
        <p:spPr>
          <a:xfrm flipV="1">
            <a:off x="4258068" y="2937369"/>
            <a:ext cx="75768" cy="984475"/>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024DD851-1F85-4C39-810A-54CF87DB4751}"/>
              </a:ext>
            </a:extLst>
          </p:cNvPr>
          <p:cNvCxnSpPr>
            <a:cxnSpLocks/>
          </p:cNvCxnSpPr>
          <p:nvPr/>
        </p:nvCxnSpPr>
        <p:spPr>
          <a:xfrm flipH="1" flipV="1">
            <a:off x="2095405" y="2915226"/>
            <a:ext cx="1039220" cy="1049403"/>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F532EB55-4068-4B4D-9F4F-930F08B37F83}"/>
              </a:ext>
            </a:extLst>
          </p:cNvPr>
          <p:cNvCxnSpPr>
            <a:cxnSpLocks/>
          </p:cNvCxnSpPr>
          <p:nvPr/>
        </p:nvCxnSpPr>
        <p:spPr>
          <a:xfrm flipV="1">
            <a:off x="4258068" y="1421155"/>
            <a:ext cx="2732" cy="495033"/>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74B02F9A-CBBB-4BAB-881F-63A274EE0218}"/>
              </a:ext>
            </a:extLst>
          </p:cNvPr>
          <p:cNvCxnSpPr>
            <a:cxnSpLocks/>
          </p:cNvCxnSpPr>
          <p:nvPr/>
        </p:nvCxnSpPr>
        <p:spPr>
          <a:xfrm flipH="1" flipV="1">
            <a:off x="4963113" y="1405837"/>
            <a:ext cx="1191071" cy="633785"/>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7E878374-6197-4F13-8484-B826EB2E5E8E}"/>
              </a:ext>
            </a:extLst>
          </p:cNvPr>
          <p:cNvCxnSpPr>
            <a:cxnSpLocks/>
          </p:cNvCxnSpPr>
          <p:nvPr/>
        </p:nvCxnSpPr>
        <p:spPr>
          <a:xfrm flipV="1">
            <a:off x="2291648" y="1421155"/>
            <a:ext cx="1264107" cy="436262"/>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A4DA5964-B683-4629-99EE-07CD6DF026C5}"/>
              </a:ext>
            </a:extLst>
          </p:cNvPr>
          <p:cNvCxnSpPr>
            <a:cxnSpLocks/>
            <a:stCxn id="7" idx="0"/>
          </p:cNvCxnSpPr>
          <p:nvPr/>
        </p:nvCxnSpPr>
        <p:spPr>
          <a:xfrm flipV="1">
            <a:off x="1561579" y="5724827"/>
            <a:ext cx="106800" cy="228575"/>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B2AE2D2F-D522-4F6D-B91B-C12616163962}"/>
              </a:ext>
            </a:extLst>
          </p:cNvPr>
          <p:cNvCxnSpPr>
            <a:cxnSpLocks/>
          </p:cNvCxnSpPr>
          <p:nvPr/>
        </p:nvCxnSpPr>
        <p:spPr>
          <a:xfrm flipH="1" flipV="1">
            <a:off x="3394543" y="5668718"/>
            <a:ext cx="295983" cy="370784"/>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5E86B254-976A-4695-959D-1AC0CFA3A737}"/>
              </a:ext>
            </a:extLst>
          </p:cNvPr>
          <p:cNvCxnSpPr>
            <a:cxnSpLocks/>
          </p:cNvCxnSpPr>
          <p:nvPr/>
        </p:nvCxnSpPr>
        <p:spPr>
          <a:xfrm flipV="1">
            <a:off x="6087420" y="5724827"/>
            <a:ext cx="329421" cy="268150"/>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sp>
        <p:nvSpPr>
          <p:cNvPr id="28" name="Rectangle 27">
            <a:extLst>
              <a:ext uri="{FF2B5EF4-FFF2-40B4-BE49-F238E27FC236}">
                <a16:creationId xmlns:a16="http://schemas.microsoft.com/office/drawing/2014/main" id="{7C82964C-0FA0-40E1-AD5A-9076E43F5ACF}"/>
              </a:ext>
            </a:extLst>
          </p:cNvPr>
          <p:cNvSpPr/>
          <p:nvPr/>
        </p:nvSpPr>
        <p:spPr>
          <a:xfrm>
            <a:off x="2469089" y="359763"/>
            <a:ext cx="3285664" cy="49332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Improved household economics</a:t>
            </a:r>
          </a:p>
        </p:txBody>
      </p:sp>
      <p:cxnSp>
        <p:nvCxnSpPr>
          <p:cNvPr id="29" name="Straight Arrow Connector 28">
            <a:extLst>
              <a:ext uri="{FF2B5EF4-FFF2-40B4-BE49-F238E27FC236}">
                <a16:creationId xmlns:a16="http://schemas.microsoft.com/office/drawing/2014/main" id="{9CF51EDE-BB99-4870-A250-7354C106D627}"/>
              </a:ext>
            </a:extLst>
          </p:cNvPr>
          <p:cNvCxnSpPr>
            <a:cxnSpLocks/>
          </p:cNvCxnSpPr>
          <p:nvPr/>
        </p:nvCxnSpPr>
        <p:spPr>
          <a:xfrm flipV="1">
            <a:off x="4111921" y="675840"/>
            <a:ext cx="2732" cy="495033"/>
          </a:xfrm>
          <a:prstGeom prst="straightConnector1">
            <a:avLst/>
          </a:prstGeom>
          <a:ln w="57150">
            <a:solidFill>
              <a:srgbClr val="00B0F0"/>
            </a:solidFill>
            <a:tailEnd type="triangle"/>
          </a:ln>
        </p:spPr>
        <p:style>
          <a:lnRef idx="1">
            <a:schemeClr val="dk1"/>
          </a:lnRef>
          <a:fillRef idx="0">
            <a:schemeClr val="dk1"/>
          </a:fillRef>
          <a:effectRef idx="0">
            <a:schemeClr val="dk1"/>
          </a:effectRef>
          <a:fontRef idx="minor">
            <a:schemeClr val="tx1"/>
          </a:fontRef>
        </p:style>
      </p:cxnSp>
      <p:sp>
        <p:nvSpPr>
          <p:cNvPr id="30" name="Content Placeholder 2">
            <a:extLst>
              <a:ext uri="{FF2B5EF4-FFF2-40B4-BE49-F238E27FC236}">
                <a16:creationId xmlns:a16="http://schemas.microsoft.com/office/drawing/2014/main" id="{05F358CB-EE61-424C-A35F-31BCCFD49039}"/>
              </a:ext>
            </a:extLst>
          </p:cNvPr>
          <p:cNvSpPr txBox="1">
            <a:spLocks/>
          </p:cNvSpPr>
          <p:nvPr/>
        </p:nvSpPr>
        <p:spPr>
          <a:xfrm>
            <a:off x="7787981" y="644474"/>
            <a:ext cx="4021555" cy="100432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t>Outcome: </a:t>
            </a:r>
            <a:r>
              <a:rPr lang="en-US" sz="2200" dirty="0"/>
              <a:t>What we expect to accomplish and contribute to population level changes</a:t>
            </a:r>
          </a:p>
        </p:txBody>
      </p:sp>
      <p:sp>
        <p:nvSpPr>
          <p:cNvPr id="31" name="Content Placeholder 2">
            <a:extLst>
              <a:ext uri="{FF2B5EF4-FFF2-40B4-BE49-F238E27FC236}">
                <a16:creationId xmlns:a16="http://schemas.microsoft.com/office/drawing/2014/main" id="{B07366CE-F9AD-441E-B4A5-4070393F5ACC}"/>
              </a:ext>
            </a:extLst>
          </p:cNvPr>
          <p:cNvSpPr txBox="1">
            <a:spLocks/>
          </p:cNvSpPr>
          <p:nvPr/>
        </p:nvSpPr>
        <p:spPr>
          <a:xfrm>
            <a:off x="7782742" y="5168825"/>
            <a:ext cx="4021555" cy="100432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t>Solution:  </a:t>
            </a:r>
            <a:r>
              <a:rPr lang="en-US" sz="2200" dirty="0"/>
              <a:t>Means of solving a problem or dealing with a difficult situation.</a:t>
            </a:r>
          </a:p>
        </p:txBody>
      </p:sp>
      <p:sp>
        <p:nvSpPr>
          <p:cNvPr id="32" name="Content Placeholder 2">
            <a:extLst>
              <a:ext uri="{FF2B5EF4-FFF2-40B4-BE49-F238E27FC236}">
                <a16:creationId xmlns:a16="http://schemas.microsoft.com/office/drawing/2014/main" id="{A88A2723-2464-49E8-980D-945A37DAA753}"/>
              </a:ext>
            </a:extLst>
          </p:cNvPr>
          <p:cNvSpPr txBox="1">
            <a:spLocks/>
          </p:cNvSpPr>
          <p:nvPr/>
        </p:nvSpPr>
        <p:spPr>
          <a:xfrm>
            <a:off x="7787980" y="2498461"/>
            <a:ext cx="4021555" cy="100432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t>Opportunities:  </a:t>
            </a:r>
            <a:r>
              <a:rPr lang="en-US" sz="2200" dirty="0"/>
              <a:t>Means of solving a problem or dealing with a difficult situation.</a:t>
            </a:r>
          </a:p>
        </p:txBody>
      </p:sp>
    </p:spTree>
    <p:extLst>
      <p:ext uri="{BB962C8B-B14F-4D97-AF65-F5344CB8AC3E}">
        <p14:creationId xmlns:p14="http://schemas.microsoft.com/office/powerpoint/2010/main" val="198921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460F9385-6470-4CE4-896B-F71A2B221AC0}"/>
              </a:ext>
            </a:extLst>
          </p:cNvPr>
          <p:cNvGraphicFramePr>
            <a:graphicFrameLocks noGrp="1"/>
          </p:cNvGraphicFramePr>
          <p:nvPr>
            <p:ph idx="1"/>
            <p:extLst>
              <p:ext uri="{D42A27DB-BD31-4B8C-83A1-F6EECF244321}">
                <p14:modId xmlns:p14="http://schemas.microsoft.com/office/powerpoint/2010/main" val="4256133318"/>
              </p:ext>
            </p:extLst>
          </p:nvPr>
        </p:nvGraphicFramePr>
        <p:xfrm>
          <a:off x="265043" y="1"/>
          <a:ext cx="11476383" cy="6723375"/>
        </p:xfrm>
        <a:graphic>
          <a:graphicData uri="http://schemas.openxmlformats.org/drawingml/2006/table">
            <a:tbl>
              <a:tblPr firstRow="1" bandRow="1">
                <a:tableStyleId>{7E9639D4-E3E2-4D34-9284-5A2195B3D0D7}</a:tableStyleId>
              </a:tblPr>
              <a:tblGrid>
                <a:gridCol w="1815548">
                  <a:extLst>
                    <a:ext uri="{9D8B030D-6E8A-4147-A177-3AD203B41FA5}">
                      <a16:colId xmlns:a16="http://schemas.microsoft.com/office/drawing/2014/main" val="430693256"/>
                    </a:ext>
                  </a:extLst>
                </a:gridCol>
                <a:gridCol w="4276062">
                  <a:extLst>
                    <a:ext uri="{9D8B030D-6E8A-4147-A177-3AD203B41FA5}">
                      <a16:colId xmlns:a16="http://schemas.microsoft.com/office/drawing/2014/main" val="175976993"/>
                    </a:ext>
                  </a:extLst>
                </a:gridCol>
                <a:gridCol w="5384773">
                  <a:extLst>
                    <a:ext uri="{9D8B030D-6E8A-4147-A177-3AD203B41FA5}">
                      <a16:colId xmlns:a16="http://schemas.microsoft.com/office/drawing/2014/main" val="1220243862"/>
                    </a:ext>
                  </a:extLst>
                </a:gridCol>
              </a:tblGrid>
              <a:tr h="483081">
                <a:tc>
                  <a:txBody>
                    <a:bodyPr/>
                    <a:lstStyle/>
                    <a:p>
                      <a:r>
                        <a:rPr lang="en-US" sz="1750" dirty="0"/>
                        <a:t>Group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750" dirty="0"/>
                        <a:t>Problem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750" dirty="0"/>
                        <a:t>Solution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7253668"/>
                  </a:ext>
                </a:extLst>
              </a:tr>
              <a:tr h="11272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50" b="1" dirty="0">
                          <a:solidFill>
                            <a:schemeClr val="tx1"/>
                          </a:solidFill>
                        </a:rPr>
                        <a:t>Amazing persons with disabilities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50" kern="1200" dirty="0">
                          <a:solidFill>
                            <a:schemeClr val="dk1"/>
                          </a:solidFill>
                          <a:effectLst/>
                        </a:rPr>
                        <a:t>Limited access to sexual and reproductive health services (SRH), information, and rights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750" kern="1200" dirty="0">
                          <a:solidFill>
                            <a:schemeClr val="tx1"/>
                          </a:solidFill>
                          <a:effectLst/>
                          <a:latin typeface="+mn-lt"/>
                          <a:ea typeface="+mn-ea"/>
                          <a:cs typeface="+mn-cs"/>
                        </a:rPr>
                        <a:t>Physical, emotional, sexual violence gender-based violence and mental health issues</a:t>
                      </a:r>
                      <a:endParaRPr lang="en-US" sz="17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US" sz="1750" dirty="0"/>
                        <a:t>Capacity building on </a:t>
                      </a:r>
                      <a:r>
                        <a:rPr lang="en-US" sz="1750" kern="1200" dirty="0">
                          <a:solidFill>
                            <a:schemeClr val="tx1"/>
                          </a:solidFill>
                          <a:effectLst/>
                          <a:latin typeface="+mn-lt"/>
                          <a:ea typeface="+mn-ea"/>
                          <a:cs typeface="+mn-cs"/>
                        </a:rPr>
                        <a:t>sexual and reproductive health services (SRH) and rights </a:t>
                      </a:r>
                      <a:endParaRPr lang="en-US" sz="17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0136846"/>
                  </a:ext>
                </a:extLst>
              </a:tr>
              <a:tr h="923531">
                <a:tc>
                  <a:txBody>
                    <a:bodyPr/>
                    <a:lstStyle/>
                    <a:p>
                      <a:r>
                        <a:rPr lang="en-US" sz="1750" b="1" dirty="0">
                          <a:solidFill>
                            <a:schemeClr val="tx1"/>
                          </a:solidFill>
                        </a:rPr>
                        <a:t>Green spaces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50" dirty="0"/>
                        <a:t>Unclean and unhealthy living environment in Mombasa County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US" sz="1750" kern="1200" dirty="0">
                          <a:solidFill>
                            <a:schemeClr val="tx1"/>
                          </a:solidFill>
                          <a:effectLst/>
                          <a:latin typeface="+mn-lt"/>
                          <a:ea typeface="+mn-ea"/>
                          <a:cs typeface="+mn-cs"/>
                        </a:rPr>
                        <a:t>Planting mangrove trees</a:t>
                      </a:r>
                    </a:p>
                    <a:p>
                      <a:pPr marL="285750" indent="-285750">
                        <a:buFont typeface="Wingdings" panose="05000000000000000000" pitchFamily="2" charset="2"/>
                        <a:buChar char="§"/>
                      </a:pPr>
                      <a:r>
                        <a:rPr lang="en-US" sz="1750" kern="1200" dirty="0">
                          <a:solidFill>
                            <a:schemeClr val="tx1"/>
                          </a:solidFill>
                          <a:effectLst/>
                          <a:latin typeface="+mn-lt"/>
                          <a:ea typeface="+mn-ea"/>
                          <a:cs typeface="+mn-cs"/>
                        </a:rPr>
                        <a:t>Awareness creation and clean-up exercises</a:t>
                      </a:r>
                      <a:endParaRPr lang="en-US" sz="17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6586852"/>
                  </a:ext>
                </a:extLst>
              </a:tr>
              <a:tr h="12005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50" b="1" kern="1200" dirty="0" err="1">
                          <a:solidFill>
                            <a:schemeClr val="tx1"/>
                          </a:solidFill>
                          <a:effectLst/>
                        </a:rPr>
                        <a:t>Ololoo</a:t>
                      </a:r>
                      <a:r>
                        <a:rPr lang="en-US" sz="1750" b="1" kern="1200" dirty="0">
                          <a:solidFill>
                            <a:schemeClr val="tx1"/>
                          </a:solidFill>
                          <a:effectLst/>
                        </a:rPr>
                        <a:t> youth hub initiative</a:t>
                      </a:r>
                      <a:endParaRPr lang="en-US" sz="175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50" dirty="0"/>
                        <a:t>Youths with history of drug abuse, crimes and gang violence in the community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US" sz="1750" dirty="0"/>
                        <a:t>Counselling of youths with a history of drugs, crimes and gang violence</a:t>
                      </a:r>
                    </a:p>
                    <a:p>
                      <a:pPr marL="285750" indent="-285750">
                        <a:buFont typeface="Wingdings" panose="05000000000000000000" pitchFamily="2" charset="2"/>
                        <a:buChar char="§"/>
                      </a:pPr>
                      <a:r>
                        <a:rPr lang="en-US" sz="1750" dirty="0"/>
                        <a:t>Capacity building on </a:t>
                      </a:r>
                      <a:r>
                        <a:rPr lang="en-US" sz="1750" kern="1200" dirty="0">
                          <a:solidFill>
                            <a:schemeClr val="tx1"/>
                          </a:solidFill>
                          <a:effectLst/>
                          <a:latin typeface="+mn-lt"/>
                          <a:ea typeface="+mn-ea"/>
                          <a:cs typeface="+mn-cs"/>
                        </a:rPr>
                        <a:t>entrepreneurship, financial literacy, and life skills</a:t>
                      </a:r>
                      <a:endParaRPr lang="en-US" sz="17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935104"/>
                  </a:ext>
                </a:extLst>
              </a:tr>
              <a:tr h="12005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50" b="1" kern="1200" dirty="0" err="1">
                          <a:solidFill>
                            <a:schemeClr val="tx1"/>
                          </a:solidFill>
                          <a:effectLst/>
                        </a:rPr>
                        <a:t>Bahari</a:t>
                      </a:r>
                      <a:r>
                        <a:rPr lang="en-US" sz="1750" b="1" kern="1200" dirty="0">
                          <a:solidFill>
                            <a:schemeClr val="tx1"/>
                          </a:solidFill>
                          <a:effectLst/>
                        </a:rPr>
                        <a:t> Community Empowerment center</a:t>
                      </a:r>
                      <a:endParaRPr lang="en-US" sz="175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50" dirty="0"/>
                        <a:t>Increased teenage pregnancies in </a:t>
                      </a:r>
                      <a:r>
                        <a:rPr lang="en-US" sz="1750" dirty="0" err="1"/>
                        <a:t>Kisauni</a:t>
                      </a:r>
                      <a:endParaRPr lang="en-US" sz="17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US" sz="1750" kern="1200" dirty="0">
                          <a:solidFill>
                            <a:schemeClr val="tx1"/>
                          </a:solidFill>
                          <a:effectLst/>
                          <a:latin typeface="+mn-lt"/>
                          <a:ea typeface="+mn-ea"/>
                          <a:cs typeface="+mn-cs"/>
                        </a:rPr>
                        <a:t>Awareness campaigns on negative impacts of teenage pregnancies </a:t>
                      </a:r>
                      <a:endParaRPr lang="en-US" sz="1750" dirty="0"/>
                    </a:p>
                    <a:p>
                      <a:pPr marL="285750" indent="-285750">
                        <a:buFont typeface="Wingdings" panose="05000000000000000000" pitchFamily="2" charset="2"/>
                        <a:buChar char="§"/>
                      </a:pPr>
                      <a:r>
                        <a:rPr lang="en-US" sz="1750" dirty="0"/>
                        <a:t>Capacity-building on </a:t>
                      </a:r>
                      <a:r>
                        <a:rPr lang="en-US" sz="1750" kern="1200" dirty="0">
                          <a:solidFill>
                            <a:schemeClr val="tx1"/>
                          </a:solidFill>
                          <a:effectLst/>
                          <a:latin typeface="+mn-lt"/>
                          <a:ea typeface="+mn-ea"/>
                          <a:cs typeface="+mn-cs"/>
                        </a:rPr>
                        <a:t>learning and economic empowerment opportunities</a:t>
                      </a:r>
                      <a:endParaRPr lang="en-US" sz="17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8093011"/>
                  </a:ext>
                </a:extLst>
              </a:tr>
              <a:tr h="9235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50" b="1" kern="1200" dirty="0" err="1">
                          <a:solidFill>
                            <a:schemeClr val="tx1"/>
                          </a:solidFill>
                          <a:effectLst/>
                        </a:rPr>
                        <a:t>Kadzandani</a:t>
                      </a:r>
                      <a:r>
                        <a:rPr lang="en-US" sz="1750" b="1" kern="1200" dirty="0">
                          <a:solidFill>
                            <a:schemeClr val="tx1"/>
                          </a:solidFill>
                          <a:effectLst/>
                        </a:rPr>
                        <a:t> Creative Youth Organization</a:t>
                      </a:r>
                      <a:endParaRPr lang="en-US" sz="175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50" kern="1200" dirty="0">
                          <a:solidFill>
                            <a:schemeClr val="dk1"/>
                          </a:solidFill>
                          <a:effectLst/>
                        </a:rPr>
                        <a:t>Rise in gender-based violence during COVID-19 pandemic</a:t>
                      </a:r>
                      <a:endParaRPr lang="en-US" sz="17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Wingdings" panose="05000000000000000000" pitchFamily="2" charset="2"/>
                        <a:buChar char="§"/>
                      </a:pPr>
                      <a:r>
                        <a:rPr lang="en-US" sz="1750" dirty="0"/>
                        <a:t>Awareness raising on GBV through tweet chats with expert panel discussions</a:t>
                      </a:r>
                    </a:p>
                    <a:p>
                      <a:pPr marL="285750" indent="-285750">
                        <a:buFont typeface="Wingdings" panose="05000000000000000000" pitchFamily="2" charset="2"/>
                        <a:buChar char="§"/>
                      </a:pPr>
                      <a:r>
                        <a:rPr lang="en-US" sz="1750" dirty="0"/>
                        <a:t>Engaging girls and boys on GBV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63145371"/>
                  </a:ext>
                </a:extLst>
              </a:tr>
              <a:tr h="833810">
                <a:tc>
                  <a:txBody>
                    <a:bodyPr/>
                    <a:lstStyle/>
                    <a:p>
                      <a:r>
                        <a:rPr lang="en-US" sz="1750" b="1" dirty="0">
                          <a:solidFill>
                            <a:schemeClr val="tx1"/>
                          </a:solidFill>
                        </a:rPr>
                        <a:t>Monica </a:t>
                      </a:r>
                      <a:r>
                        <a:rPr lang="en-US" sz="1750" b="1" dirty="0" err="1">
                          <a:solidFill>
                            <a:schemeClr val="tx1"/>
                          </a:solidFill>
                        </a:rPr>
                        <a:t>Kahenda</a:t>
                      </a:r>
                      <a:endParaRPr lang="en-US" sz="175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50" dirty="0"/>
                        <a:t>Limited access to sanitary towels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750" kern="1200" dirty="0">
                          <a:solidFill>
                            <a:schemeClr val="dk1"/>
                          </a:solidFill>
                          <a:effectLst/>
                        </a:rPr>
                        <a:t>Capacity building on reusable towels, information access, menstrual products, services and facilities</a:t>
                      </a:r>
                      <a:endParaRPr lang="en-US" sz="17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5770796"/>
                  </a:ext>
                </a:extLst>
              </a:tr>
            </a:tbl>
          </a:graphicData>
        </a:graphic>
      </p:graphicFrame>
    </p:spTree>
    <p:extLst>
      <p:ext uri="{BB962C8B-B14F-4D97-AF65-F5344CB8AC3E}">
        <p14:creationId xmlns:p14="http://schemas.microsoft.com/office/powerpoint/2010/main" val="1688574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Project Design</a:t>
            </a:r>
          </a:p>
        </p:txBody>
      </p:sp>
      <p:sp>
        <p:nvSpPr>
          <p:cNvPr id="3" name="Text Placeholder 2">
            <a:extLst>
              <a:ext uri="{FF2B5EF4-FFF2-40B4-BE49-F238E27FC236}">
                <a16:creationId xmlns:a16="http://schemas.microsoft.com/office/drawing/2014/main" id="{40C9D641-48FF-425C-95EA-899970D76B5C}"/>
              </a:ext>
            </a:extLst>
          </p:cNvPr>
          <p:cNvSpPr>
            <a:spLocks noGrp="1"/>
          </p:cNvSpPr>
          <p:nvPr>
            <p:ph type="body" idx="1"/>
          </p:nvPr>
        </p:nvSpPr>
        <p:spPr/>
        <p:txBody>
          <a:bodyPr/>
          <a:lstStyle/>
          <a:p>
            <a:r>
              <a:rPr lang="en-GB" dirty="0"/>
              <a:t>Theory of Change (TOC)</a:t>
            </a:r>
          </a:p>
        </p:txBody>
      </p:sp>
    </p:spTree>
    <p:extLst>
      <p:ext uri="{BB962C8B-B14F-4D97-AF65-F5344CB8AC3E}">
        <p14:creationId xmlns:p14="http://schemas.microsoft.com/office/powerpoint/2010/main" val="3175174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1574C3-D9F2-482C-9D88-5E5A702E1949}"/>
              </a:ext>
            </a:extLst>
          </p:cNvPr>
          <p:cNvSpPr>
            <a:spLocks noGrp="1"/>
          </p:cNvSpPr>
          <p:nvPr>
            <p:ph idx="1"/>
          </p:nvPr>
        </p:nvSpPr>
        <p:spPr>
          <a:xfrm>
            <a:off x="838200" y="1167579"/>
            <a:ext cx="10515600" cy="5249550"/>
          </a:xfrm>
        </p:spPr>
        <p:txBody>
          <a:bodyPr/>
          <a:lstStyle/>
          <a:p>
            <a:pPr>
              <a:spcBef>
                <a:spcPts val="1200"/>
              </a:spcBef>
              <a:buFont typeface="Arial" panose="020B0604020202020204" pitchFamily="34" charset="0"/>
              <a:buChar char="•"/>
            </a:pPr>
            <a:r>
              <a:rPr lang="en-US" sz="2800" b="0" dirty="0"/>
              <a:t>A </a:t>
            </a:r>
            <a:r>
              <a:rPr lang="en-US" sz="2800" b="0" dirty="0" err="1"/>
              <a:t>ToC</a:t>
            </a:r>
            <a:r>
              <a:rPr lang="en-US" sz="2800" b="0" dirty="0"/>
              <a:t> describes a </a:t>
            </a:r>
            <a:r>
              <a:rPr lang="en-US" sz="2800" b="0" i="1" dirty="0"/>
              <a:t>process</a:t>
            </a:r>
            <a:r>
              <a:rPr lang="en-US" sz="2800" b="0" dirty="0"/>
              <a:t> of desired change by making our assumptions explicit about a current problem, its underlying causes, the long-term change we seek, and what needs to happen in order for that change to occur.  </a:t>
            </a:r>
          </a:p>
          <a:p>
            <a:r>
              <a:rPr lang="en-GB" sz="2800" dirty="0"/>
              <a:t>Makes clear how and why you expect or assume that certain actions will produce desired changes (for individuals, groups, communities or institutions) in the environment where the project will be implemented.</a:t>
            </a:r>
          </a:p>
          <a:p>
            <a:r>
              <a:rPr lang="en-US" sz="2600" b="0" i="0" dirty="0">
                <a:effectLst/>
              </a:rPr>
              <a:t>Expressed as: </a:t>
            </a:r>
          </a:p>
          <a:p>
            <a:pPr marL="0" indent="0" algn="ctr">
              <a:spcBef>
                <a:spcPts val="0"/>
              </a:spcBef>
              <a:buNone/>
            </a:pPr>
            <a:r>
              <a:rPr lang="en-US" sz="2600" b="0" i="0" dirty="0">
                <a:effectLst/>
              </a:rPr>
              <a:t>     </a:t>
            </a:r>
            <a:r>
              <a:rPr lang="en-US" sz="2600" b="1" i="0" dirty="0">
                <a:effectLst/>
              </a:rPr>
              <a:t>“If we do X (action),</a:t>
            </a:r>
          </a:p>
          <a:p>
            <a:pPr marL="0" indent="0" algn="ctr">
              <a:spcBef>
                <a:spcPts val="0"/>
              </a:spcBef>
              <a:buNone/>
            </a:pPr>
            <a:r>
              <a:rPr lang="en-US" sz="2600" b="1" i="0" dirty="0">
                <a:effectLst/>
              </a:rPr>
              <a:t>       then we will produce Y (change),</a:t>
            </a:r>
          </a:p>
          <a:p>
            <a:pPr marL="0" indent="0" algn="ctr">
              <a:spcBef>
                <a:spcPts val="0"/>
              </a:spcBef>
              <a:buNone/>
            </a:pPr>
            <a:r>
              <a:rPr lang="en-US" sz="2600" b="1" i="0" dirty="0">
                <a:effectLst/>
              </a:rPr>
              <a:t>       because Z (how and why assumptions).” </a:t>
            </a:r>
          </a:p>
        </p:txBody>
      </p:sp>
      <p:sp>
        <p:nvSpPr>
          <p:cNvPr id="3" name="Title 2">
            <a:extLst>
              <a:ext uri="{FF2B5EF4-FFF2-40B4-BE49-F238E27FC236}">
                <a16:creationId xmlns:a16="http://schemas.microsoft.com/office/drawing/2014/main" id="{91068547-7FB9-46C0-A561-0D9F3E0DB974}"/>
              </a:ext>
            </a:extLst>
          </p:cNvPr>
          <p:cNvSpPr>
            <a:spLocks noGrp="1"/>
          </p:cNvSpPr>
          <p:nvPr>
            <p:ph type="title"/>
          </p:nvPr>
        </p:nvSpPr>
        <p:spPr>
          <a:xfrm>
            <a:off x="839788" y="136523"/>
            <a:ext cx="10515600" cy="1031056"/>
          </a:xfrm>
        </p:spPr>
        <p:txBody>
          <a:bodyPr/>
          <a:lstStyle/>
          <a:p>
            <a:r>
              <a:rPr lang="en-US" dirty="0"/>
              <a:t>Theory of Change (TOC)</a:t>
            </a:r>
          </a:p>
        </p:txBody>
      </p:sp>
    </p:spTree>
    <p:extLst>
      <p:ext uri="{BB962C8B-B14F-4D97-AF65-F5344CB8AC3E}">
        <p14:creationId xmlns:p14="http://schemas.microsoft.com/office/powerpoint/2010/main" val="1881133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F9111D-F706-4452-B25F-86DE16D014E2}"/>
              </a:ext>
            </a:extLst>
          </p:cNvPr>
          <p:cNvSpPr>
            <a:spLocks noGrp="1"/>
          </p:cNvSpPr>
          <p:nvPr>
            <p:ph idx="1"/>
          </p:nvPr>
        </p:nvSpPr>
        <p:spPr/>
        <p:txBody>
          <a:bodyPr/>
          <a:lstStyle/>
          <a:p>
            <a:endParaRPr lang="en-US" dirty="0"/>
          </a:p>
        </p:txBody>
      </p:sp>
      <p:graphicFrame>
        <p:nvGraphicFramePr>
          <p:cNvPr id="6" name="Table 5">
            <a:extLst>
              <a:ext uri="{FF2B5EF4-FFF2-40B4-BE49-F238E27FC236}">
                <a16:creationId xmlns:a16="http://schemas.microsoft.com/office/drawing/2014/main" id="{EE2002C2-AFBB-45E0-9263-2EA40EBC6B1A}"/>
              </a:ext>
            </a:extLst>
          </p:cNvPr>
          <p:cNvGraphicFramePr>
            <a:graphicFrameLocks/>
          </p:cNvGraphicFramePr>
          <p:nvPr>
            <p:extLst>
              <p:ext uri="{D42A27DB-BD31-4B8C-83A1-F6EECF244321}">
                <p14:modId xmlns:p14="http://schemas.microsoft.com/office/powerpoint/2010/main" val="3572391664"/>
              </p:ext>
            </p:extLst>
          </p:nvPr>
        </p:nvGraphicFramePr>
        <p:xfrm>
          <a:off x="838200" y="1321551"/>
          <a:ext cx="10515596" cy="4907280"/>
        </p:xfrm>
        <a:graphic>
          <a:graphicData uri="http://schemas.openxmlformats.org/drawingml/2006/table">
            <a:tbl>
              <a:tblPr firstRow="1" bandRow="1">
                <a:tableStyleId>{5C22544A-7EE6-4342-B048-85BDC9FD1C3A}</a:tableStyleId>
              </a:tblPr>
              <a:tblGrid>
                <a:gridCol w="450954">
                  <a:extLst>
                    <a:ext uri="{9D8B030D-6E8A-4147-A177-3AD203B41FA5}">
                      <a16:colId xmlns:a16="http://schemas.microsoft.com/office/drawing/2014/main" val="132952435"/>
                    </a:ext>
                  </a:extLst>
                </a:gridCol>
                <a:gridCol w="1692585">
                  <a:extLst>
                    <a:ext uri="{9D8B030D-6E8A-4147-A177-3AD203B41FA5}">
                      <a16:colId xmlns:a16="http://schemas.microsoft.com/office/drawing/2014/main" val="2211477775"/>
                    </a:ext>
                  </a:extLst>
                </a:gridCol>
                <a:gridCol w="2186609">
                  <a:extLst>
                    <a:ext uri="{9D8B030D-6E8A-4147-A177-3AD203B41FA5}">
                      <a16:colId xmlns:a16="http://schemas.microsoft.com/office/drawing/2014/main" val="3644319866"/>
                    </a:ext>
                  </a:extLst>
                </a:gridCol>
                <a:gridCol w="993913">
                  <a:extLst>
                    <a:ext uri="{9D8B030D-6E8A-4147-A177-3AD203B41FA5}">
                      <a16:colId xmlns:a16="http://schemas.microsoft.com/office/drawing/2014/main" val="2308685798"/>
                    </a:ext>
                  </a:extLst>
                </a:gridCol>
                <a:gridCol w="1936710">
                  <a:extLst>
                    <a:ext uri="{9D8B030D-6E8A-4147-A177-3AD203B41FA5}">
                      <a16:colId xmlns:a16="http://schemas.microsoft.com/office/drawing/2014/main" val="3550307060"/>
                    </a:ext>
                  </a:extLst>
                </a:gridCol>
                <a:gridCol w="1190172">
                  <a:extLst>
                    <a:ext uri="{9D8B030D-6E8A-4147-A177-3AD203B41FA5}">
                      <a16:colId xmlns:a16="http://schemas.microsoft.com/office/drawing/2014/main" val="4137446064"/>
                    </a:ext>
                  </a:extLst>
                </a:gridCol>
                <a:gridCol w="2064653">
                  <a:extLst>
                    <a:ext uri="{9D8B030D-6E8A-4147-A177-3AD203B41FA5}">
                      <a16:colId xmlns:a16="http://schemas.microsoft.com/office/drawing/2014/main" val="376968463"/>
                    </a:ext>
                  </a:extLst>
                </a:gridCol>
              </a:tblGrid>
              <a:tr h="370840">
                <a:tc>
                  <a:txBody>
                    <a:bodyPr/>
                    <a:lstStyle/>
                    <a:p>
                      <a:endParaRPr lang="en-GB" sz="1900" dirty="0"/>
                    </a:p>
                    <a:p>
                      <a:r>
                        <a:rPr lang="en-GB" sz="1900" dirty="0"/>
                        <a:t>IF</a:t>
                      </a:r>
                    </a:p>
                  </a:txBody>
                  <a:tcPr/>
                </a:tc>
                <a:tc>
                  <a:txBody>
                    <a:bodyPr/>
                    <a:lstStyle/>
                    <a:p>
                      <a:r>
                        <a:rPr lang="en-GB" sz="1900" dirty="0"/>
                        <a:t>SO1</a:t>
                      </a:r>
                    </a:p>
                    <a:p>
                      <a:endParaRPr lang="en-GB" sz="1900" dirty="0"/>
                    </a:p>
                    <a:p>
                      <a:r>
                        <a:rPr lang="en-GB" sz="1900" dirty="0"/>
                        <a:t>SO2</a:t>
                      </a:r>
                    </a:p>
                  </a:txBody>
                  <a:tcPr/>
                </a:tc>
                <a:tc>
                  <a:txBody>
                    <a:bodyPr/>
                    <a:lstStyle/>
                    <a:p>
                      <a:endParaRPr lang="en-GB" sz="1900" dirty="0"/>
                    </a:p>
                    <a:p>
                      <a:r>
                        <a:rPr lang="en-GB" sz="1900" dirty="0"/>
                        <a:t>Assumption</a:t>
                      </a:r>
                    </a:p>
                  </a:txBody>
                  <a:tcPr/>
                </a:tc>
                <a:tc>
                  <a:txBody>
                    <a:bodyPr/>
                    <a:lstStyle/>
                    <a:p>
                      <a:endParaRPr lang="en-GB" sz="1900" dirty="0"/>
                    </a:p>
                    <a:p>
                      <a:r>
                        <a:rPr lang="en-GB" sz="1900" dirty="0"/>
                        <a:t>THEN</a:t>
                      </a:r>
                    </a:p>
                  </a:txBody>
                  <a:tcPr/>
                </a:tc>
                <a:tc>
                  <a:txBody>
                    <a:bodyPr/>
                    <a:lstStyle/>
                    <a:p>
                      <a:endParaRPr lang="en-GB" sz="1900" dirty="0"/>
                    </a:p>
                    <a:p>
                      <a:r>
                        <a:rPr lang="en-GB" sz="1900" dirty="0"/>
                        <a:t>Project Goal</a:t>
                      </a:r>
                    </a:p>
                  </a:txBody>
                  <a:tcPr/>
                </a:tc>
                <a:tc>
                  <a:txBody>
                    <a:bodyPr/>
                    <a:lstStyle/>
                    <a:p>
                      <a:endParaRPr lang="en-GB" sz="1900" dirty="0"/>
                    </a:p>
                    <a:p>
                      <a:r>
                        <a:rPr lang="en-GB" sz="1900" dirty="0"/>
                        <a:t>BECAUSE</a:t>
                      </a:r>
                    </a:p>
                  </a:txBody>
                  <a:tcPr/>
                </a:tc>
                <a:tc>
                  <a:txBody>
                    <a:bodyPr/>
                    <a:lstStyle/>
                    <a:p>
                      <a:r>
                        <a:rPr lang="en-GB" sz="1900" dirty="0"/>
                        <a:t>Evidence base</a:t>
                      </a:r>
                    </a:p>
                    <a:p>
                      <a:r>
                        <a:rPr lang="en-GB" sz="1900" dirty="0"/>
                        <a:t>for this theory</a:t>
                      </a:r>
                    </a:p>
                    <a:p>
                      <a:r>
                        <a:rPr lang="en-GB" sz="1900" dirty="0"/>
                        <a:t>of change</a:t>
                      </a:r>
                    </a:p>
                  </a:txBody>
                  <a:tcPr/>
                </a:tc>
                <a:extLst>
                  <a:ext uri="{0D108BD9-81ED-4DB2-BD59-A6C34878D82A}">
                    <a16:rowId xmlns:a16="http://schemas.microsoft.com/office/drawing/2014/main" val="1497277616"/>
                  </a:ext>
                </a:extLst>
              </a:tr>
              <a:tr h="370840">
                <a:tc gridSpan="7">
                  <a:txBody>
                    <a:bodyPr/>
                    <a:lstStyle/>
                    <a:p>
                      <a:endParaRPr lang="en-GB" sz="1900"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002919306"/>
                  </a:ext>
                </a:extLst>
              </a:tr>
              <a:tr h="370840">
                <a:tc rowSpan="2">
                  <a:txBody>
                    <a:bodyPr/>
                    <a:lstStyle/>
                    <a:p>
                      <a:endParaRPr lang="en-GB" sz="1900" dirty="0"/>
                    </a:p>
                    <a:p>
                      <a:endParaRPr lang="en-GB" sz="1900" dirty="0"/>
                    </a:p>
                    <a:p>
                      <a:endParaRPr lang="en-GB" sz="1900" dirty="0"/>
                    </a:p>
                    <a:p>
                      <a:endParaRPr lang="en-GB" sz="1900" b="1" dirty="0"/>
                    </a:p>
                    <a:p>
                      <a:r>
                        <a:rPr lang="en-GB" sz="1900" b="1" dirty="0"/>
                        <a:t>IF </a:t>
                      </a:r>
                    </a:p>
                  </a:txBody>
                  <a:tcPr/>
                </a:tc>
                <a:tc>
                  <a:txBody>
                    <a:bodyPr/>
                    <a:lstStyle/>
                    <a:p>
                      <a:endParaRPr lang="en-GB" sz="1900" dirty="0"/>
                    </a:p>
                    <a:p>
                      <a:r>
                        <a:rPr lang="en-GB" sz="1900" dirty="0"/>
                        <a:t>Returnee families earn income</a:t>
                      </a:r>
                    </a:p>
                  </a:txBody>
                  <a:tcPr/>
                </a:tc>
                <a:tc rowSpan="2">
                  <a:txBody>
                    <a:bodyPr/>
                    <a:lstStyle/>
                    <a:p>
                      <a:r>
                        <a:rPr lang="en-GB" sz="1900" dirty="0"/>
                        <a:t>Returnee families</a:t>
                      </a:r>
                    </a:p>
                    <a:p>
                      <a:r>
                        <a:rPr lang="en-GB" sz="1900" dirty="0"/>
                        <a:t>live in adequate and appropriate housing </a:t>
                      </a:r>
                    </a:p>
                    <a:p>
                      <a:r>
                        <a:rPr lang="en-GB" sz="1900" dirty="0"/>
                        <a:t>(To be delivered by other actors, used as project targeting criterion)</a:t>
                      </a:r>
                    </a:p>
                    <a:p>
                      <a:endParaRPr lang="en-GB" sz="1900" dirty="0"/>
                    </a:p>
                    <a:p>
                      <a:r>
                        <a:rPr lang="en-GB" sz="1900" dirty="0"/>
                        <a:t>The government has a supportive legal framework</a:t>
                      </a:r>
                    </a:p>
                    <a:p>
                      <a:endParaRPr lang="en-GB" sz="1900" dirty="0"/>
                    </a:p>
                  </a:txBody>
                  <a:tcPr/>
                </a:tc>
                <a:tc rowSpan="2">
                  <a:txBody>
                    <a:bodyPr/>
                    <a:lstStyle/>
                    <a:p>
                      <a:endParaRPr lang="en-GB" sz="1900" dirty="0"/>
                    </a:p>
                    <a:p>
                      <a:endParaRPr lang="en-GB" sz="1900" dirty="0"/>
                    </a:p>
                    <a:p>
                      <a:endParaRPr lang="en-GB" sz="1900" dirty="0"/>
                    </a:p>
                    <a:p>
                      <a:endParaRPr lang="en-GB" sz="1900" dirty="0"/>
                    </a:p>
                    <a:p>
                      <a:r>
                        <a:rPr lang="en-GB" sz="1900" b="1" dirty="0"/>
                        <a:t>THEN</a:t>
                      </a:r>
                    </a:p>
                  </a:txBody>
                  <a:tcPr/>
                </a:tc>
                <a:tc rowSpan="2">
                  <a:txBody>
                    <a:bodyPr/>
                    <a:lstStyle/>
                    <a:p>
                      <a:endParaRPr lang="en-GB" sz="1900" dirty="0"/>
                    </a:p>
                    <a:p>
                      <a:endParaRPr lang="en-GB" sz="1900" dirty="0"/>
                    </a:p>
                    <a:p>
                      <a:r>
                        <a:rPr lang="en-GB" sz="1900" dirty="0"/>
                        <a:t>Returnees are socially and economically integrated into their resident</a:t>
                      </a:r>
                    </a:p>
                    <a:p>
                      <a:r>
                        <a:rPr lang="en-GB" sz="1900" dirty="0"/>
                        <a:t>communities</a:t>
                      </a:r>
                    </a:p>
                  </a:txBody>
                  <a:tcPr/>
                </a:tc>
                <a:tc rowSpan="2">
                  <a:txBody>
                    <a:bodyPr/>
                    <a:lstStyle/>
                    <a:p>
                      <a:endParaRPr lang="en-GB" sz="1900" dirty="0"/>
                    </a:p>
                    <a:p>
                      <a:endParaRPr lang="en-GB" sz="1900" dirty="0"/>
                    </a:p>
                    <a:p>
                      <a:endParaRPr lang="en-GB" sz="1900" dirty="0"/>
                    </a:p>
                    <a:p>
                      <a:endParaRPr lang="en-GB" sz="1900" dirty="0"/>
                    </a:p>
                    <a:p>
                      <a:r>
                        <a:rPr lang="en-GB" sz="1900" b="1" dirty="0"/>
                        <a:t>BECAUSE</a:t>
                      </a:r>
                    </a:p>
                  </a:txBody>
                  <a:tcPr/>
                </a:tc>
                <a:tc rowSpan="2">
                  <a:txBody>
                    <a:bodyPr/>
                    <a:lstStyle/>
                    <a:p>
                      <a:endParaRPr lang="en-GB" sz="1900" dirty="0"/>
                    </a:p>
                    <a:p>
                      <a:r>
                        <a:rPr lang="en-GB" sz="1900" dirty="0"/>
                        <a:t>Results and lessons learned from 20 years of CRS social housing experience have shown these are</a:t>
                      </a:r>
                    </a:p>
                    <a:p>
                      <a:r>
                        <a:rPr lang="en-GB" sz="1900" dirty="0"/>
                        <a:t>the most significant factors in successful return.</a:t>
                      </a:r>
                    </a:p>
                  </a:txBody>
                  <a:tcPr/>
                </a:tc>
                <a:extLst>
                  <a:ext uri="{0D108BD9-81ED-4DB2-BD59-A6C34878D82A}">
                    <a16:rowId xmlns:a16="http://schemas.microsoft.com/office/drawing/2014/main" val="3292421957"/>
                  </a:ext>
                </a:extLst>
              </a:tr>
              <a:tr h="370840">
                <a:tc vMerge="1">
                  <a:txBody>
                    <a:bodyPr/>
                    <a:lstStyle/>
                    <a:p>
                      <a:endParaRPr lang="en-GB" dirty="0"/>
                    </a:p>
                  </a:txBody>
                  <a:tcPr/>
                </a:tc>
                <a:tc>
                  <a:txBody>
                    <a:bodyPr/>
                    <a:lstStyle/>
                    <a:p>
                      <a:endParaRPr lang="en-GB" sz="1900" dirty="0"/>
                    </a:p>
                    <a:p>
                      <a:r>
                        <a:rPr lang="en-GB" sz="1900" dirty="0"/>
                        <a:t>Returnees use public and social services in their communities</a:t>
                      </a:r>
                    </a:p>
                  </a:txBody>
                  <a:tcPr/>
                </a:tc>
                <a:tc vMerge="1">
                  <a:txBody>
                    <a:bodyPr/>
                    <a:lstStyle/>
                    <a:p>
                      <a:endParaRPr lang="en-GB" sz="1900" dirty="0"/>
                    </a:p>
                    <a:p>
                      <a:r>
                        <a:rPr lang="en-GB" sz="1900" dirty="0"/>
                        <a:t>The government has a supportive legal framework</a:t>
                      </a:r>
                    </a:p>
                  </a:txBody>
                  <a:tcPr/>
                </a:tc>
                <a:tc vMerge="1">
                  <a:txBody>
                    <a:bodyPr/>
                    <a:lstStyle/>
                    <a:p>
                      <a:endParaRPr lang="en-GB" sz="1900" dirty="0"/>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40272342"/>
                  </a:ext>
                </a:extLst>
              </a:tr>
            </a:tbl>
          </a:graphicData>
        </a:graphic>
      </p:graphicFrame>
      <p:sp>
        <p:nvSpPr>
          <p:cNvPr id="7" name="Title 2">
            <a:extLst>
              <a:ext uri="{FF2B5EF4-FFF2-40B4-BE49-F238E27FC236}">
                <a16:creationId xmlns:a16="http://schemas.microsoft.com/office/drawing/2014/main" id="{61436369-8D10-4989-9CEF-B66BD3859FBF}"/>
              </a:ext>
            </a:extLst>
          </p:cNvPr>
          <p:cNvSpPr>
            <a:spLocks noGrp="1"/>
          </p:cNvSpPr>
          <p:nvPr>
            <p:ph type="title"/>
          </p:nvPr>
        </p:nvSpPr>
        <p:spPr>
          <a:xfrm>
            <a:off x="838200" y="561473"/>
            <a:ext cx="10515600" cy="503406"/>
          </a:xfrm>
        </p:spPr>
        <p:txBody>
          <a:bodyPr>
            <a:normAutofit/>
          </a:bodyPr>
          <a:lstStyle/>
          <a:p>
            <a:r>
              <a:rPr lang="en-GB" sz="2800" dirty="0"/>
              <a:t>TOC Example</a:t>
            </a:r>
          </a:p>
        </p:txBody>
      </p:sp>
    </p:spTree>
    <p:extLst>
      <p:ext uri="{BB962C8B-B14F-4D97-AF65-F5344CB8AC3E}">
        <p14:creationId xmlns:p14="http://schemas.microsoft.com/office/powerpoint/2010/main" val="1719510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F9111D-F706-4452-B25F-86DE16D014E2}"/>
              </a:ext>
            </a:extLst>
          </p:cNvPr>
          <p:cNvSpPr>
            <a:spLocks noGrp="1"/>
          </p:cNvSpPr>
          <p:nvPr>
            <p:ph idx="1"/>
          </p:nvPr>
        </p:nvSpPr>
        <p:spPr/>
        <p:txBody>
          <a:bodyPr/>
          <a:lstStyle/>
          <a:p>
            <a:endParaRPr lang="en-US" dirty="0"/>
          </a:p>
        </p:txBody>
      </p:sp>
      <p:graphicFrame>
        <p:nvGraphicFramePr>
          <p:cNvPr id="6" name="Table 5">
            <a:extLst>
              <a:ext uri="{FF2B5EF4-FFF2-40B4-BE49-F238E27FC236}">
                <a16:creationId xmlns:a16="http://schemas.microsoft.com/office/drawing/2014/main" id="{EE2002C2-AFBB-45E0-9263-2EA40EBC6B1A}"/>
              </a:ext>
            </a:extLst>
          </p:cNvPr>
          <p:cNvGraphicFramePr>
            <a:graphicFrameLocks/>
          </p:cNvGraphicFramePr>
          <p:nvPr>
            <p:extLst>
              <p:ext uri="{D42A27DB-BD31-4B8C-83A1-F6EECF244321}">
                <p14:modId xmlns:p14="http://schemas.microsoft.com/office/powerpoint/2010/main" val="2398764036"/>
              </p:ext>
            </p:extLst>
          </p:nvPr>
        </p:nvGraphicFramePr>
        <p:xfrm>
          <a:off x="385011" y="877903"/>
          <a:ext cx="11389893" cy="5450706"/>
        </p:xfrm>
        <a:graphic>
          <a:graphicData uri="http://schemas.openxmlformats.org/drawingml/2006/table">
            <a:tbl>
              <a:tblPr firstRow="1" bandRow="1">
                <a:tableStyleId>{5C22544A-7EE6-4342-B048-85BDC9FD1C3A}</a:tableStyleId>
              </a:tblPr>
              <a:tblGrid>
                <a:gridCol w="488448">
                  <a:extLst>
                    <a:ext uri="{9D8B030D-6E8A-4147-A177-3AD203B41FA5}">
                      <a16:colId xmlns:a16="http://schemas.microsoft.com/office/drawing/2014/main" val="132952435"/>
                    </a:ext>
                  </a:extLst>
                </a:gridCol>
                <a:gridCol w="2960604">
                  <a:extLst>
                    <a:ext uri="{9D8B030D-6E8A-4147-A177-3AD203B41FA5}">
                      <a16:colId xmlns:a16="http://schemas.microsoft.com/office/drawing/2014/main" val="2211477775"/>
                    </a:ext>
                  </a:extLst>
                </a:gridCol>
                <a:gridCol w="1860884">
                  <a:extLst>
                    <a:ext uri="{9D8B030D-6E8A-4147-A177-3AD203B41FA5}">
                      <a16:colId xmlns:a16="http://schemas.microsoft.com/office/drawing/2014/main" val="3644319866"/>
                    </a:ext>
                  </a:extLst>
                </a:gridCol>
                <a:gridCol w="978569">
                  <a:extLst>
                    <a:ext uri="{9D8B030D-6E8A-4147-A177-3AD203B41FA5}">
                      <a16:colId xmlns:a16="http://schemas.microsoft.com/office/drawing/2014/main" val="2308685798"/>
                    </a:ext>
                  </a:extLst>
                </a:gridCol>
                <a:gridCol w="2133600">
                  <a:extLst>
                    <a:ext uri="{9D8B030D-6E8A-4147-A177-3AD203B41FA5}">
                      <a16:colId xmlns:a16="http://schemas.microsoft.com/office/drawing/2014/main" val="3550307060"/>
                    </a:ext>
                  </a:extLst>
                </a:gridCol>
                <a:gridCol w="1122947">
                  <a:extLst>
                    <a:ext uri="{9D8B030D-6E8A-4147-A177-3AD203B41FA5}">
                      <a16:colId xmlns:a16="http://schemas.microsoft.com/office/drawing/2014/main" val="4137446064"/>
                    </a:ext>
                  </a:extLst>
                </a:gridCol>
                <a:gridCol w="1844841">
                  <a:extLst>
                    <a:ext uri="{9D8B030D-6E8A-4147-A177-3AD203B41FA5}">
                      <a16:colId xmlns:a16="http://schemas.microsoft.com/office/drawing/2014/main" val="376968463"/>
                    </a:ext>
                  </a:extLst>
                </a:gridCol>
              </a:tblGrid>
              <a:tr h="1012963">
                <a:tc>
                  <a:txBody>
                    <a:bodyPr/>
                    <a:lstStyle/>
                    <a:p>
                      <a:endParaRPr lang="en-GB" sz="1900" dirty="0"/>
                    </a:p>
                    <a:p>
                      <a:r>
                        <a:rPr lang="en-GB" sz="1900" dirty="0"/>
                        <a:t>IF</a:t>
                      </a:r>
                    </a:p>
                  </a:txBody>
                  <a:tcPr/>
                </a:tc>
                <a:tc>
                  <a:txBody>
                    <a:bodyPr/>
                    <a:lstStyle/>
                    <a:p>
                      <a:endParaRPr lang="en-GB" sz="1900" dirty="0"/>
                    </a:p>
                    <a:p>
                      <a:r>
                        <a:rPr lang="en-GB" sz="1900" dirty="0"/>
                        <a:t>Outcomes</a:t>
                      </a:r>
                    </a:p>
                  </a:txBody>
                  <a:tcPr/>
                </a:tc>
                <a:tc>
                  <a:txBody>
                    <a:bodyPr/>
                    <a:lstStyle/>
                    <a:p>
                      <a:endParaRPr lang="en-GB" sz="1900" dirty="0"/>
                    </a:p>
                    <a:p>
                      <a:r>
                        <a:rPr lang="en-GB" sz="1900" dirty="0"/>
                        <a:t>Assumption</a:t>
                      </a:r>
                    </a:p>
                  </a:txBody>
                  <a:tcPr/>
                </a:tc>
                <a:tc>
                  <a:txBody>
                    <a:bodyPr/>
                    <a:lstStyle/>
                    <a:p>
                      <a:endParaRPr lang="en-GB" sz="1900" dirty="0"/>
                    </a:p>
                    <a:p>
                      <a:r>
                        <a:rPr lang="en-GB" sz="1900" dirty="0"/>
                        <a:t>THEN</a:t>
                      </a:r>
                    </a:p>
                  </a:txBody>
                  <a:tcPr/>
                </a:tc>
                <a:tc>
                  <a:txBody>
                    <a:bodyPr/>
                    <a:lstStyle/>
                    <a:p>
                      <a:endParaRPr lang="en-GB" sz="1900" dirty="0"/>
                    </a:p>
                    <a:p>
                      <a:r>
                        <a:rPr lang="en-GB" sz="1900" dirty="0"/>
                        <a:t>Project Goal</a:t>
                      </a:r>
                    </a:p>
                  </a:txBody>
                  <a:tcPr/>
                </a:tc>
                <a:tc>
                  <a:txBody>
                    <a:bodyPr/>
                    <a:lstStyle/>
                    <a:p>
                      <a:endParaRPr lang="en-GB" sz="1900" dirty="0"/>
                    </a:p>
                    <a:p>
                      <a:r>
                        <a:rPr lang="en-GB" sz="1900" dirty="0"/>
                        <a:t>BECAUSE</a:t>
                      </a:r>
                    </a:p>
                  </a:txBody>
                  <a:tcPr/>
                </a:tc>
                <a:tc>
                  <a:txBody>
                    <a:bodyPr/>
                    <a:lstStyle/>
                    <a:p>
                      <a:r>
                        <a:rPr lang="en-GB" sz="1900" dirty="0"/>
                        <a:t>Evidence base</a:t>
                      </a:r>
                    </a:p>
                    <a:p>
                      <a:r>
                        <a:rPr lang="en-GB" sz="1900" dirty="0"/>
                        <a:t>for this theory</a:t>
                      </a:r>
                    </a:p>
                    <a:p>
                      <a:r>
                        <a:rPr lang="en-GB" sz="1900" dirty="0"/>
                        <a:t>of change</a:t>
                      </a:r>
                    </a:p>
                  </a:txBody>
                  <a:tcPr/>
                </a:tc>
                <a:extLst>
                  <a:ext uri="{0D108BD9-81ED-4DB2-BD59-A6C34878D82A}">
                    <a16:rowId xmlns:a16="http://schemas.microsoft.com/office/drawing/2014/main" val="1497277616"/>
                  </a:ext>
                </a:extLst>
              </a:tr>
              <a:tr h="996884">
                <a:tc rowSpan="3">
                  <a:txBody>
                    <a:bodyPr/>
                    <a:lstStyle/>
                    <a:p>
                      <a:pPr algn="ctr"/>
                      <a:r>
                        <a:rPr lang="en-GB" sz="1900" b="1" dirty="0"/>
                        <a:t>IF</a:t>
                      </a:r>
                    </a:p>
                  </a:txBody>
                  <a:tcPr anchor="ctr"/>
                </a:tc>
                <a:tc>
                  <a:txBody>
                    <a:bodyPr/>
                    <a:lstStyle/>
                    <a:p>
                      <a:pPr algn="ctr"/>
                      <a:r>
                        <a:rPr lang="en-US" sz="1900" dirty="0"/>
                        <a:t>Youth have access to diversified and quality work</a:t>
                      </a:r>
                      <a:endParaRPr lang="en-GB" sz="1900" dirty="0"/>
                    </a:p>
                  </a:txBody>
                  <a:tcPr anchor="ctr"/>
                </a:tc>
                <a:tc rowSpan="3">
                  <a:txBody>
                    <a:bodyPr/>
                    <a:lstStyle/>
                    <a:p>
                      <a:pPr algn="ctr"/>
                      <a:r>
                        <a:rPr lang="en-GB" sz="1900" dirty="0"/>
                        <a:t>AND the government has a supportive legal framework</a:t>
                      </a:r>
                    </a:p>
                    <a:p>
                      <a:pPr algn="ctr"/>
                      <a:endParaRPr lang="en-GB" sz="1900" dirty="0"/>
                    </a:p>
                    <a:p>
                      <a:pPr algn="ctr"/>
                      <a:r>
                        <a:rPr lang="en-GB" sz="1900" dirty="0"/>
                        <a:t>Partners have necessary systems to implement interventions</a:t>
                      </a:r>
                    </a:p>
                  </a:txBody>
                  <a:tcPr anchor="ctr"/>
                </a:tc>
                <a:tc rowSpan="3">
                  <a:txBody>
                    <a:bodyPr/>
                    <a:lstStyle/>
                    <a:p>
                      <a:pPr algn="ctr"/>
                      <a:r>
                        <a:rPr lang="en-GB" sz="1900" b="1" dirty="0"/>
                        <a:t>THEN</a:t>
                      </a:r>
                    </a:p>
                  </a:txBody>
                  <a:tcPr anchor="ctr"/>
                </a:tc>
                <a:tc rowSpan="3">
                  <a:txBody>
                    <a:bodyPr/>
                    <a:lstStyle/>
                    <a:p>
                      <a:pPr algn="ctr"/>
                      <a:r>
                        <a:rPr lang="en-US" sz="1900" dirty="0"/>
                        <a:t>Youth in Mombasa will have increased access to opportunities, employability and freedom of expression</a:t>
                      </a:r>
                      <a:endParaRPr lang="en-GB" sz="1900" dirty="0"/>
                    </a:p>
                  </a:txBody>
                  <a:tcPr anchor="ctr"/>
                </a:tc>
                <a:tc rowSpan="3">
                  <a:txBody>
                    <a:bodyPr/>
                    <a:lstStyle/>
                    <a:p>
                      <a:pPr algn="ctr"/>
                      <a:r>
                        <a:rPr lang="en-GB" sz="1900" b="1" dirty="0"/>
                        <a:t>BECAUSE</a:t>
                      </a:r>
                    </a:p>
                  </a:txBody>
                  <a:tcPr anchor="ctr"/>
                </a:tc>
                <a:tc rowSpan="3">
                  <a:txBody>
                    <a:bodyPr/>
                    <a:lstStyle/>
                    <a:p>
                      <a:pPr algn="ctr"/>
                      <a:endParaRPr lang="en-GB" sz="1900" dirty="0"/>
                    </a:p>
                  </a:txBody>
                  <a:tcPr anchor="ctr"/>
                </a:tc>
                <a:extLst>
                  <a:ext uri="{0D108BD9-81ED-4DB2-BD59-A6C34878D82A}">
                    <a16:rowId xmlns:a16="http://schemas.microsoft.com/office/drawing/2014/main" val="3292421957"/>
                  </a:ext>
                </a:extLst>
              </a:tr>
              <a:tr h="1897296">
                <a:tc vMerge="1">
                  <a:txBody>
                    <a:bodyPr/>
                    <a:lstStyle/>
                    <a:p>
                      <a:endParaRPr lang="en-US"/>
                    </a:p>
                  </a:txBody>
                  <a:tcPr/>
                </a:tc>
                <a:tc>
                  <a:txBody>
                    <a:bodyPr/>
                    <a:lstStyle/>
                    <a:p>
                      <a:pPr algn="ctr"/>
                      <a:r>
                        <a:rPr lang="en-US" sz="1900" dirty="0"/>
                        <a:t>Collaborative infrastructure is enhanced to include collaborative building and youth voice, trust and feedback loops in the system</a:t>
                      </a:r>
                      <a:endParaRPr lang="en-GB" sz="1900" dirty="0"/>
                    </a:p>
                  </a:txBody>
                  <a:tcPr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933427132"/>
                  </a:ext>
                </a:extLst>
              </a:tr>
              <a:tr h="1543563">
                <a:tc vMerge="1">
                  <a:txBody>
                    <a:bodyPr/>
                    <a:lstStyle/>
                    <a:p>
                      <a:endParaRPr lang="en-GB" dirty="0"/>
                    </a:p>
                  </a:txBody>
                  <a:tcPr/>
                </a:tc>
                <a:tc>
                  <a:txBody>
                    <a:bodyPr/>
                    <a:lstStyle/>
                    <a:p>
                      <a:r>
                        <a:rPr lang="en-US" sz="1900" dirty="0"/>
                        <a:t>There are systemic shifts including policy, engagement and improved social indicators </a:t>
                      </a:r>
                      <a:endParaRPr lang="en-GB" sz="1900" dirty="0"/>
                    </a:p>
                  </a:txBody>
                  <a:tcPr anchor="ctr"/>
                </a:tc>
                <a:tc vMerge="1">
                  <a:txBody>
                    <a:bodyPr/>
                    <a:lstStyle/>
                    <a:p>
                      <a:endParaRPr lang="en-GB" sz="1900" dirty="0"/>
                    </a:p>
                    <a:p>
                      <a:r>
                        <a:rPr lang="en-GB" sz="1900" dirty="0"/>
                        <a:t>The government has a supportive legal framework</a:t>
                      </a:r>
                    </a:p>
                  </a:txBody>
                  <a:tcPr/>
                </a:tc>
                <a:tc vMerge="1">
                  <a:txBody>
                    <a:bodyPr/>
                    <a:lstStyle/>
                    <a:p>
                      <a:endParaRPr lang="en-GB" sz="1900" dirty="0"/>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040272342"/>
                  </a:ext>
                </a:extLst>
              </a:tr>
            </a:tbl>
          </a:graphicData>
        </a:graphic>
      </p:graphicFrame>
      <p:sp>
        <p:nvSpPr>
          <p:cNvPr id="7" name="Title 2">
            <a:extLst>
              <a:ext uri="{FF2B5EF4-FFF2-40B4-BE49-F238E27FC236}">
                <a16:creationId xmlns:a16="http://schemas.microsoft.com/office/drawing/2014/main" id="{61436369-8D10-4989-9CEF-B66BD3859FBF}"/>
              </a:ext>
            </a:extLst>
          </p:cNvPr>
          <p:cNvSpPr>
            <a:spLocks noGrp="1"/>
          </p:cNvSpPr>
          <p:nvPr>
            <p:ph type="title"/>
          </p:nvPr>
        </p:nvSpPr>
        <p:spPr>
          <a:xfrm>
            <a:off x="838200" y="561473"/>
            <a:ext cx="10515600" cy="256674"/>
          </a:xfrm>
        </p:spPr>
        <p:txBody>
          <a:bodyPr>
            <a:normAutofit fontScale="90000"/>
          </a:bodyPr>
          <a:lstStyle/>
          <a:p>
            <a:r>
              <a:rPr lang="en-US" sz="2400" dirty="0"/>
              <a:t>TOC for GOYN</a:t>
            </a:r>
            <a:endParaRPr lang="en-GB" sz="2400" dirty="0"/>
          </a:p>
        </p:txBody>
      </p:sp>
    </p:spTree>
    <p:extLst>
      <p:ext uri="{BB962C8B-B14F-4D97-AF65-F5344CB8AC3E}">
        <p14:creationId xmlns:p14="http://schemas.microsoft.com/office/powerpoint/2010/main" val="4112187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EF431B72-ECF1-49FF-8BA6-0B87C3F53C24}"/>
              </a:ext>
            </a:extLst>
          </p:cNvPr>
          <p:cNvGraphicFramePr>
            <a:graphicFrameLocks noGrp="1"/>
          </p:cNvGraphicFramePr>
          <p:nvPr>
            <p:ph idx="1"/>
            <p:extLst>
              <p:ext uri="{D42A27DB-BD31-4B8C-83A1-F6EECF244321}">
                <p14:modId xmlns:p14="http://schemas.microsoft.com/office/powerpoint/2010/main" val="3267311748"/>
              </p:ext>
            </p:extLst>
          </p:nvPr>
        </p:nvGraphicFramePr>
        <p:xfrm>
          <a:off x="838200" y="978567"/>
          <a:ext cx="11065042" cy="5394960"/>
        </p:xfrm>
        <a:graphic>
          <a:graphicData uri="http://schemas.openxmlformats.org/drawingml/2006/table">
            <a:tbl>
              <a:tblPr firstRow="1" bandRow="1">
                <a:tableStyleId>{B301B821-A1FF-4177-AEE7-76D212191A09}</a:tableStyleId>
              </a:tblPr>
              <a:tblGrid>
                <a:gridCol w="620351">
                  <a:extLst>
                    <a:ext uri="{9D8B030D-6E8A-4147-A177-3AD203B41FA5}">
                      <a16:colId xmlns:a16="http://schemas.microsoft.com/office/drawing/2014/main" val="2812042996"/>
                    </a:ext>
                  </a:extLst>
                </a:gridCol>
                <a:gridCol w="1721792">
                  <a:extLst>
                    <a:ext uri="{9D8B030D-6E8A-4147-A177-3AD203B41FA5}">
                      <a16:colId xmlns:a16="http://schemas.microsoft.com/office/drawing/2014/main" val="1928662951"/>
                    </a:ext>
                  </a:extLst>
                </a:gridCol>
                <a:gridCol w="8722899">
                  <a:extLst>
                    <a:ext uri="{9D8B030D-6E8A-4147-A177-3AD203B41FA5}">
                      <a16:colId xmlns:a16="http://schemas.microsoft.com/office/drawing/2014/main" val="1066862525"/>
                    </a:ext>
                  </a:extLst>
                </a:gridCol>
              </a:tblGrid>
              <a:tr h="589022">
                <a:tc>
                  <a:txBody>
                    <a:bodyPr/>
                    <a:lstStyle/>
                    <a:p>
                      <a:r>
                        <a:rPr lang="en-US" sz="2200"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t>Group projects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t>Theory of 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135055"/>
                  </a:ext>
                </a:extLst>
              </a:tr>
              <a:tr h="1223736">
                <a:tc>
                  <a:txBody>
                    <a:bodyPr/>
                    <a:lstStyle/>
                    <a:p>
                      <a:r>
                        <a:rPr lang="en-US" sz="2200"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t>Amazing PWDs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b="1" dirty="0">
                          <a:solidFill>
                            <a:srgbClr val="C00000"/>
                          </a:solidFill>
                        </a:rPr>
                        <a:t>IF</a:t>
                      </a:r>
                      <a:r>
                        <a:rPr lang="en-US" sz="2200" b="1" dirty="0"/>
                        <a:t> </a:t>
                      </a:r>
                      <a:r>
                        <a:rPr lang="en-GB" sz="2200" kern="1200" dirty="0">
                          <a:solidFill>
                            <a:schemeClr val="dk1"/>
                          </a:solidFill>
                          <a:effectLst/>
                        </a:rPr>
                        <a:t>PWDs are trained on sexual and reproductive health and rights </a:t>
                      </a:r>
                      <a:r>
                        <a:rPr lang="en-GB" sz="2200" b="1" kern="1200" dirty="0">
                          <a:solidFill>
                            <a:srgbClr val="C00000"/>
                          </a:solidFill>
                          <a:effectLst/>
                        </a:rPr>
                        <a:t>AND</a:t>
                      </a:r>
                      <a:r>
                        <a:rPr lang="en-GB" sz="2200" kern="1200" dirty="0">
                          <a:solidFill>
                            <a:schemeClr val="dk1"/>
                          </a:solidFill>
                          <a:effectLst/>
                        </a:rPr>
                        <a:t> </a:t>
                      </a:r>
                      <a:r>
                        <a:rPr lang="en-GB" sz="2200" b="0" kern="1200" dirty="0">
                          <a:solidFill>
                            <a:schemeClr val="tx1"/>
                          </a:solidFill>
                          <a:effectLst/>
                        </a:rPr>
                        <a:t>the </a:t>
                      </a:r>
                      <a:r>
                        <a:rPr lang="en-US" sz="2200" b="0" kern="1200" dirty="0">
                          <a:solidFill>
                            <a:schemeClr val="dk1"/>
                          </a:solidFill>
                          <a:effectLst/>
                        </a:rPr>
                        <a:t>s</a:t>
                      </a:r>
                      <a:r>
                        <a:rPr lang="en-US" sz="2200" kern="1200" dirty="0">
                          <a:solidFill>
                            <a:schemeClr val="dk1"/>
                          </a:solidFill>
                          <a:effectLst/>
                        </a:rPr>
                        <a:t>ociety acts to address their sexuality and reproductive concerns </a:t>
                      </a:r>
                      <a:r>
                        <a:rPr lang="en-US" sz="2200" b="1" kern="1200" dirty="0">
                          <a:solidFill>
                            <a:srgbClr val="C00000"/>
                          </a:solidFill>
                          <a:effectLst/>
                        </a:rPr>
                        <a:t>THEN </a:t>
                      </a:r>
                      <a:r>
                        <a:rPr lang="en-US" sz="2200" kern="1200" dirty="0">
                          <a:solidFill>
                            <a:schemeClr val="dk1"/>
                          </a:solidFill>
                          <a:effectLst/>
                        </a:rPr>
                        <a:t>physical, emotional, sexual violence, gender-based violence and mental health issues will be reduced and</a:t>
                      </a:r>
                      <a:r>
                        <a:rPr lang="en-US" sz="2200" b="1" kern="1200" dirty="0">
                          <a:solidFill>
                            <a:srgbClr val="C00000"/>
                          </a:solidFill>
                          <a:effectLst/>
                        </a:rPr>
                        <a:t> </a:t>
                      </a:r>
                      <a:r>
                        <a:rPr lang="en-US" sz="2200" kern="1200" dirty="0">
                          <a:solidFill>
                            <a:schemeClr val="dk1"/>
                          </a:solidFill>
                          <a:effectLst/>
                        </a:rPr>
                        <a:t>PWDs will live dignified lives.</a:t>
                      </a:r>
                      <a:endParaRPr lang="en-US" sz="2200"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1066724"/>
                  </a:ext>
                </a:extLst>
              </a:tr>
              <a:tr h="589022">
                <a:tc>
                  <a:txBody>
                    <a:bodyPr/>
                    <a:lstStyle/>
                    <a:p>
                      <a:r>
                        <a:rPr lang="en-US" sz="2200"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t>Green spaces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200" b="1" kern="1200" dirty="0">
                          <a:solidFill>
                            <a:srgbClr val="C00000"/>
                          </a:solidFill>
                          <a:effectLst/>
                        </a:rPr>
                        <a:t>IF</a:t>
                      </a:r>
                      <a:r>
                        <a:rPr lang="en-GB" sz="2200" kern="1200" dirty="0">
                          <a:solidFill>
                            <a:schemeClr val="dk1"/>
                          </a:solidFill>
                          <a:effectLst/>
                        </a:rPr>
                        <a:t> inhabitants of Moroto have increased awareness on appropriate waste management and importance of mangrove trees </a:t>
                      </a:r>
                      <a:r>
                        <a:rPr lang="en-GB" sz="2200" b="1" kern="1200" dirty="0">
                          <a:solidFill>
                            <a:srgbClr val="C00000"/>
                          </a:solidFill>
                          <a:effectLst/>
                        </a:rPr>
                        <a:t>AND </a:t>
                      </a:r>
                      <a:r>
                        <a:rPr lang="en-GB" sz="2200" b="0" kern="1200" dirty="0">
                          <a:solidFill>
                            <a:schemeClr val="tx1"/>
                          </a:solidFill>
                          <a:effectLst/>
                        </a:rPr>
                        <a:t>have improved</a:t>
                      </a:r>
                      <a:r>
                        <a:rPr lang="en-GB" sz="2200" b="1" kern="1200" dirty="0">
                          <a:solidFill>
                            <a:srgbClr val="C00000"/>
                          </a:solidFill>
                          <a:effectLst/>
                        </a:rPr>
                        <a:t> </a:t>
                      </a:r>
                      <a:r>
                        <a:rPr lang="en-GB" sz="2200" b="0" kern="1200" dirty="0">
                          <a:solidFill>
                            <a:schemeClr val="tx1"/>
                          </a:solidFill>
                          <a:effectLst/>
                        </a:rPr>
                        <a:t>environmental management practices </a:t>
                      </a:r>
                      <a:r>
                        <a:rPr lang="en-GB" sz="2200" b="1" kern="1200" dirty="0">
                          <a:solidFill>
                            <a:srgbClr val="C00000"/>
                          </a:solidFill>
                          <a:effectLst/>
                        </a:rPr>
                        <a:t>THEN </a:t>
                      </a:r>
                      <a:r>
                        <a:rPr lang="en-GB" sz="2200" b="0" kern="1200" dirty="0">
                          <a:solidFill>
                            <a:schemeClr val="tx1"/>
                          </a:solidFill>
                          <a:effectLst/>
                        </a:rPr>
                        <a:t>Mombasa County will have a clean and healthy living environment.</a:t>
                      </a:r>
                      <a:endParaRPr lang="en-US" sz="2200" b="0" kern="1200" dirty="0">
                        <a:solidFill>
                          <a:schemeClr val="tx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599847"/>
                  </a:ext>
                </a:extLst>
              </a:tr>
              <a:tr h="589022">
                <a:tc>
                  <a:txBody>
                    <a:bodyPr/>
                    <a:lstStyle/>
                    <a:p>
                      <a:r>
                        <a:rPr lang="en-US" sz="2200"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kern="1200" dirty="0" err="1">
                          <a:solidFill>
                            <a:schemeClr val="dk1"/>
                          </a:solidFill>
                          <a:effectLst/>
                        </a:rPr>
                        <a:t>Ololoo</a:t>
                      </a:r>
                      <a:r>
                        <a:rPr lang="en-US" sz="2200" kern="1200" dirty="0">
                          <a:solidFill>
                            <a:schemeClr val="dk1"/>
                          </a:solidFill>
                          <a:effectLst/>
                        </a:rPr>
                        <a:t> youth hub initiative</a:t>
                      </a:r>
                      <a:endParaRPr lang="en-US"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200" b="1" kern="1200" dirty="0">
                          <a:solidFill>
                            <a:srgbClr val="C00000"/>
                          </a:solidFill>
                          <a:effectLst/>
                        </a:rPr>
                        <a:t>IF</a:t>
                      </a:r>
                      <a:r>
                        <a:rPr lang="en-GB" sz="2200" kern="1200" dirty="0">
                          <a:solidFill>
                            <a:schemeClr val="dk1"/>
                          </a:solidFill>
                          <a:effectLst/>
                        </a:rPr>
                        <a:t> youths with history of drugs, crime and gang violence are counselled and have improved capacities on entrepreneurship, financial literacy and life skills </a:t>
                      </a:r>
                      <a:r>
                        <a:rPr lang="en-GB" sz="2200" b="1" kern="1200" dirty="0">
                          <a:solidFill>
                            <a:srgbClr val="C00000"/>
                          </a:solidFill>
                          <a:effectLst/>
                        </a:rPr>
                        <a:t>AND </a:t>
                      </a:r>
                      <a:r>
                        <a:rPr lang="en-GB" sz="2200" kern="1200" dirty="0">
                          <a:solidFill>
                            <a:schemeClr val="dk1"/>
                          </a:solidFill>
                          <a:effectLst/>
                        </a:rPr>
                        <a:t>they utilize the new skills </a:t>
                      </a:r>
                      <a:r>
                        <a:rPr lang="en-GB" sz="2200" b="1" kern="1200" dirty="0">
                          <a:solidFill>
                            <a:srgbClr val="C00000"/>
                          </a:solidFill>
                          <a:effectLst/>
                        </a:rPr>
                        <a:t>THEN</a:t>
                      </a:r>
                      <a:r>
                        <a:rPr lang="en-GB" sz="2200" kern="1200" dirty="0">
                          <a:solidFill>
                            <a:schemeClr val="dk1"/>
                          </a:solidFill>
                          <a:effectLst/>
                        </a:rPr>
                        <a:t> they will be easily </a:t>
                      </a:r>
                      <a:r>
                        <a:rPr lang="en-US" sz="2200" kern="1200" dirty="0">
                          <a:solidFill>
                            <a:schemeClr val="dk1"/>
                          </a:solidFill>
                          <a:effectLst/>
                        </a:rPr>
                        <a:t>re-integrated into the society resulting in peaceful co-existence amongst the people of </a:t>
                      </a:r>
                      <a:r>
                        <a:rPr lang="en-US" sz="2200" kern="1200" dirty="0" err="1">
                          <a:solidFill>
                            <a:schemeClr val="dk1"/>
                          </a:solidFill>
                          <a:effectLst/>
                        </a:rPr>
                        <a:t>Likoni</a:t>
                      </a:r>
                      <a:r>
                        <a:rPr lang="en-US" sz="2200" kern="1200" dirty="0">
                          <a:solidFill>
                            <a:schemeClr val="dk1"/>
                          </a:solidFill>
                          <a:effectLst/>
                        </a:rPr>
                        <a:t>.</a:t>
                      </a:r>
                      <a:endParaRPr lang="en-US" sz="220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601873"/>
                  </a:ext>
                </a:extLst>
              </a:tr>
            </a:tbl>
          </a:graphicData>
        </a:graphic>
      </p:graphicFrame>
      <p:sp>
        <p:nvSpPr>
          <p:cNvPr id="3" name="Title 2">
            <a:extLst>
              <a:ext uri="{FF2B5EF4-FFF2-40B4-BE49-F238E27FC236}">
                <a16:creationId xmlns:a16="http://schemas.microsoft.com/office/drawing/2014/main" id="{4D85E443-5DC2-443E-9FEF-3DC157CEAABF}"/>
              </a:ext>
            </a:extLst>
          </p:cNvPr>
          <p:cNvSpPr>
            <a:spLocks noGrp="1"/>
          </p:cNvSpPr>
          <p:nvPr>
            <p:ph type="title"/>
          </p:nvPr>
        </p:nvSpPr>
        <p:spPr>
          <a:xfrm>
            <a:off x="839788" y="621798"/>
            <a:ext cx="10515600" cy="404895"/>
          </a:xfrm>
        </p:spPr>
        <p:txBody>
          <a:bodyPr>
            <a:normAutofit fontScale="90000"/>
          </a:bodyPr>
          <a:lstStyle/>
          <a:p>
            <a:r>
              <a:rPr lang="en-US" dirty="0"/>
              <a:t>Changemakers TOCs</a:t>
            </a:r>
          </a:p>
        </p:txBody>
      </p:sp>
    </p:spTree>
    <p:extLst>
      <p:ext uri="{BB962C8B-B14F-4D97-AF65-F5344CB8AC3E}">
        <p14:creationId xmlns:p14="http://schemas.microsoft.com/office/powerpoint/2010/main" val="1811885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EF431B72-ECF1-49FF-8BA6-0B87C3F53C24}"/>
              </a:ext>
            </a:extLst>
          </p:cNvPr>
          <p:cNvGraphicFramePr>
            <a:graphicFrameLocks noGrp="1"/>
          </p:cNvGraphicFramePr>
          <p:nvPr>
            <p:ph idx="1"/>
            <p:extLst>
              <p:ext uri="{D42A27DB-BD31-4B8C-83A1-F6EECF244321}">
                <p14:modId xmlns:p14="http://schemas.microsoft.com/office/powerpoint/2010/main" val="2337736540"/>
              </p:ext>
            </p:extLst>
          </p:nvPr>
        </p:nvGraphicFramePr>
        <p:xfrm>
          <a:off x="838200" y="1171071"/>
          <a:ext cx="11065042" cy="4551422"/>
        </p:xfrm>
        <a:graphic>
          <a:graphicData uri="http://schemas.openxmlformats.org/drawingml/2006/table">
            <a:tbl>
              <a:tblPr firstRow="1" bandRow="1">
                <a:tableStyleId>{5C22544A-7EE6-4342-B048-85BDC9FD1C3A}</a:tableStyleId>
              </a:tblPr>
              <a:tblGrid>
                <a:gridCol w="620351">
                  <a:extLst>
                    <a:ext uri="{9D8B030D-6E8A-4147-A177-3AD203B41FA5}">
                      <a16:colId xmlns:a16="http://schemas.microsoft.com/office/drawing/2014/main" val="2812042996"/>
                    </a:ext>
                  </a:extLst>
                </a:gridCol>
                <a:gridCol w="1907501">
                  <a:extLst>
                    <a:ext uri="{9D8B030D-6E8A-4147-A177-3AD203B41FA5}">
                      <a16:colId xmlns:a16="http://schemas.microsoft.com/office/drawing/2014/main" val="1928662951"/>
                    </a:ext>
                  </a:extLst>
                </a:gridCol>
                <a:gridCol w="8537190">
                  <a:extLst>
                    <a:ext uri="{9D8B030D-6E8A-4147-A177-3AD203B41FA5}">
                      <a16:colId xmlns:a16="http://schemas.microsoft.com/office/drawing/2014/main" val="1066862525"/>
                    </a:ext>
                  </a:extLst>
                </a:gridCol>
              </a:tblGrid>
              <a:tr h="589022">
                <a:tc>
                  <a:txBody>
                    <a:bodyPr/>
                    <a:lstStyle/>
                    <a:p>
                      <a:r>
                        <a:rPr lang="en-US" sz="2200" dirty="0"/>
                        <a:t>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t>Group projects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dirty="0"/>
                        <a:t>Theory of 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135055"/>
                  </a:ext>
                </a:extLst>
              </a:tr>
              <a:tr h="1223736">
                <a:tc>
                  <a:txBody>
                    <a:bodyPr/>
                    <a:lstStyle/>
                    <a:p>
                      <a:r>
                        <a:rPr lang="en-US" sz="2200"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kern="1200" dirty="0" err="1">
                          <a:solidFill>
                            <a:schemeClr val="dk1"/>
                          </a:solidFill>
                          <a:effectLst/>
                          <a:latin typeface="+mn-lt"/>
                          <a:ea typeface="+mn-ea"/>
                          <a:cs typeface="+mn-cs"/>
                        </a:rPr>
                        <a:t>Bahari</a:t>
                      </a:r>
                      <a:r>
                        <a:rPr lang="en-US" sz="2200" kern="1200" dirty="0">
                          <a:solidFill>
                            <a:schemeClr val="dk1"/>
                          </a:solidFill>
                          <a:effectLst/>
                          <a:latin typeface="+mn-lt"/>
                          <a:ea typeface="+mn-ea"/>
                          <a:cs typeface="+mn-cs"/>
                        </a:rPr>
                        <a:t> Community Empowerment center</a:t>
                      </a:r>
                      <a:endParaRPr lang="en-US"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b="1" dirty="0">
                          <a:solidFill>
                            <a:srgbClr val="C00000"/>
                          </a:solidFill>
                        </a:rPr>
                        <a:t>IF</a:t>
                      </a:r>
                      <a:r>
                        <a:rPr lang="en-US" sz="2200" b="0" dirty="0">
                          <a:solidFill>
                            <a:schemeClr val="tx1"/>
                          </a:solidFill>
                        </a:rPr>
                        <a:t> youth have increased knowledge on the effects of teenage pregnancies and access to learning and economic empowerment opportunities </a:t>
                      </a:r>
                      <a:r>
                        <a:rPr lang="en-US" sz="2200" b="1" kern="1200" dirty="0">
                          <a:solidFill>
                            <a:srgbClr val="C00000"/>
                          </a:solidFill>
                          <a:latin typeface="+mn-lt"/>
                          <a:ea typeface="+mn-ea"/>
                          <a:cs typeface="+mn-cs"/>
                        </a:rPr>
                        <a:t>AND</a:t>
                      </a:r>
                      <a:r>
                        <a:rPr lang="en-US" sz="2200" b="0" dirty="0">
                          <a:solidFill>
                            <a:schemeClr val="tx1"/>
                          </a:solidFill>
                        </a:rPr>
                        <a:t> they utilize the opportunities </a:t>
                      </a:r>
                      <a:r>
                        <a:rPr lang="en-US" sz="2200" b="1" kern="1200" dirty="0">
                          <a:solidFill>
                            <a:srgbClr val="C00000"/>
                          </a:solidFill>
                          <a:latin typeface="+mn-lt"/>
                          <a:ea typeface="+mn-ea"/>
                          <a:cs typeface="+mn-cs"/>
                        </a:rPr>
                        <a:t>THEN</a:t>
                      </a:r>
                      <a:r>
                        <a:rPr lang="en-US" sz="2200" b="0" dirty="0">
                          <a:solidFill>
                            <a:schemeClr val="tx1"/>
                          </a:solidFill>
                        </a:rPr>
                        <a:t> incidences of teenage pregnancies will be  reduced in </a:t>
                      </a:r>
                      <a:r>
                        <a:rPr lang="en-US" sz="2200" b="0" dirty="0" err="1">
                          <a:solidFill>
                            <a:schemeClr val="tx1"/>
                          </a:solidFill>
                        </a:rPr>
                        <a:t>Kisauni</a:t>
                      </a:r>
                      <a:r>
                        <a:rPr lang="en-US" sz="2200" b="0" dirty="0">
                          <a:solidFill>
                            <a:schemeClr val="tx1"/>
                          </a:solidFill>
                        </a:rPr>
                        <a:t> Sub County and its environs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1066724"/>
                  </a:ext>
                </a:extLst>
              </a:tr>
              <a:tr h="589022">
                <a:tc>
                  <a:txBody>
                    <a:bodyPr/>
                    <a:lstStyle/>
                    <a:p>
                      <a:r>
                        <a:rPr lang="en-US" sz="2200"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err="1"/>
                        <a:t>Kadzandani</a:t>
                      </a:r>
                      <a:r>
                        <a:rPr lang="en-US" sz="2200" dirty="0"/>
                        <a:t> Creative Youth Organization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kern="1200" dirty="0">
                          <a:solidFill>
                            <a:srgbClr val="C00000"/>
                          </a:solidFill>
                          <a:effectLst/>
                          <a:latin typeface="+mn-lt"/>
                          <a:ea typeface="+mn-ea"/>
                          <a:cs typeface="+mn-cs"/>
                        </a:rPr>
                        <a:t>IF</a:t>
                      </a:r>
                      <a:r>
                        <a:rPr lang="en-US" sz="2200" kern="1200" dirty="0">
                          <a:solidFill>
                            <a:schemeClr val="dk1"/>
                          </a:solidFill>
                          <a:effectLst/>
                          <a:latin typeface="+mn-lt"/>
                          <a:ea typeface="+mn-ea"/>
                          <a:cs typeface="+mn-cs"/>
                        </a:rPr>
                        <a:t> the community has increased awareness on GBV </a:t>
                      </a:r>
                      <a:r>
                        <a:rPr lang="en-US" sz="2200" b="1" kern="1200" dirty="0">
                          <a:solidFill>
                            <a:srgbClr val="C00000"/>
                          </a:solidFill>
                          <a:effectLst/>
                          <a:latin typeface="+mn-lt"/>
                          <a:ea typeface="+mn-ea"/>
                          <a:cs typeface="+mn-cs"/>
                        </a:rPr>
                        <a:t>AND </a:t>
                      </a:r>
                      <a:r>
                        <a:rPr lang="en-US" sz="2200" kern="1200" dirty="0">
                          <a:solidFill>
                            <a:schemeClr val="dk1"/>
                          </a:solidFill>
                          <a:effectLst/>
                          <a:latin typeface="+mn-lt"/>
                          <a:ea typeface="+mn-ea"/>
                          <a:cs typeface="+mn-cs"/>
                        </a:rPr>
                        <a:t>duty bearers, girls and boys are involved in GBV prevention and response </a:t>
                      </a:r>
                      <a:r>
                        <a:rPr lang="en-US" sz="2200" b="1" kern="1200" dirty="0">
                          <a:solidFill>
                            <a:srgbClr val="C00000"/>
                          </a:solidFill>
                          <a:effectLst/>
                          <a:latin typeface="+mn-lt"/>
                          <a:ea typeface="+mn-ea"/>
                          <a:cs typeface="+mn-cs"/>
                        </a:rPr>
                        <a:t>THEN</a:t>
                      </a:r>
                      <a:r>
                        <a:rPr lang="en-US" sz="2200" kern="1200" dirty="0">
                          <a:solidFill>
                            <a:schemeClr val="dk1"/>
                          </a:solidFill>
                          <a:effectLst/>
                          <a:latin typeface="+mn-lt"/>
                          <a:ea typeface="+mn-ea"/>
                          <a:cs typeface="+mn-cs"/>
                        </a:rPr>
                        <a:t> there will be reduced GBV cases in Mombasa County.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599847"/>
                  </a:ext>
                </a:extLst>
              </a:tr>
              <a:tr h="589022">
                <a:tc>
                  <a:txBody>
                    <a:bodyPr/>
                    <a:lstStyle/>
                    <a:p>
                      <a:r>
                        <a:rPr lang="en-US" sz="2200" dirty="0"/>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t>Monica and team from </a:t>
                      </a:r>
                      <a:r>
                        <a:rPr lang="en-US" sz="2200" dirty="0" err="1"/>
                        <a:t>Changamwe</a:t>
                      </a:r>
                      <a:endParaRPr lang="en-US"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kern="1200" dirty="0">
                          <a:solidFill>
                            <a:srgbClr val="C00000"/>
                          </a:solidFill>
                          <a:effectLst/>
                          <a:latin typeface="+mn-lt"/>
                          <a:ea typeface="+mn-ea"/>
                          <a:cs typeface="+mn-cs"/>
                        </a:rPr>
                        <a:t>IF</a:t>
                      </a:r>
                      <a:r>
                        <a:rPr lang="en-US" sz="2200" kern="1200" dirty="0">
                          <a:solidFill>
                            <a:schemeClr val="dk1"/>
                          </a:solidFill>
                          <a:effectLst/>
                          <a:latin typeface="+mn-lt"/>
                          <a:ea typeface="+mn-ea"/>
                          <a:cs typeface="+mn-cs"/>
                        </a:rPr>
                        <a:t> girls have access to and gain knowledge on reusable sanitary towels </a:t>
                      </a:r>
                      <a:r>
                        <a:rPr lang="en-US" sz="2200" b="1" kern="1200" dirty="0">
                          <a:solidFill>
                            <a:srgbClr val="C00000"/>
                          </a:solidFill>
                          <a:effectLst/>
                          <a:latin typeface="+mn-lt"/>
                          <a:ea typeface="+mn-ea"/>
                          <a:cs typeface="+mn-cs"/>
                        </a:rPr>
                        <a:t>AND </a:t>
                      </a:r>
                      <a:r>
                        <a:rPr lang="en-US" sz="2200" b="0" kern="1200" dirty="0">
                          <a:solidFill>
                            <a:schemeClr val="dk1"/>
                          </a:solidFill>
                          <a:effectLst/>
                          <a:latin typeface="+mn-lt"/>
                          <a:ea typeface="+mn-ea"/>
                          <a:cs typeface="+mn-cs"/>
                        </a:rPr>
                        <a:t>they have improved menstrual </a:t>
                      </a:r>
                      <a:r>
                        <a:rPr lang="en-US" sz="2200" kern="1200" dirty="0">
                          <a:solidFill>
                            <a:schemeClr val="dk1"/>
                          </a:solidFill>
                          <a:effectLst/>
                          <a:latin typeface="+mn-lt"/>
                          <a:ea typeface="+mn-ea"/>
                          <a:cs typeface="+mn-cs"/>
                        </a:rPr>
                        <a:t>hygiene practices </a:t>
                      </a:r>
                      <a:r>
                        <a:rPr lang="en-US" sz="2200" b="1" kern="1200" dirty="0">
                          <a:solidFill>
                            <a:srgbClr val="C00000"/>
                          </a:solidFill>
                          <a:effectLst/>
                          <a:latin typeface="+mn-lt"/>
                          <a:ea typeface="+mn-ea"/>
                          <a:cs typeface="+mn-cs"/>
                        </a:rPr>
                        <a:t>THEN</a:t>
                      </a:r>
                      <a:r>
                        <a:rPr lang="en-US" sz="2200" kern="1200" dirty="0">
                          <a:solidFill>
                            <a:schemeClr val="dk1"/>
                          </a:solidFill>
                          <a:effectLst/>
                          <a:latin typeface="+mn-lt"/>
                          <a:ea typeface="+mn-ea"/>
                          <a:cs typeface="+mn-cs"/>
                        </a:rPr>
                        <a:t> there will be improved sanitation, hygiene and dignity amongst girls in </a:t>
                      </a:r>
                      <a:r>
                        <a:rPr lang="en-US" sz="2200" kern="1200" dirty="0" err="1">
                          <a:solidFill>
                            <a:schemeClr val="dk1"/>
                          </a:solidFill>
                          <a:effectLst/>
                          <a:latin typeface="+mn-lt"/>
                          <a:ea typeface="+mn-ea"/>
                          <a:cs typeface="+mn-cs"/>
                        </a:rPr>
                        <a:t>Changamwe</a:t>
                      </a:r>
                      <a:r>
                        <a:rPr lang="en-US" sz="2200" kern="1200" dirty="0">
                          <a:solidFill>
                            <a:schemeClr val="dk1"/>
                          </a:solidFill>
                          <a:effectLst/>
                          <a:latin typeface="+mn-lt"/>
                          <a:ea typeface="+mn-ea"/>
                          <a:cs typeface="+mn-cs"/>
                        </a:rPr>
                        <a:t> Sub County.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601873"/>
                  </a:ext>
                </a:extLst>
              </a:tr>
            </a:tbl>
          </a:graphicData>
        </a:graphic>
      </p:graphicFrame>
      <p:sp>
        <p:nvSpPr>
          <p:cNvPr id="3" name="Title 2">
            <a:extLst>
              <a:ext uri="{FF2B5EF4-FFF2-40B4-BE49-F238E27FC236}">
                <a16:creationId xmlns:a16="http://schemas.microsoft.com/office/drawing/2014/main" id="{4D85E443-5DC2-443E-9FEF-3DC157CEAABF}"/>
              </a:ext>
            </a:extLst>
          </p:cNvPr>
          <p:cNvSpPr>
            <a:spLocks noGrp="1"/>
          </p:cNvSpPr>
          <p:nvPr>
            <p:ph type="title"/>
          </p:nvPr>
        </p:nvSpPr>
        <p:spPr>
          <a:xfrm>
            <a:off x="839788" y="357810"/>
            <a:ext cx="10515600" cy="700968"/>
          </a:xfrm>
        </p:spPr>
        <p:txBody>
          <a:bodyPr>
            <a:normAutofit/>
          </a:bodyPr>
          <a:lstStyle/>
          <a:p>
            <a:r>
              <a:rPr lang="en-US" dirty="0"/>
              <a:t>Changemakers TOCs </a:t>
            </a:r>
            <a:r>
              <a:rPr lang="en-US" dirty="0" err="1"/>
              <a:t>Cont’s</a:t>
            </a:r>
            <a:endParaRPr lang="en-US" dirty="0"/>
          </a:p>
        </p:txBody>
      </p:sp>
    </p:spTree>
    <p:extLst>
      <p:ext uri="{BB962C8B-B14F-4D97-AF65-F5344CB8AC3E}">
        <p14:creationId xmlns:p14="http://schemas.microsoft.com/office/powerpoint/2010/main" val="1577119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1" name="Picture 2" descr="Image result for questions">
            <a:extLst>
              <a:ext uri="{FF2B5EF4-FFF2-40B4-BE49-F238E27FC236}">
                <a16:creationId xmlns:a16="http://schemas.microsoft.com/office/drawing/2014/main" id="{ACA7DFF3-2DD3-4FAC-9BEC-BC224FC6A4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4431" y="1142204"/>
            <a:ext cx="7672275" cy="482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1346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Project Design</a:t>
            </a:r>
          </a:p>
        </p:txBody>
      </p:sp>
      <p:sp>
        <p:nvSpPr>
          <p:cNvPr id="3" name="Text Placeholder 2">
            <a:extLst>
              <a:ext uri="{FF2B5EF4-FFF2-40B4-BE49-F238E27FC236}">
                <a16:creationId xmlns:a16="http://schemas.microsoft.com/office/drawing/2014/main" id="{5F3CDF33-9E68-48A0-8671-2E3A035B9151}"/>
              </a:ext>
            </a:extLst>
          </p:cNvPr>
          <p:cNvSpPr>
            <a:spLocks noGrp="1"/>
          </p:cNvSpPr>
          <p:nvPr>
            <p:ph type="body" idx="1"/>
          </p:nvPr>
        </p:nvSpPr>
        <p:spPr/>
        <p:txBody>
          <a:bodyPr/>
          <a:lstStyle/>
          <a:p>
            <a:r>
              <a:rPr lang="en-GB" dirty="0"/>
              <a:t>Results Framework (RF)</a:t>
            </a:r>
          </a:p>
        </p:txBody>
      </p:sp>
    </p:spTree>
    <p:extLst>
      <p:ext uri="{BB962C8B-B14F-4D97-AF65-F5344CB8AC3E}">
        <p14:creationId xmlns:p14="http://schemas.microsoft.com/office/powerpoint/2010/main" val="3017977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A1574C3-D9F2-482C-9D88-5E5A702E1949}"/>
              </a:ext>
            </a:extLst>
          </p:cNvPr>
          <p:cNvSpPr>
            <a:spLocks noGrp="1"/>
          </p:cNvSpPr>
          <p:nvPr>
            <p:ph idx="1"/>
          </p:nvPr>
        </p:nvSpPr>
        <p:spPr>
          <a:xfrm>
            <a:off x="838200" y="963385"/>
            <a:ext cx="10771414" cy="5682343"/>
          </a:xfrm>
        </p:spPr>
        <p:txBody>
          <a:bodyPr/>
          <a:lstStyle/>
          <a:p>
            <a:r>
              <a:rPr lang="en-US" sz="2500" dirty="0"/>
              <a:t>Logic model that provides a visual representation of the identified need (s) and the changes you want to see happen through the project.</a:t>
            </a:r>
          </a:p>
          <a:p>
            <a:r>
              <a:rPr lang="en-US" sz="2500" dirty="0"/>
              <a:t>O</a:t>
            </a:r>
            <a:r>
              <a:rPr lang="en-US" sz="2500" b="0" i="0" dirty="0">
                <a:effectLst/>
              </a:rPr>
              <a:t>rganizes the expected results of a project into a series of “if-then” relationships.</a:t>
            </a:r>
          </a:p>
          <a:p>
            <a:r>
              <a:rPr lang="en-US" sz="2500" dirty="0"/>
              <a:t>Has the following components: </a:t>
            </a:r>
          </a:p>
          <a:p>
            <a:pPr marL="1379538" indent="-457200">
              <a:buFont typeface="+mj-lt"/>
              <a:buAutoNum type="alphaLcPeriod"/>
            </a:pPr>
            <a:r>
              <a:rPr lang="en-US" sz="2500" dirty="0"/>
              <a:t>Goal</a:t>
            </a:r>
          </a:p>
          <a:p>
            <a:pPr marL="1379538" indent="-457200">
              <a:buFont typeface="+mj-lt"/>
              <a:buAutoNum type="alphaLcPeriod"/>
            </a:pPr>
            <a:r>
              <a:rPr lang="en-US" sz="2500" dirty="0"/>
              <a:t>Strategic objective</a:t>
            </a:r>
          </a:p>
          <a:p>
            <a:pPr marL="1379538" indent="-457200">
              <a:buFont typeface="+mj-lt"/>
              <a:buAutoNum type="alphaLcPeriod"/>
            </a:pPr>
            <a:r>
              <a:rPr lang="en-US" sz="2500" dirty="0"/>
              <a:t>Intermediate results (IRs)/ Outcomes</a:t>
            </a:r>
          </a:p>
          <a:p>
            <a:pPr marL="1379538" indent="-457200">
              <a:buFont typeface="+mj-lt"/>
              <a:buAutoNum type="alphaLcPeriod"/>
            </a:pPr>
            <a:r>
              <a:rPr lang="en-US" sz="2500" dirty="0"/>
              <a:t>Outputs</a:t>
            </a:r>
          </a:p>
          <a:p>
            <a:pPr marL="1379538" indent="-457200">
              <a:buFont typeface="+mj-lt"/>
              <a:buAutoNum type="alphaLcPeriod"/>
            </a:pPr>
            <a:r>
              <a:rPr lang="en-US" sz="2500" dirty="0"/>
              <a:t>Activities</a:t>
            </a:r>
          </a:p>
        </p:txBody>
      </p:sp>
      <p:sp>
        <p:nvSpPr>
          <p:cNvPr id="3" name="Title 2">
            <a:extLst>
              <a:ext uri="{FF2B5EF4-FFF2-40B4-BE49-F238E27FC236}">
                <a16:creationId xmlns:a16="http://schemas.microsoft.com/office/drawing/2014/main" id="{91068547-7FB9-46C0-A561-0D9F3E0DB974}"/>
              </a:ext>
            </a:extLst>
          </p:cNvPr>
          <p:cNvSpPr>
            <a:spLocks noGrp="1"/>
          </p:cNvSpPr>
          <p:nvPr>
            <p:ph type="title"/>
          </p:nvPr>
        </p:nvSpPr>
        <p:spPr>
          <a:xfrm>
            <a:off x="839788" y="365126"/>
            <a:ext cx="10515600" cy="598260"/>
          </a:xfrm>
        </p:spPr>
        <p:txBody>
          <a:bodyPr/>
          <a:lstStyle/>
          <a:p>
            <a:r>
              <a:rPr lang="en-US" dirty="0"/>
              <a:t>Results Framework (RF)</a:t>
            </a:r>
          </a:p>
        </p:txBody>
      </p:sp>
    </p:spTree>
    <p:extLst>
      <p:ext uri="{BB962C8B-B14F-4D97-AF65-F5344CB8AC3E}">
        <p14:creationId xmlns:p14="http://schemas.microsoft.com/office/powerpoint/2010/main" val="1528261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EB13FAC5-2903-433B-892E-4D1B73044C5A}"/>
              </a:ext>
            </a:extLst>
          </p:cNvPr>
          <p:cNvGraphicFramePr>
            <a:graphicFrameLocks noGrp="1"/>
          </p:cNvGraphicFramePr>
          <p:nvPr>
            <p:ph idx="1"/>
            <p:extLst>
              <p:ext uri="{D42A27DB-BD31-4B8C-83A1-F6EECF244321}">
                <p14:modId xmlns:p14="http://schemas.microsoft.com/office/powerpoint/2010/main" val="2721596589"/>
              </p:ext>
            </p:extLst>
          </p:nvPr>
        </p:nvGraphicFramePr>
        <p:xfrm>
          <a:off x="838200" y="57150"/>
          <a:ext cx="9944100" cy="62111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33868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EB13FAC5-2903-433B-892E-4D1B73044C5A}"/>
              </a:ext>
            </a:extLst>
          </p:cNvPr>
          <p:cNvGraphicFramePr>
            <a:graphicFrameLocks noGrp="1"/>
          </p:cNvGraphicFramePr>
          <p:nvPr>
            <p:ph idx="1"/>
            <p:extLst>
              <p:ext uri="{D42A27DB-BD31-4B8C-83A1-F6EECF244321}">
                <p14:modId xmlns:p14="http://schemas.microsoft.com/office/powerpoint/2010/main" val="3621513811"/>
              </p:ext>
            </p:extLst>
          </p:nvPr>
        </p:nvGraphicFramePr>
        <p:xfrm>
          <a:off x="838200" y="520977"/>
          <a:ext cx="9944100" cy="61713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2">
            <a:extLst>
              <a:ext uri="{FF2B5EF4-FFF2-40B4-BE49-F238E27FC236}">
                <a16:creationId xmlns:a16="http://schemas.microsoft.com/office/drawing/2014/main" id="{4B11AF70-45FC-4455-BCC3-B5B7D534C925}"/>
              </a:ext>
            </a:extLst>
          </p:cNvPr>
          <p:cNvSpPr>
            <a:spLocks noGrp="1"/>
          </p:cNvSpPr>
          <p:nvPr>
            <p:ph type="title"/>
          </p:nvPr>
        </p:nvSpPr>
        <p:spPr>
          <a:xfrm>
            <a:off x="266700" y="89954"/>
            <a:ext cx="10515600" cy="431023"/>
          </a:xfrm>
        </p:spPr>
        <p:txBody>
          <a:bodyPr>
            <a:normAutofit fontScale="90000"/>
          </a:bodyPr>
          <a:lstStyle/>
          <a:p>
            <a:r>
              <a:rPr lang="en-US" dirty="0"/>
              <a:t>RF Example 1</a:t>
            </a:r>
          </a:p>
        </p:txBody>
      </p:sp>
    </p:spTree>
    <p:extLst>
      <p:ext uri="{BB962C8B-B14F-4D97-AF65-F5344CB8AC3E}">
        <p14:creationId xmlns:p14="http://schemas.microsoft.com/office/powerpoint/2010/main" val="1454445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7BB121-74BB-4BD3-AC81-31A1B9BC8B26}"/>
              </a:ext>
            </a:extLst>
          </p:cNvPr>
          <p:cNvSpPr>
            <a:spLocks noGrp="1"/>
          </p:cNvSpPr>
          <p:nvPr>
            <p:ph type="title"/>
          </p:nvPr>
        </p:nvSpPr>
        <p:spPr>
          <a:xfrm>
            <a:off x="839788" y="365126"/>
            <a:ext cx="10515600" cy="580271"/>
          </a:xfrm>
        </p:spPr>
        <p:txBody>
          <a:bodyPr>
            <a:normAutofit/>
          </a:bodyPr>
          <a:lstStyle/>
          <a:p>
            <a:r>
              <a:rPr lang="en-US" sz="2400" dirty="0"/>
              <a:t>Menstrual Hygiene Project – Monica and Team from </a:t>
            </a:r>
            <a:r>
              <a:rPr lang="en-US" sz="2400" dirty="0" err="1"/>
              <a:t>Changamwe</a:t>
            </a:r>
            <a:endParaRPr lang="en-US" sz="2400" dirty="0"/>
          </a:p>
        </p:txBody>
      </p:sp>
      <p:graphicFrame>
        <p:nvGraphicFramePr>
          <p:cNvPr id="21" name="Content Placeholder 20">
            <a:extLst>
              <a:ext uri="{FF2B5EF4-FFF2-40B4-BE49-F238E27FC236}">
                <a16:creationId xmlns:a16="http://schemas.microsoft.com/office/drawing/2014/main" id="{0ABB3D4A-2A7E-4197-B07D-3CCEF53DDE69}"/>
              </a:ext>
            </a:extLst>
          </p:cNvPr>
          <p:cNvGraphicFramePr>
            <a:graphicFrameLocks noGrp="1"/>
          </p:cNvGraphicFramePr>
          <p:nvPr>
            <p:ph idx="1"/>
            <p:extLst>
              <p:ext uri="{D42A27DB-BD31-4B8C-83A1-F6EECF244321}">
                <p14:modId xmlns:p14="http://schemas.microsoft.com/office/powerpoint/2010/main" val="595778349"/>
              </p:ext>
            </p:extLst>
          </p:nvPr>
        </p:nvGraphicFramePr>
        <p:xfrm>
          <a:off x="839788" y="962230"/>
          <a:ext cx="11115144" cy="5157344"/>
        </p:xfrm>
        <a:graphic>
          <a:graphicData uri="http://schemas.openxmlformats.org/drawingml/2006/table">
            <a:tbl>
              <a:tblPr>
                <a:tableStyleId>{7E9639D4-E3E2-4D34-9284-5A2195B3D0D7}</a:tableStyleId>
              </a:tblPr>
              <a:tblGrid>
                <a:gridCol w="1625116">
                  <a:extLst>
                    <a:ext uri="{9D8B030D-6E8A-4147-A177-3AD203B41FA5}">
                      <a16:colId xmlns:a16="http://schemas.microsoft.com/office/drawing/2014/main" val="1023356193"/>
                    </a:ext>
                  </a:extLst>
                </a:gridCol>
                <a:gridCol w="424070">
                  <a:extLst>
                    <a:ext uri="{9D8B030D-6E8A-4147-A177-3AD203B41FA5}">
                      <a16:colId xmlns:a16="http://schemas.microsoft.com/office/drawing/2014/main" val="3359575918"/>
                    </a:ext>
                  </a:extLst>
                </a:gridCol>
                <a:gridCol w="3379554">
                  <a:extLst>
                    <a:ext uri="{9D8B030D-6E8A-4147-A177-3AD203B41FA5}">
                      <a16:colId xmlns:a16="http://schemas.microsoft.com/office/drawing/2014/main" val="3492815669"/>
                    </a:ext>
                  </a:extLst>
                </a:gridCol>
                <a:gridCol w="343150">
                  <a:extLst>
                    <a:ext uri="{9D8B030D-6E8A-4147-A177-3AD203B41FA5}">
                      <a16:colId xmlns:a16="http://schemas.microsoft.com/office/drawing/2014/main" val="3697118406"/>
                    </a:ext>
                  </a:extLst>
                </a:gridCol>
                <a:gridCol w="2367735">
                  <a:extLst>
                    <a:ext uri="{9D8B030D-6E8A-4147-A177-3AD203B41FA5}">
                      <a16:colId xmlns:a16="http://schemas.microsoft.com/office/drawing/2014/main" val="2087634255"/>
                    </a:ext>
                  </a:extLst>
                </a:gridCol>
                <a:gridCol w="196002">
                  <a:extLst>
                    <a:ext uri="{9D8B030D-6E8A-4147-A177-3AD203B41FA5}">
                      <a16:colId xmlns:a16="http://schemas.microsoft.com/office/drawing/2014/main" val="533168855"/>
                    </a:ext>
                  </a:extLst>
                </a:gridCol>
                <a:gridCol w="199282">
                  <a:extLst>
                    <a:ext uri="{9D8B030D-6E8A-4147-A177-3AD203B41FA5}">
                      <a16:colId xmlns:a16="http://schemas.microsoft.com/office/drawing/2014/main" val="196889135"/>
                    </a:ext>
                  </a:extLst>
                </a:gridCol>
                <a:gridCol w="715904">
                  <a:extLst>
                    <a:ext uri="{9D8B030D-6E8A-4147-A177-3AD203B41FA5}">
                      <a16:colId xmlns:a16="http://schemas.microsoft.com/office/drawing/2014/main" val="1524508423"/>
                    </a:ext>
                  </a:extLst>
                </a:gridCol>
                <a:gridCol w="1864331">
                  <a:extLst>
                    <a:ext uri="{9D8B030D-6E8A-4147-A177-3AD203B41FA5}">
                      <a16:colId xmlns:a16="http://schemas.microsoft.com/office/drawing/2014/main" val="57325413"/>
                    </a:ext>
                  </a:extLst>
                </a:gridCol>
              </a:tblGrid>
              <a:tr h="534558">
                <a:tc>
                  <a:txBody>
                    <a:bodyPr/>
                    <a:lstStyle/>
                    <a:p>
                      <a:pPr algn="l" fontAlgn="b"/>
                      <a:r>
                        <a:rPr lang="en-US" sz="1800" u="none" strike="noStrike" dirty="0">
                          <a:effectLst/>
                        </a:rPr>
                        <a:t>Goal</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miter lim="800000"/>
                    </a:lnT>
                    <a:lnB>
                      <a:noFill/>
                    </a:lnB>
                    <a:lnTlToBr w="12700" cmpd="sng">
                      <a:noFill/>
                      <a:prstDash val="solid"/>
                    </a:lnTlToBr>
                    <a:lnBlToTr w="12700" cmpd="sng">
                      <a:noFill/>
                      <a:prstDash val="solid"/>
                    </a:lnBlToTr>
                  </a:tcPr>
                </a:tc>
                <a:tc gridSpan="7">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Improved health and dignity amongst girls in </a:t>
                      </a:r>
                      <a:r>
                        <a:rPr lang="en-US" sz="1800" kern="1200" dirty="0" err="1">
                          <a:solidFill>
                            <a:schemeClr val="dk1"/>
                          </a:solidFill>
                          <a:effectLst/>
                          <a:latin typeface="+mn-lt"/>
                          <a:ea typeface="+mn-ea"/>
                          <a:cs typeface="+mn-cs"/>
                        </a:rPr>
                        <a:t>Changamwe</a:t>
                      </a:r>
                      <a:r>
                        <a:rPr lang="en-US" sz="1800" kern="1200" dirty="0">
                          <a:solidFill>
                            <a:schemeClr val="dk1"/>
                          </a:solidFill>
                          <a:effectLst/>
                          <a:latin typeface="+mn-lt"/>
                          <a:ea typeface="+mn-ea"/>
                          <a:cs typeface="+mn-cs"/>
                        </a:rPr>
                        <a:t> Sub County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16596702"/>
                  </a:ext>
                </a:extLst>
              </a:tr>
              <a:tr h="534558">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5">
                  <a:txBody>
                    <a:bodyPr/>
                    <a:lstStyle/>
                    <a:p>
                      <a:pPr algn="ctr"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95894285"/>
                  </a:ext>
                </a:extLst>
              </a:tr>
              <a:tr h="534558">
                <a:tc>
                  <a:txBody>
                    <a:bodyPr/>
                    <a:lstStyle/>
                    <a:p>
                      <a:pPr algn="l" fontAlgn="b"/>
                      <a:r>
                        <a:rPr lang="en-US" sz="1800" u="none" strike="noStrike" dirty="0">
                          <a:effectLst/>
                        </a:rPr>
                        <a:t>Objective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gridSpan="7">
                  <a:txBody>
                    <a:bodyPr/>
                    <a:lstStyle/>
                    <a:p>
                      <a:pPr algn="ctr" fontAlgn="b"/>
                      <a:r>
                        <a:rPr lang="en-US" sz="1800" b="0" kern="1200" dirty="0">
                          <a:solidFill>
                            <a:schemeClr val="dk1"/>
                          </a:solidFill>
                          <a:effectLst/>
                          <a:latin typeface="+mn-lt"/>
                          <a:ea typeface="+mn-ea"/>
                          <a:cs typeface="+mn-cs"/>
                        </a:rPr>
                        <a:t>Improved menstrual </a:t>
                      </a:r>
                      <a:r>
                        <a:rPr lang="en-US" sz="1800" kern="1200" dirty="0">
                          <a:solidFill>
                            <a:schemeClr val="dk1"/>
                          </a:solidFill>
                          <a:effectLst/>
                          <a:latin typeface="+mn-lt"/>
                          <a:ea typeface="+mn-ea"/>
                          <a:cs typeface="+mn-cs"/>
                        </a:rPr>
                        <a:t>hygiene management amongst girls</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03339780"/>
                  </a:ext>
                </a:extLst>
              </a:tr>
              <a:tr h="534558">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4">
                  <a:txBody>
                    <a:bodyPr/>
                    <a:lstStyle/>
                    <a:p>
                      <a:pPr algn="ctr" fontAlgn="b"/>
                      <a:endParaRPr lang="en-US" sz="1800" b="0"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b"/>
                </a:tc>
                <a:tc gridSpan="2">
                  <a:txBody>
                    <a:bodyPr/>
                    <a:lstStyle/>
                    <a:p>
                      <a:pPr algn="ctr" fontAlgn="b"/>
                      <a:endParaRPr lang="en-US" sz="1800" b="0"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8616384"/>
                  </a:ext>
                </a:extLst>
              </a:tr>
              <a:tr h="534558">
                <a:tc>
                  <a:txBody>
                    <a:bodyPr/>
                    <a:lstStyle/>
                    <a:p>
                      <a:pPr algn="l" fontAlgn="b"/>
                      <a:r>
                        <a:rPr lang="en-US" sz="1800" u="none" strike="noStrike" dirty="0">
                          <a:effectLst/>
                        </a:rPr>
                        <a:t>Outcomes /IRs</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n-US" sz="1800" u="none" strike="noStrike" dirty="0">
                          <a:effectLst/>
                        </a:rPr>
                        <a:t>Increased production of reusable sanitary towels </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gridSpan="5">
                  <a:txBody>
                    <a:bodyPr/>
                    <a:lstStyle/>
                    <a:p>
                      <a:pPr algn="ctr" fontAlgn="b"/>
                      <a:r>
                        <a:rPr lang="en-US" sz="1800" u="none" strike="noStrike" dirty="0">
                          <a:effectLst/>
                        </a:rPr>
                        <a:t>Girls appropriately use and dispose reusable sanitary towels</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99040008"/>
                  </a:ext>
                </a:extLst>
              </a:tr>
              <a:tr h="393820">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0111090"/>
                  </a:ext>
                </a:extLst>
              </a:tr>
              <a:tr h="773553">
                <a:tc>
                  <a:txBody>
                    <a:bodyPr/>
                    <a:lstStyle/>
                    <a:p>
                      <a:pPr algn="l" fontAlgn="b"/>
                      <a:r>
                        <a:rPr lang="en-US" sz="1800" u="none" strike="noStrike" dirty="0">
                          <a:effectLst/>
                        </a:rPr>
                        <a:t>Output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n-US" sz="1800" u="none" strike="noStrike" dirty="0">
                          <a:effectLst/>
                        </a:rPr>
                        <a:t>Increased knowledge on production of reusable sanitary towels</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n-US" sz="1800" u="none" strike="noStrike" dirty="0">
                          <a:effectLst/>
                        </a:rPr>
                        <a:t>Increased access to reusable sanitary towels</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gridSpan="3">
                  <a:txBody>
                    <a:bodyPr/>
                    <a:lstStyle/>
                    <a:p>
                      <a:pPr algn="ctr" fontAlgn="b"/>
                      <a:r>
                        <a:rPr lang="en-US" sz="1800" u="none" strike="noStrike" dirty="0">
                          <a:effectLst/>
                        </a:rPr>
                        <a:t>Increased awareness on menstrual hygiene among girls</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r>
                        <a:rPr lang="en-US" sz="1800" u="none" strike="noStrike" dirty="0">
                          <a:effectLst/>
                        </a:rPr>
                        <a:t>Increased awareness on menstrual hygiene among girls</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r>
                        <a:rPr lang="en-US" sz="1800" u="none" strike="noStrike">
                          <a:effectLst/>
                        </a:rPr>
                        <a:t>1.3. Increased awareness on mentrual hygiene among girls in Changamwe community</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45303454"/>
                  </a:ext>
                </a:extLst>
              </a:tr>
              <a:tr h="402157">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a:p>
                  </a:txBody>
                  <a:tcPr marL="9525" marR="9525" marT="9525" marB="0" anchor="ctr">
                    <a:lnL>
                      <a:noFill/>
                    </a:lnL>
                    <a:lnR>
                      <a:noFill/>
                    </a:lnR>
                    <a:lnT>
                      <a:noFill/>
                    </a:lnT>
                    <a:lnB>
                      <a:noFill/>
                    </a:lnB>
                    <a:lnTlToBr w="12700" cmpd="sng">
                      <a:noFill/>
                      <a:prstDash val="solid"/>
                    </a:lnTlToBr>
                    <a:lnBlToTr w="12700" cmpd="sng">
                      <a:noFill/>
                      <a:prstDash val="solid"/>
                    </a:lnBlToTr>
                  </a:tcPr>
                </a:tc>
                <a:tc gridSpan="3">
                  <a:txBody>
                    <a:bodyPr/>
                    <a:lstStyle/>
                    <a:p>
                      <a:pPr algn="ctr" fontAlgn="b"/>
                      <a:endParaRPr lang="en-US" sz="18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2634878"/>
                  </a:ext>
                </a:extLst>
              </a:tr>
              <a:tr h="801836">
                <a:tc>
                  <a:txBody>
                    <a:bodyPr/>
                    <a:lstStyle/>
                    <a:p>
                      <a:pPr algn="l" fontAlgn="b"/>
                      <a:r>
                        <a:rPr lang="en-US" sz="1800" u="none" strike="noStrike" dirty="0">
                          <a:effectLst/>
                        </a:rPr>
                        <a:t>Activities</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miter lim="800000"/>
                    </a:lnB>
                    <a:lnTlToBr w="12700" cmpd="sng">
                      <a:noFill/>
                      <a:prstDash val="solid"/>
                    </a:lnTlToBr>
                    <a:lnBlToTr w="12700" cmpd="sng">
                      <a:noFill/>
                      <a:prstDash val="solid"/>
                    </a:lnBlToTr>
                  </a:tcPr>
                </a:tc>
                <a:tc>
                  <a:txBody>
                    <a:bodyPr/>
                    <a:lstStyle/>
                    <a:p>
                      <a:pPr algn="ctr" fontAlgn="b"/>
                      <a:r>
                        <a:rPr lang="en-US" sz="1800" u="none" strike="noStrike" dirty="0">
                          <a:effectLst/>
                        </a:rPr>
                        <a:t>Train </a:t>
                      </a:r>
                      <a:r>
                        <a:rPr lang="en-US" sz="1800" u="none" strike="noStrike" dirty="0" err="1">
                          <a:effectLst/>
                        </a:rPr>
                        <a:t>ToTs</a:t>
                      </a:r>
                      <a:r>
                        <a:rPr lang="en-US" sz="1800" u="none" strike="noStrike" dirty="0">
                          <a:effectLst/>
                        </a:rPr>
                        <a:t> on production of reusable sanitary towels</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miter lim="800000"/>
                    </a:lnB>
                    <a:lnTlToBr w="12700" cmpd="sng">
                      <a:noFill/>
                      <a:prstDash val="solid"/>
                    </a:lnTlToBr>
                    <a:lnBlToTr w="12700" cmpd="sng">
                      <a:noFill/>
                      <a:prstDash val="solid"/>
                    </a:lnBlToTr>
                  </a:tcPr>
                </a:tc>
                <a:tc>
                  <a:txBody>
                    <a:bodyPr/>
                    <a:lstStyle/>
                    <a:p>
                      <a:pPr algn="ctr" fontAlgn="b"/>
                      <a:r>
                        <a:rPr lang="en-US" sz="1800" u="none" strike="noStrike" dirty="0">
                          <a:effectLst/>
                        </a:rPr>
                        <a:t>Distribute reusable sanitary towels</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miter lim="800000"/>
                    </a:lnB>
                    <a:lnTlToBr w="12700" cmpd="sng">
                      <a:noFill/>
                      <a:prstDash val="solid"/>
                    </a:lnTlToBr>
                    <a:lnBlToTr w="12700" cmpd="sng">
                      <a:noFill/>
                      <a:prstDash val="solid"/>
                    </a:lnBlToTr>
                  </a:tcPr>
                </a:tc>
                <a:tc gridSpan="3">
                  <a:txBody>
                    <a:bodyPr/>
                    <a:lstStyle/>
                    <a:p>
                      <a:pPr algn="ctr" fontAlgn="b"/>
                      <a:r>
                        <a:rPr lang="en-US" sz="1800" u="none" strike="noStrike" dirty="0">
                          <a:effectLst/>
                        </a:rPr>
                        <a:t>Conduct awareness campaign on menstrual hygiene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r>
                        <a:rPr lang="en-US" sz="1800" u="none" strike="noStrike" dirty="0">
                          <a:effectLst/>
                        </a:rPr>
                        <a:t>Awareness campaign on menstrual hygiene</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r>
                        <a:rPr lang="en-US" sz="1800" u="none" strike="noStrike" dirty="0">
                          <a:effectLst/>
                        </a:rPr>
                        <a:t>1.3.1  Awareness campaign on menstrual hygiene</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25994259"/>
                  </a:ext>
                </a:extLst>
              </a:tr>
            </a:tbl>
          </a:graphicData>
        </a:graphic>
      </p:graphicFrame>
      <p:cxnSp>
        <p:nvCxnSpPr>
          <p:cNvPr id="23" name="Straight Arrow Connector 22">
            <a:extLst>
              <a:ext uri="{FF2B5EF4-FFF2-40B4-BE49-F238E27FC236}">
                <a16:creationId xmlns:a16="http://schemas.microsoft.com/office/drawing/2014/main" id="{E5AD2E07-7D97-4191-AFBA-1B894859B9B3}"/>
              </a:ext>
            </a:extLst>
          </p:cNvPr>
          <p:cNvCxnSpPr>
            <a:cxnSpLocks/>
          </p:cNvCxnSpPr>
          <p:nvPr/>
        </p:nvCxnSpPr>
        <p:spPr>
          <a:xfrm flipV="1">
            <a:off x="7144719" y="1469470"/>
            <a:ext cx="0" cy="5734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25F695E-5271-4705-ABC3-F683A0FB950E}"/>
              </a:ext>
            </a:extLst>
          </p:cNvPr>
          <p:cNvCxnSpPr>
            <a:cxnSpLocks/>
          </p:cNvCxnSpPr>
          <p:nvPr/>
        </p:nvCxnSpPr>
        <p:spPr>
          <a:xfrm flipV="1">
            <a:off x="4757404" y="2554638"/>
            <a:ext cx="0" cy="5734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397FDCA-CE0D-40E0-83C1-11A734211268}"/>
              </a:ext>
            </a:extLst>
          </p:cNvPr>
          <p:cNvCxnSpPr>
            <a:cxnSpLocks/>
          </p:cNvCxnSpPr>
          <p:nvPr/>
        </p:nvCxnSpPr>
        <p:spPr>
          <a:xfrm flipV="1">
            <a:off x="8968354" y="2554638"/>
            <a:ext cx="0" cy="5734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5BEA834-B710-4F5D-A2F5-EDA3BF8DC5D3}"/>
              </a:ext>
            </a:extLst>
          </p:cNvPr>
          <p:cNvCxnSpPr>
            <a:cxnSpLocks/>
          </p:cNvCxnSpPr>
          <p:nvPr/>
        </p:nvCxnSpPr>
        <p:spPr>
          <a:xfrm flipV="1">
            <a:off x="7744561" y="3650999"/>
            <a:ext cx="0" cy="4081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400E067-5771-4B52-8FEF-AA9BE6A8FFCA}"/>
              </a:ext>
            </a:extLst>
          </p:cNvPr>
          <p:cNvCxnSpPr>
            <a:cxnSpLocks/>
          </p:cNvCxnSpPr>
          <p:nvPr/>
        </p:nvCxnSpPr>
        <p:spPr>
          <a:xfrm flipV="1">
            <a:off x="10510434" y="3650999"/>
            <a:ext cx="0" cy="4081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84840C7-477C-48FE-8D3E-B2C01A796889}"/>
              </a:ext>
            </a:extLst>
          </p:cNvPr>
          <p:cNvCxnSpPr>
            <a:cxnSpLocks/>
          </p:cNvCxnSpPr>
          <p:nvPr/>
        </p:nvCxnSpPr>
        <p:spPr>
          <a:xfrm flipV="1">
            <a:off x="4740471" y="3650999"/>
            <a:ext cx="0" cy="4081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5D027123-106D-4352-9494-704CC99428DD}"/>
              </a:ext>
            </a:extLst>
          </p:cNvPr>
          <p:cNvCxnSpPr>
            <a:cxnSpLocks/>
          </p:cNvCxnSpPr>
          <p:nvPr/>
        </p:nvCxnSpPr>
        <p:spPr>
          <a:xfrm flipV="1">
            <a:off x="4752239" y="4882254"/>
            <a:ext cx="0" cy="4081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DAB993E2-04E1-431F-B186-F7BE4956F539}"/>
              </a:ext>
            </a:extLst>
          </p:cNvPr>
          <p:cNvCxnSpPr>
            <a:cxnSpLocks/>
          </p:cNvCxnSpPr>
          <p:nvPr/>
        </p:nvCxnSpPr>
        <p:spPr>
          <a:xfrm flipV="1">
            <a:off x="7780726" y="4870773"/>
            <a:ext cx="0" cy="4081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5C594B8-8A72-48DD-B374-1A9A7D14545E}"/>
              </a:ext>
            </a:extLst>
          </p:cNvPr>
          <p:cNvCxnSpPr>
            <a:cxnSpLocks/>
          </p:cNvCxnSpPr>
          <p:nvPr/>
        </p:nvCxnSpPr>
        <p:spPr>
          <a:xfrm flipV="1">
            <a:off x="10520769" y="4882254"/>
            <a:ext cx="0" cy="4081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68807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7BB121-74BB-4BD3-AC81-31A1B9BC8B26}"/>
              </a:ext>
            </a:extLst>
          </p:cNvPr>
          <p:cNvSpPr>
            <a:spLocks noGrp="1"/>
          </p:cNvSpPr>
          <p:nvPr>
            <p:ph type="title"/>
          </p:nvPr>
        </p:nvSpPr>
        <p:spPr>
          <a:xfrm>
            <a:off x="839788" y="365126"/>
            <a:ext cx="10515600" cy="580271"/>
          </a:xfrm>
        </p:spPr>
        <p:txBody>
          <a:bodyPr>
            <a:normAutofit/>
          </a:bodyPr>
          <a:lstStyle/>
          <a:p>
            <a:r>
              <a:rPr lang="en-US" sz="2400" dirty="0"/>
              <a:t>Environment project - Green Spaces</a:t>
            </a:r>
          </a:p>
        </p:txBody>
      </p:sp>
      <p:graphicFrame>
        <p:nvGraphicFramePr>
          <p:cNvPr id="21" name="Content Placeholder 20">
            <a:extLst>
              <a:ext uri="{FF2B5EF4-FFF2-40B4-BE49-F238E27FC236}">
                <a16:creationId xmlns:a16="http://schemas.microsoft.com/office/drawing/2014/main" id="{0ABB3D4A-2A7E-4197-B07D-3CCEF53DDE69}"/>
              </a:ext>
            </a:extLst>
          </p:cNvPr>
          <p:cNvGraphicFramePr>
            <a:graphicFrameLocks noGrp="1"/>
          </p:cNvGraphicFramePr>
          <p:nvPr>
            <p:ph idx="1"/>
            <p:extLst>
              <p:ext uri="{D42A27DB-BD31-4B8C-83A1-F6EECF244321}">
                <p14:modId xmlns:p14="http://schemas.microsoft.com/office/powerpoint/2010/main" val="3771211949"/>
              </p:ext>
            </p:extLst>
          </p:nvPr>
        </p:nvGraphicFramePr>
        <p:xfrm>
          <a:off x="839788" y="962230"/>
          <a:ext cx="10477625" cy="5126695"/>
        </p:xfrm>
        <a:graphic>
          <a:graphicData uri="http://schemas.openxmlformats.org/drawingml/2006/table">
            <a:tbl>
              <a:tblPr>
                <a:tableStyleId>{7E9639D4-E3E2-4D34-9284-5A2195B3D0D7}</a:tableStyleId>
              </a:tblPr>
              <a:tblGrid>
                <a:gridCol w="1479342">
                  <a:extLst>
                    <a:ext uri="{9D8B030D-6E8A-4147-A177-3AD203B41FA5}">
                      <a16:colId xmlns:a16="http://schemas.microsoft.com/office/drawing/2014/main" val="1023356193"/>
                    </a:ext>
                  </a:extLst>
                </a:gridCol>
                <a:gridCol w="344557">
                  <a:extLst>
                    <a:ext uri="{9D8B030D-6E8A-4147-A177-3AD203B41FA5}">
                      <a16:colId xmlns:a16="http://schemas.microsoft.com/office/drawing/2014/main" val="3359575918"/>
                    </a:ext>
                  </a:extLst>
                </a:gridCol>
                <a:gridCol w="2659326">
                  <a:extLst>
                    <a:ext uri="{9D8B030D-6E8A-4147-A177-3AD203B41FA5}">
                      <a16:colId xmlns:a16="http://schemas.microsoft.com/office/drawing/2014/main" val="3492815669"/>
                    </a:ext>
                  </a:extLst>
                </a:gridCol>
                <a:gridCol w="270934">
                  <a:extLst>
                    <a:ext uri="{9D8B030D-6E8A-4147-A177-3AD203B41FA5}">
                      <a16:colId xmlns:a16="http://schemas.microsoft.com/office/drawing/2014/main" val="3697118406"/>
                    </a:ext>
                  </a:extLst>
                </a:gridCol>
                <a:gridCol w="2450123">
                  <a:extLst>
                    <a:ext uri="{9D8B030D-6E8A-4147-A177-3AD203B41FA5}">
                      <a16:colId xmlns:a16="http://schemas.microsoft.com/office/drawing/2014/main" val="2087634255"/>
                    </a:ext>
                  </a:extLst>
                </a:gridCol>
                <a:gridCol w="384313">
                  <a:extLst>
                    <a:ext uri="{9D8B030D-6E8A-4147-A177-3AD203B41FA5}">
                      <a16:colId xmlns:a16="http://schemas.microsoft.com/office/drawing/2014/main" val="533168855"/>
                    </a:ext>
                  </a:extLst>
                </a:gridCol>
                <a:gridCol w="308794">
                  <a:extLst>
                    <a:ext uri="{9D8B030D-6E8A-4147-A177-3AD203B41FA5}">
                      <a16:colId xmlns:a16="http://schemas.microsoft.com/office/drawing/2014/main" val="196889135"/>
                    </a:ext>
                  </a:extLst>
                </a:gridCol>
                <a:gridCol w="715904">
                  <a:extLst>
                    <a:ext uri="{9D8B030D-6E8A-4147-A177-3AD203B41FA5}">
                      <a16:colId xmlns:a16="http://schemas.microsoft.com/office/drawing/2014/main" val="1524508423"/>
                    </a:ext>
                  </a:extLst>
                </a:gridCol>
                <a:gridCol w="1864332">
                  <a:extLst>
                    <a:ext uri="{9D8B030D-6E8A-4147-A177-3AD203B41FA5}">
                      <a16:colId xmlns:a16="http://schemas.microsoft.com/office/drawing/2014/main" val="57325413"/>
                    </a:ext>
                  </a:extLst>
                </a:gridCol>
              </a:tblGrid>
              <a:tr h="534558">
                <a:tc>
                  <a:txBody>
                    <a:bodyPr/>
                    <a:lstStyle/>
                    <a:p>
                      <a:pPr algn="l" fontAlgn="b"/>
                      <a:r>
                        <a:rPr lang="en-US" sz="1800" u="none" strike="noStrike" dirty="0">
                          <a:effectLst/>
                        </a:rPr>
                        <a:t>Goal</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miter lim="800000"/>
                    </a:lnT>
                    <a:lnB>
                      <a:noFill/>
                    </a:lnB>
                    <a:lnTlToBr w="12700" cmpd="sng">
                      <a:noFill/>
                      <a:prstDash val="solid"/>
                    </a:lnTlToBr>
                    <a:lnBlToTr w="12700" cmpd="sng">
                      <a:noFill/>
                      <a:prstDash val="solid"/>
                    </a:lnBlToTr>
                  </a:tcPr>
                </a:tc>
                <a:tc gridSpan="7">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Improved health among inhabitants of Mombasa County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1316596702"/>
                  </a:ext>
                </a:extLst>
              </a:tr>
              <a:tr h="534558">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5">
                  <a:txBody>
                    <a:bodyPr/>
                    <a:lstStyle/>
                    <a:p>
                      <a:pPr algn="ctr"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lnL>
                      <a:noFill/>
                    </a:lnL>
                  </a:tcPr>
                </a:tc>
                <a:tc hMerge="1">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95894285"/>
                  </a:ext>
                </a:extLst>
              </a:tr>
              <a:tr h="534558">
                <a:tc>
                  <a:txBody>
                    <a:bodyPr/>
                    <a:lstStyle/>
                    <a:p>
                      <a:pPr algn="l" fontAlgn="b"/>
                      <a:r>
                        <a:rPr lang="en-US" sz="1800" u="none" strike="noStrike" dirty="0">
                          <a:effectLst/>
                        </a:rPr>
                        <a:t>Objective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gridSpan="7">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kern="1200" dirty="0">
                          <a:solidFill>
                            <a:schemeClr val="tx1"/>
                          </a:solidFill>
                          <a:effectLst/>
                          <a:latin typeface="+mn-lt"/>
                          <a:ea typeface="+mn-ea"/>
                          <a:cs typeface="+mn-cs"/>
                        </a:rPr>
                        <a:t>Clean and healthy living environment in Moroto slums</a:t>
                      </a:r>
                      <a:endParaRPr lang="en-US" sz="1800" kern="1200" dirty="0">
                        <a:solidFill>
                          <a:schemeClr val="dk1"/>
                        </a:solidFill>
                        <a:effectLst/>
                        <a:latin typeface="+mn-lt"/>
                        <a:ea typeface="+mn-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903339780"/>
                  </a:ext>
                </a:extLst>
              </a:tr>
              <a:tr h="534558">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4">
                  <a:txBody>
                    <a:bodyPr/>
                    <a:lstStyle/>
                    <a:p>
                      <a:pPr algn="ctr" fontAlgn="b"/>
                      <a:endParaRPr lang="en-US" sz="1800" b="0"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tcPr>
                </a:tc>
                <a:tc gridSpan="2">
                  <a:txBody>
                    <a:bodyPr/>
                    <a:lstStyle/>
                    <a:p>
                      <a:pPr algn="ctr" fontAlgn="b"/>
                      <a:endParaRPr lang="en-US" sz="1800" b="0"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tcPr>
                </a:tc>
                <a:tc>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88616384"/>
                  </a:ext>
                </a:extLst>
              </a:tr>
              <a:tr h="534558">
                <a:tc>
                  <a:txBody>
                    <a:bodyPr/>
                    <a:lstStyle/>
                    <a:p>
                      <a:pPr algn="l" fontAlgn="b"/>
                      <a:r>
                        <a:rPr lang="en-US" sz="1800" u="none" strike="noStrike" dirty="0">
                          <a:effectLst/>
                        </a:rPr>
                        <a:t>Outcomes /IRs</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gridSpan="3">
                  <a:txBody>
                    <a:bodyPr/>
                    <a:lstStyle/>
                    <a:p>
                      <a:pPr algn="ctr" fontAlgn="b"/>
                      <a:r>
                        <a:rPr lang="en-US" sz="1800" b="0" i="0" u="none" strike="noStrike" dirty="0">
                          <a:solidFill>
                            <a:srgbClr val="000000"/>
                          </a:solidFill>
                          <a:effectLst/>
                          <a:latin typeface="Calibri" panose="020F0502020204030204" pitchFamily="34" charset="0"/>
                        </a:rPr>
                        <a:t>Improved waste management practices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b"/>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hMerge="1">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en-US" dirty="0"/>
                        <a:t>Increased planting of mangrove trees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lnL w="12700" cap="flat" cmpd="sng" algn="ctr">
                      <a:solidFill>
                        <a:schemeClr val="tx1"/>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3999040008"/>
                  </a:ext>
                </a:extLst>
              </a:tr>
              <a:tr h="393820">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en-US" sz="1800" b="0" i="0" u="none" strike="noStrike" dirty="0">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lnL>
                      <a:noFill/>
                    </a:lnL>
                    <a:lnR w="6350" cap="flat" cmpd="sng" algn="ctr">
                      <a:noFill/>
                      <a:prstDash val="solid"/>
                      <a:miter lim="800000"/>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0111090"/>
                  </a:ext>
                </a:extLst>
              </a:tr>
              <a:tr h="773553">
                <a:tc>
                  <a:txBody>
                    <a:bodyPr/>
                    <a:lstStyle/>
                    <a:p>
                      <a:pPr algn="l" fontAlgn="b"/>
                      <a:r>
                        <a:rPr lang="en-US" sz="1800" u="none" strike="noStrike" dirty="0">
                          <a:effectLst/>
                        </a:rPr>
                        <a:t>Output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r>
                        <a:rPr lang="en-US" sz="1800" u="none" strike="noStrike" dirty="0">
                          <a:effectLst/>
                        </a:rPr>
                        <a:t> </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ctr" fontAlgn="b"/>
                      <a:r>
                        <a:rPr lang="en-US" sz="1800" b="0" i="0" u="none" strike="noStrike" dirty="0">
                          <a:solidFill>
                            <a:srgbClr val="000000"/>
                          </a:solidFill>
                          <a:effectLst/>
                          <a:latin typeface="Calibri" panose="020F0502020204030204" pitchFamily="34" charset="0"/>
                        </a:rPr>
                        <a:t>Increased awareness on waste management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Calibri" panose="020F0502020204030204" pitchFamily="34" charset="0"/>
                        </a:rPr>
                        <a:t>Increased opportunities to participate in clean up exercises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gridSpan="3">
                  <a:txBody>
                    <a:bodyPr/>
                    <a:lstStyle/>
                    <a:p>
                      <a:pPr algn="ctr" fontAlgn="b"/>
                      <a:r>
                        <a:rPr lang="en-US" sz="1800" b="0" i="0" u="none" strike="noStrike" dirty="0">
                          <a:solidFill>
                            <a:srgbClr val="000000"/>
                          </a:solidFill>
                          <a:effectLst/>
                          <a:latin typeface="Calibri" panose="020F0502020204030204" pitchFamily="34" charset="0"/>
                        </a:rPr>
                        <a:t>Increased awareness on importance of mangrove trees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r>
                        <a:rPr lang="en-US" sz="1800" u="none" strike="noStrike" dirty="0">
                          <a:effectLst/>
                        </a:rPr>
                        <a:t>Increased awareness on menstrual hygiene among girls</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r>
                        <a:rPr lang="en-US" sz="1800" u="none" strike="noStrike">
                          <a:effectLst/>
                        </a:rPr>
                        <a:t>1.3. Increased awareness on mentrual hygiene among girls in Changamwe community</a:t>
                      </a:r>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845303454"/>
                  </a:ext>
                </a:extLst>
              </a:tr>
              <a:tr h="402157">
                <a:tc>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miter lim="800000"/>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9525" marR="9525" marT="9525" marB="0" anchor="ctr">
                    <a:lnL>
                      <a:noFill/>
                    </a:lnL>
                    <a:lnR>
                      <a:noFill/>
                    </a:lnR>
                    <a:lnT>
                      <a:noFill/>
                    </a:lnT>
                    <a:lnB>
                      <a:noFill/>
                    </a:lnB>
                    <a:lnTlToBr w="12700" cmpd="sng">
                      <a:noFill/>
                      <a:prstDash val="solid"/>
                    </a:lnTlToBr>
                    <a:lnBlToTr w="12700" cmpd="sng">
                      <a:noFill/>
                      <a:prstDash val="solid"/>
                    </a:lnBlToTr>
                  </a:tcPr>
                </a:tc>
                <a:tc gridSpan="3">
                  <a:txBody>
                    <a:bodyPr/>
                    <a:lstStyle/>
                    <a:p>
                      <a:pPr algn="l" fontAlgn="b"/>
                      <a:endParaRPr lang="en-US" sz="18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lnL>
                      <a:noFill/>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endParaRPr lang="en-US" sz="1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2634878"/>
                  </a:ext>
                </a:extLst>
              </a:tr>
              <a:tr h="801836">
                <a:tc>
                  <a:txBody>
                    <a:bodyPr/>
                    <a:lstStyle/>
                    <a:p>
                      <a:pPr algn="l" fontAlgn="b"/>
                      <a:r>
                        <a:rPr lang="en-US" sz="1800" u="none" strike="noStrike" dirty="0">
                          <a:effectLst/>
                        </a:rPr>
                        <a:t>Activities</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l" fontAlgn="b"/>
                      <a:r>
                        <a:rPr lang="en-US" sz="1800" u="none" strike="noStrike">
                          <a:effectLst/>
                        </a:rPr>
                        <a:t> </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miter lim="800000"/>
                    </a:lnB>
                    <a:lnTlToBr w="12700" cmpd="sng">
                      <a:noFill/>
                      <a:prstDash val="solid"/>
                    </a:lnTlToBr>
                    <a:lnBlToTr w="12700" cmpd="sng">
                      <a:noFill/>
                      <a:prstDash val="solid"/>
                    </a:lnBlToTr>
                  </a:tcPr>
                </a:tc>
                <a:tc>
                  <a:txBody>
                    <a:bodyPr/>
                    <a:lstStyle/>
                    <a:p>
                      <a:pPr algn="ctr" fontAlgn="b"/>
                      <a:r>
                        <a:rPr lang="en-US" sz="1800" u="none" strike="noStrike" dirty="0">
                          <a:effectLst/>
                        </a:rPr>
                        <a:t>Conduct awareness creation on waste management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en-US" sz="1800" b="0" i="0" u="none" strike="noStrike">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miter lim="800000"/>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800" u="none" strike="noStrike" dirty="0">
                          <a:effectLst/>
                        </a:rPr>
                        <a:t>Conduct clean up exercises</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miter lim="800000"/>
                    </a:lnB>
                    <a:lnTlToBr w="12700" cmpd="sng">
                      <a:noFill/>
                      <a:prstDash val="solid"/>
                    </a:lnTlToBr>
                    <a:lnBlToTr w="12700" cmpd="sng">
                      <a:noFill/>
                      <a:prstDash val="solid"/>
                    </a:lnBlToTr>
                  </a:tcPr>
                </a:tc>
                <a:tc gridSpan="3">
                  <a:txBody>
                    <a:bodyPr/>
                    <a:lstStyle/>
                    <a:p>
                      <a:pPr algn="ctr" fontAlgn="b"/>
                      <a:r>
                        <a:rPr lang="en-US" sz="1800" b="0" i="0" u="none" strike="noStrike" dirty="0">
                          <a:solidFill>
                            <a:srgbClr val="000000"/>
                          </a:solidFill>
                          <a:effectLst/>
                          <a:latin typeface="Calibri" panose="020F0502020204030204" pitchFamily="34" charset="0"/>
                        </a:rPr>
                        <a:t>Conduct sensitization on importance of mangrove trees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r>
                        <a:rPr lang="en-US" sz="1800" u="none" strike="noStrike" dirty="0">
                          <a:effectLst/>
                        </a:rPr>
                        <a:t>Awareness campaign on menstrual hygiene</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b"/>
                      <a:r>
                        <a:rPr lang="en-US" sz="1800" u="none" strike="noStrike" dirty="0">
                          <a:effectLst/>
                        </a:rPr>
                        <a:t>1.3.1  Awareness campaign on menstrual hygiene</a:t>
                      </a:r>
                      <a:endParaRPr lang="en-US" sz="1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25994259"/>
                  </a:ext>
                </a:extLst>
              </a:tr>
            </a:tbl>
          </a:graphicData>
        </a:graphic>
      </p:graphicFrame>
      <p:cxnSp>
        <p:nvCxnSpPr>
          <p:cNvPr id="23" name="Straight Arrow Connector 22">
            <a:extLst>
              <a:ext uri="{FF2B5EF4-FFF2-40B4-BE49-F238E27FC236}">
                <a16:creationId xmlns:a16="http://schemas.microsoft.com/office/drawing/2014/main" id="{E5AD2E07-7D97-4191-AFBA-1B894859B9B3}"/>
              </a:ext>
            </a:extLst>
          </p:cNvPr>
          <p:cNvCxnSpPr>
            <a:cxnSpLocks/>
          </p:cNvCxnSpPr>
          <p:nvPr/>
        </p:nvCxnSpPr>
        <p:spPr>
          <a:xfrm flipV="1">
            <a:off x="7144719" y="1469470"/>
            <a:ext cx="0" cy="5734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25F695E-5271-4705-ABC3-F683A0FB950E}"/>
              </a:ext>
            </a:extLst>
          </p:cNvPr>
          <p:cNvCxnSpPr>
            <a:cxnSpLocks/>
          </p:cNvCxnSpPr>
          <p:nvPr/>
        </p:nvCxnSpPr>
        <p:spPr>
          <a:xfrm flipV="1">
            <a:off x="6145940" y="2554638"/>
            <a:ext cx="0" cy="5734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397FDCA-CE0D-40E0-83C1-11A734211268}"/>
              </a:ext>
            </a:extLst>
          </p:cNvPr>
          <p:cNvCxnSpPr>
            <a:cxnSpLocks/>
          </p:cNvCxnSpPr>
          <p:nvPr/>
        </p:nvCxnSpPr>
        <p:spPr>
          <a:xfrm flipV="1">
            <a:off x="9933971" y="2554638"/>
            <a:ext cx="0" cy="5734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400E067-5771-4B52-8FEF-AA9BE6A8FFCA}"/>
              </a:ext>
            </a:extLst>
          </p:cNvPr>
          <p:cNvCxnSpPr>
            <a:cxnSpLocks/>
          </p:cNvCxnSpPr>
          <p:nvPr/>
        </p:nvCxnSpPr>
        <p:spPr>
          <a:xfrm flipV="1">
            <a:off x="9944301" y="3651001"/>
            <a:ext cx="0" cy="4081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84840C7-477C-48FE-8D3E-B2C01A796889}"/>
              </a:ext>
            </a:extLst>
          </p:cNvPr>
          <p:cNvCxnSpPr>
            <a:cxnSpLocks/>
          </p:cNvCxnSpPr>
          <p:nvPr/>
        </p:nvCxnSpPr>
        <p:spPr>
          <a:xfrm flipV="1">
            <a:off x="4351007" y="3634067"/>
            <a:ext cx="0" cy="4081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5D027123-106D-4352-9494-704CC99428DD}"/>
              </a:ext>
            </a:extLst>
          </p:cNvPr>
          <p:cNvCxnSpPr>
            <a:cxnSpLocks/>
          </p:cNvCxnSpPr>
          <p:nvPr/>
        </p:nvCxnSpPr>
        <p:spPr>
          <a:xfrm flipV="1">
            <a:off x="4362775" y="4865323"/>
            <a:ext cx="0" cy="4081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5C594B8-8A72-48DD-B374-1A9A7D14545E}"/>
              </a:ext>
            </a:extLst>
          </p:cNvPr>
          <p:cNvCxnSpPr>
            <a:cxnSpLocks/>
          </p:cNvCxnSpPr>
          <p:nvPr/>
        </p:nvCxnSpPr>
        <p:spPr>
          <a:xfrm flipV="1">
            <a:off x="9944301" y="4865323"/>
            <a:ext cx="0" cy="4081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35FEDE0-BC73-41BA-97E4-99842C324198}"/>
              </a:ext>
            </a:extLst>
          </p:cNvPr>
          <p:cNvCxnSpPr>
            <a:cxnSpLocks/>
          </p:cNvCxnSpPr>
          <p:nvPr/>
        </p:nvCxnSpPr>
        <p:spPr>
          <a:xfrm flipV="1">
            <a:off x="6765848" y="3634067"/>
            <a:ext cx="0" cy="4081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DBE4C6B-06DE-41FD-B657-8F445F36034C}"/>
              </a:ext>
            </a:extLst>
          </p:cNvPr>
          <p:cNvCxnSpPr>
            <a:cxnSpLocks/>
          </p:cNvCxnSpPr>
          <p:nvPr/>
        </p:nvCxnSpPr>
        <p:spPr>
          <a:xfrm flipV="1">
            <a:off x="6765848" y="4865323"/>
            <a:ext cx="0" cy="4081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213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US" dirty="0"/>
              <a:t>Project Design</a:t>
            </a:r>
          </a:p>
        </p:txBody>
      </p:sp>
      <p:sp>
        <p:nvSpPr>
          <p:cNvPr id="3" name="Text Placeholder 2">
            <a:extLst>
              <a:ext uri="{FF2B5EF4-FFF2-40B4-BE49-F238E27FC236}">
                <a16:creationId xmlns:a16="http://schemas.microsoft.com/office/drawing/2014/main" id="{808651A0-90BD-4433-A2C8-90715EEDB0F1}"/>
              </a:ext>
            </a:extLst>
          </p:cNvPr>
          <p:cNvSpPr>
            <a:spLocks noGrp="1"/>
          </p:cNvSpPr>
          <p:nvPr>
            <p:ph type="body" idx="1"/>
          </p:nvPr>
        </p:nvSpPr>
        <p:spPr>
          <a:xfrm>
            <a:off x="5620158" y="3867944"/>
            <a:ext cx="5244487" cy="1500187"/>
          </a:xfrm>
        </p:spPr>
        <p:txBody>
          <a:bodyPr/>
          <a:lstStyle/>
          <a:p>
            <a:r>
              <a:rPr lang="en-GB" dirty="0"/>
              <a:t>Logical Framework/ </a:t>
            </a:r>
            <a:r>
              <a:rPr lang="en-GB" dirty="0" err="1"/>
              <a:t>Logframe</a:t>
            </a:r>
            <a:r>
              <a:rPr lang="en-GB" dirty="0"/>
              <a:t>/ </a:t>
            </a:r>
            <a:r>
              <a:rPr lang="en-GB" dirty="0" err="1"/>
              <a:t>Proframe</a:t>
            </a:r>
            <a:endParaRPr lang="en-GB" dirty="0"/>
          </a:p>
        </p:txBody>
      </p:sp>
    </p:spTree>
    <p:extLst>
      <p:ext uri="{BB962C8B-B14F-4D97-AF65-F5344CB8AC3E}">
        <p14:creationId xmlns:p14="http://schemas.microsoft.com/office/powerpoint/2010/main" val="14597166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BFC2C2-0F64-49B1-8284-55CFCBC62346}"/>
              </a:ext>
            </a:extLst>
          </p:cNvPr>
          <p:cNvSpPr>
            <a:spLocks noGrp="1"/>
          </p:cNvSpPr>
          <p:nvPr>
            <p:ph idx="1"/>
          </p:nvPr>
        </p:nvSpPr>
        <p:spPr>
          <a:xfrm>
            <a:off x="838200" y="1196565"/>
            <a:ext cx="10515600" cy="4980398"/>
          </a:xfrm>
        </p:spPr>
        <p:txBody>
          <a:bodyPr/>
          <a:lstStyle/>
          <a:p>
            <a:r>
              <a:rPr lang="en-US" dirty="0"/>
              <a:t>Visual representation of the project that describes its key features and the specific logical linkages between them.</a:t>
            </a:r>
          </a:p>
          <a:p>
            <a:r>
              <a:rPr lang="en-US" dirty="0"/>
              <a:t>Intended to communicate the purpose and main components of a project as clearly and simply as possible.</a:t>
            </a:r>
          </a:p>
          <a:p>
            <a:r>
              <a:rPr lang="en-GB" dirty="0"/>
              <a:t>Has the following components: </a:t>
            </a:r>
          </a:p>
          <a:p>
            <a:pPr lvl="1"/>
            <a:r>
              <a:rPr lang="en-GB" dirty="0"/>
              <a:t>Objective statements</a:t>
            </a:r>
          </a:p>
          <a:p>
            <a:pPr lvl="1"/>
            <a:r>
              <a:rPr lang="en-GB" dirty="0"/>
              <a:t>Performance indicator statements</a:t>
            </a:r>
          </a:p>
          <a:p>
            <a:pPr lvl="1"/>
            <a:r>
              <a:rPr lang="en-GB" dirty="0"/>
              <a:t>Measurement methods/ Data sources</a:t>
            </a:r>
            <a:endParaRPr lang="en-US" dirty="0"/>
          </a:p>
          <a:p>
            <a:pPr lvl="1"/>
            <a:r>
              <a:rPr lang="en-US" dirty="0"/>
              <a:t>Critical assumptions- </a:t>
            </a:r>
            <a:r>
              <a:rPr lang="en-GB" dirty="0"/>
              <a:t>Factors or conditions outside of the project design team’s control yet the existence of which is critical to allowing the project to achieve its next-highest-level objective e.g., natural hazards, political stability, security situation, disease outbreaks.</a:t>
            </a:r>
          </a:p>
        </p:txBody>
      </p:sp>
      <p:sp>
        <p:nvSpPr>
          <p:cNvPr id="3" name="Title 2">
            <a:extLst>
              <a:ext uri="{FF2B5EF4-FFF2-40B4-BE49-F238E27FC236}">
                <a16:creationId xmlns:a16="http://schemas.microsoft.com/office/drawing/2014/main" id="{ACA279F3-6A98-4575-9C8E-0E28BD23A028}"/>
              </a:ext>
            </a:extLst>
          </p:cNvPr>
          <p:cNvSpPr>
            <a:spLocks noGrp="1"/>
          </p:cNvSpPr>
          <p:nvPr>
            <p:ph type="title"/>
          </p:nvPr>
        </p:nvSpPr>
        <p:spPr>
          <a:xfrm>
            <a:off x="838200" y="165509"/>
            <a:ext cx="10515600" cy="1031056"/>
          </a:xfrm>
        </p:spPr>
        <p:txBody>
          <a:bodyPr/>
          <a:lstStyle/>
          <a:p>
            <a:r>
              <a:rPr lang="en-US" dirty="0"/>
              <a:t>What is a Logical Framework?</a:t>
            </a:r>
          </a:p>
        </p:txBody>
      </p:sp>
    </p:spTree>
    <p:extLst>
      <p:ext uri="{BB962C8B-B14F-4D97-AF65-F5344CB8AC3E}">
        <p14:creationId xmlns:p14="http://schemas.microsoft.com/office/powerpoint/2010/main" val="2627693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7F6586-313B-47CF-960B-D21336077E3C}"/>
              </a:ext>
            </a:extLst>
          </p:cNvPr>
          <p:cNvSpPr>
            <a:spLocks noGrp="1"/>
          </p:cNvSpPr>
          <p:nvPr>
            <p:ph type="title"/>
          </p:nvPr>
        </p:nvSpPr>
        <p:spPr/>
        <p:txBody>
          <a:bodyPr/>
          <a:lstStyle/>
          <a:p>
            <a:r>
              <a:rPr lang="en-US" dirty="0" err="1"/>
              <a:t>LogFrame</a:t>
            </a:r>
            <a:r>
              <a:rPr lang="en-US" dirty="0"/>
              <a:t> Template</a:t>
            </a:r>
          </a:p>
        </p:txBody>
      </p:sp>
      <p:sp>
        <p:nvSpPr>
          <p:cNvPr id="6" name="Content Placeholder 5">
            <a:extLst>
              <a:ext uri="{FF2B5EF4-FFF2-40B4-BE49-F238E27FC236}">
                <a16:creationId xmlns:a16="http://schemas.microsoft.com/office/drawing/2014/main" id="{557F8051-181F-44F5-A2E6-2CB483D2E59F}"/>
              </a:ext>
            </a:extLst>
          </p:cNvPr>
          <p:cNvSpPr>
            <a:spLocks noGrp="1"/>
          </p:cNvSpPr>
          <p:nvPr>
            <p:ph idx="1"/>
          </p:nvPr>
        </p:nvSpPr>
        <p:spPr/>
        <p:txBody>
          <a:bodyPr/>
          <a:lstStyle/>
          <a:p>
            <a:endParaRPr lang="en-US" dirty="0"/>
          </a:p>
        </p:txBody>
      </p:sp>
      <p:pic>
        <p:nvPicPr>
          <p:cNvPr id="7" name="Content Placeholder 8">
            <a:extLst>
              <a:ext uri="{FF2B5EF4-FFF2-40B4-BE49-F238E27FC236}">
                <a16:creationId xmlns:a16="http://schemas.microsoft.com/office/drawing/2014/main" id="{28F98D9F-8F51-44A1-94B0-13E9E7D00A61}"/>
              </a:ext>
            </a:extLst>
          </p:cNvPr>
          <p:cNvPicPr>
            <a:picLocks noChangeAspect="1"/>
          </p:cNvPicPr>
          <p:nvPr/>
        </p:nvPicPr>
        <p:blipFill rotWithShape="1">
          <a:blip r:embed="rId2"/>
          <a:srcRect l="13750" t="20345" r="12844" b="9911"/>
          <a:stretch/>
        </p:blipFill>
        <p:spPr>
          <a:xfrm>
            <a:off x="839789" y="1342418"/>
            <a:ext cx="9648616" cy="5154077"/>
          </a:xfrm>
          <a:prstGeom prst="rect">
            <a:avLst/>
          </a:prstGeom>
        </p:spPr>
      </p:pic>
      <p:cxnSp>
        <p:nvCxnSpPr>
          <p:cNvPr id="8" name="Straight Arrow Connector 7">
            <a:extLst>
              <a:ext uri="{FF2B5EF4-FFF2-40B4-BE49-F238E27FC236}">
                <a16:creationId xmlns:a16="http://schemas.microsoft.com/office/drawing/2014/main" id="{182907E0-5B4B-449F-963F-20D6864C67EE}"/>
              </a:ext>
            </a:extLst>
          </p:cNvPr>
          <p:cNvCxnSpPr>
            <a:cxnSpLocks/>
          </p:cNvCxnSpPr>
          <p:nvPr/>
        </p:nvCxnSpPr>
        <p:spPr>
          <a:xfrm>
            <a:off x="2569779" y="6085493"/>
            <a:ext cx="6605752"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DB1EECDC-1636-4567-91FD-E0AD28AD6696}"/>
              </a:ext>
            </a:extLst>
          </p:cNvPr>
          <p:cNvCxnSpPr>
            <a:cxnSpLocks/>
          </p:cNvCxnSpPr>
          <p:nvPr/>
        </p:nvCxnSpPr>
        <p:spPr>
          <a:xfrm flipH="1" flipV="1">
            <a:off x="2532989" y="5249919"/>
            <a:ext cx="6642542" cy="74097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24111E1-AF87-4E0C-A582-CB89B2DCC73B}"/>
              </a:ext>
            </a:extLst>
          </p:cNvPr>
          <p:cNvCxnSpPr/>
          <p:nvPr/>
        </p:nvCxnSpPr>
        <p:spPr>
          <a:xfrm>
            <a:off x="2532989" y="5181601"/>
            <a:ext cx="6605752"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9AC50E4-0C60-4549-A032-7EC1FE4269C9}"/>
              </a:ext>
            </a:extLst>
          </p:cNvPr>
          <p:cNvCxnSpPr>
            <a:cxnSpLocks/>
          </p:cNvCxnSpPr>
          <p:nvPr/>
        </p:nvCxnSpPr>
        <p:spPr>
          <a:xfrm flipH="1" flipV="1">
            <a:off x="2464667" y="4393326"/>
            <a:ext cx="6642542" cy="7409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C75E5D1-0C51-403E-90FB-475DE52244D0}"/>
              </a:ext>
            </a:extLst>
          </p:cNvPr>
          <p:cNvCxnSpPr>
            <a:cxnSpLocks/>
          </p:cNvCxnSpPr>
          <p:nvPr/>
        </p:nvCxnSpPr>
        <p:spPr>
          <a:xfrm>
            <a:off x="2464665" y="4356537"/>
            <a:ext cx="6616273" cy="367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4AACE85-C593-4F62-BC85-680B46554B6B}"/>
              </a:ext>
            </a:extLst>
          </p:cNvPr>
          <p:cNvCxnSpPr>
            <a:cxnSpLocks/>
          </p:cNvCxnSpPr>
          <p:nvPr/>
        </p:nvCxnSpPr>
        <p:spPr>
          <a:xfrm>
            <a:off x="2522468" y="3582922"/>
            <a:ext cx="6616273" cy="367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0EE67E0-68B4-4AA3-A30B-0AA15199F4EF}"/>
              </a:ext>
            </a:extLst>
          </p:cNvPr>
          <p:cNvCxnSpPr>
            <a:cxnSpLocks/>
          </p:cNvCxnSpPr>
          <p:nvPr/>
        </p:nvCxnSpPr>
        <p:spPr>
          <a:xfrm flipH="1" flipV="1">
            <a:off x="2349050" y="3599789"/>
            <a:ext cx="6642542" cy="7409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D87A2AF-08A8-4559-992C-E84946E14001}"/>
              </a:ext>
            </a:extLst>
          </p:cNvPr>
          <p:cNvCxnSpPr>
            <a:cxnSpLocks/>
          </p:cNvCxnSpPr>
          <p:nvPr/>
        </p:nvCxnSpPr>
        <p:spPr>
          <a:xfrm flipH="1" flipV="1">
            <a:off x="2422620" y="2758955"/>
            <a:ext cx="6642542" cy="7409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150D70B-F5A8-487E-913B-BE41EF1BCD56}"/>
              </a:ext>
            </a:extLst>
          </p:cNvPr>
          <p:cNvSpPr txBox="1"/>
          <p:nvPr/>
        </p:nvSpPr>
        <p:spPr>
          <a:xfrm>
            <a:off x="1749968" y="5343418"/>
            <a:ext cx="1324291" cy="369332"/>
          </a:xfrm>
          <a:prstGeom prst="rect">
            <a:avLst/>
          </a:prstGeom>
          <a:noFill/>
        </p:spPr>
        <p:txBody>
          <a:bodyPr wrap="square" rtlCol="0">
            <a:spAutoFit/>
          </a:bodyPr>
          <a:lstStyle/>
          <a:p>
            <a:r>
              <a:rPr lang="en-US" b="1" dirty="0">
                <a:solidFill>
                  <a:srgbClr val="FF0000"/>
                </a:solidFill>
              </a:rPr>
              <a:t>(Then, IF)</a:t>
            </a:r>
          </a:p>
        </p:txBody>
      </p:sp>
      <p:sp>
        <p:nvSpPr>
          <p:cNvPr id="17" name="TextBox 16">
            <a:extLst>
              <a:ext uri="{FF2B5EF4-FFF2-40B4-BE49-F238E27FC236}">
                <a16:creationId xmlns:a16="http://schemas.microsoft.com/office/drawing/2014/main" id="{93A0DFBA-89DB-4867-BF7E-EB6E043302A1}"/>
              </a:ext>
            </a:extLst>
          </p:cNvPr>
          <p:cNvSpPr txBox="1"/>
          <p:nvPr/>
        </p:nvSpPr>
        <p:spPr>
          <a:xfrm>
            <a:off x="1781500" y="4519633"/>
            <a:ext cx="1324291" cy="369332"/>
          </a:xfrm>
          <a:prstGeom prst="rect">
            <a:avLst/>
          </a:prstGeom>
          <a:noFill/>
        </p:spPr>
        <p:txBody>
          <a:bodyPr wrap="square" rtlCol="0">
            <a:spAutoFit/>
          </a:bodyPr>
          <a:lstStyle/>
          <a:p>
            <a:r>
              <a:rPr lang="en-US" b="1" dirty="0">
                <a:solidFill>
                  <a:srgbClr val="FF0000"/>
                </a:solidFill>
              </a:rPr>
              <a:t>(Then, IF)</a:t>
            </a:r>
          </a:p>
        </p:txBody>
      </p:sp>
      <p:sp>
        <p:nvSpPr>
          <p:cNvPr id="18" name="TextBox 17">
            <a:extLst>
              <a:ext uri="{FF2B5EF4-FFF2-40B4-BE49-F238E27FC236}">
                <a16:creationId xmlns:a16="http://schemas.microsoft.com/office/drawing/2014/main" id="{7C80AB23-5F49-489E-9A35-2C70DE5D6218}"/>
              </a:ext>
            </a:extLst>
          </p:cNvPr>
          <p:cNvSpPr txBox="1"/>
          <p:nvPr/>
        </p:nvSpPr>
        <p:spPr>
          <a:xfrm>
            <a:off x="1781499" y="6127163"/>
            <a:ext cx="1324291" cy="369332"/>
          </a:xfrm>
          <a:prstGeom prst="rect">
            <a:avLst/>
          </a:prstGeom>
          <a:noFill/>
        </p:spPr>
        <p:txBody>
          <a:bodyPr wrap="square" rtlCol="0">
            <a:spAutoFit/>
          </a:bodyPr>
          <a:lstStyle/>
          <a:p>
            <a:r>
              <a:rPr lang="en-US" b="1" dirty="0">
                <a:solidFill>
                  <a:srgbClr val="FF0000"/>
                </a:solidFill>
              </a:rPr>
              <a:t>(IF)</a:t>
            </a:r>
          </a:p>
        </p:txBody>
      </p:sp>
      <p:sp>
        <p:nvSpPr>
          <p:cNvPr id="19" name="TextBox 18">
            <a:extLst>
              <a:ext uri="{FF2B5EF4-FFF2-40B4-BE49-F238E27FC236}">
                <a16:creationId xmlns:a16="http://schemas.microsoft.com/office/drawing/2014/main" id="{FD0F540D-4266-4C5B-AEFC-1F738D2DCF0F}"/>
              </a:ext>
            </a:extLst>
          </p:cNvPr>
          <p:cNvSpPr txBox="1"/>
          <p:nvPr/>
        </p:nvSpPr>
        <p:spPr>
          <a:xfrm>
            <a:off x="1760474" y="3743636"/>
            <a:ext cx="1324291" cy="369332"/>
          </a:xfrm>
          <a:prstGeom prst="rect">
            <a:avLst/>
          </a:prstGeom>
          <a:noFill/>
        </p:spPr>
        <p:txBody>
          <a:bodyPr wrap="square" rtlCol="0">
            <a:spAutoFit/>
          </a:bodyPr>
          <a:lstStyle/>
          <a:p>
            <a:r>
              <a:rPr lang="en-US" b="1" dirty="0">
                <a:solidFill>
                  <a:srgbClr val="FF0000"/>
                </a:solidFill>
              </a:rPr>
              <a:t>(Then, IF)</a:t>
            </a:r>
          </a:p>
        </p:txBody>
      </p:sp>
      <p:sp>
        <p:nvSpPr>
          <p:cNvPr id="20" name="TextBox 19">
            <a:extLst>
              <a:ext uri="{FF2B5EF4-FFF2-40B4-BE49-F238E27FC236}">
                <a16:creationId xmlns:a16="http://schemas.microsoft.com/office/drawing/2014/main" id="{CBF99897-1A3D-4237-A928-AF5E67EB195C}"/>
              </a:ext>
            </a:extLst>
          </p:cNvPr>
          <p:cNvSpPr txBox="1"/>
          <p:nvPr/>
        </p:nvSpPr>
        <p:spPr>
          <a:xfrm>
            <a:off x="1749957" y="2823792"/>
            <a:ext cx="1324291" cy="369332"/>
          </a:xfrm>
          <a:prstGeom prst="rect">
            <a:avLst/>
          </a:prstGeom>
          <a:noFill/>
        </p:spPr>
        <p:txBody>
          <a:bodyPr wrap="square" rtlCol="0">
            <a:spAutoFit/>
          </a:bodyPr>
          <a:lstStyle/>
          <a:p>
            <a:r>
              <a:rPr lang="en-US" b="1">
                <a:solidFill>
                  <a:srgbClr val="FF0000"/>
                </a:solidFill>
              </a:rPr>
              <a:t>(Then)</a:t>
            </a:r>
            <a:endParaRPr lang="en-US" b="1" dirty="0">
              <a:solidFill>
                <a:srgbClr val="FF0000"/>
              </a:solidFill>
            </a:endParaRPr>
          </a:p>
        </p:txBody>
      </p:sp>
    </p:spTree>
    <p:extLst>
      <p:ext uri="{BB962C8B-B14F-4D97-AF65-F5344CB8AC3E}">
        <p14:creationId xmlns:p14="http://schemas.microsoft.com/office/powerpoint/2010/main" val="33659235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0FA2AC4-101E-4486-B9C2-5D8ACD923903}"/>
              </a:ext>
            </a:extLst>
          </p:cNvPr>
          <p:cNvGraphicFramePr>
            <a:graphicFrameLocks noGrp="1"/>
          </p:cNvGraphicFramePr>
          <p:nvPr>
            <p:ph idx="1"/>
            <p:extLst>
              <p:ext uri="{D42A27DB-BD31-4B8C-83A1-F6EECF244321}">
                <p14:modId xmlns:p14="http://schemas.microsoft.com/office/powerpoint/2010/main" val="82644600"/>
              </p:ext>
            </p:extLst>
          </p:nvPr>
        </p:nvGraphicFramePr>
        <p:xfrm>
          <a:off x="353878" y="651637"/>
          <a:ext cx="11484244" cy="5802163"/>
        </p:xfrm>
        <a:graphic>
          <a:graphicData uri="http://schemas.openxmlformats.org/drawingml/2006/table">
            <a:tbl>
              <a:tblPr>
                <a:tableStyleId>{ED083AE6-46FA-4A59-8FB0-9F97EB10719F}</a:tableStyleId>
              </a:tblPr>
              <a:tblGrid>
                <a:gridCol w="837560">
                  <a:extLst>
                    <a:ext uri="{9D8B030D-6E8A-4147-A177-3AD203B41FA5}">
                      <a16:colId xmlns:a16="http://schemas.microsoft.com/office/drawing/2014/main" val="1698128296"/>
                    </a:ext>
                  </a:extLst>
                </a:gridCol>
                <a:gridCol w="3607117">
                  <a:extLst>
                    <a:ext uri="{9D8B030D-6E8A-4147-A177-3AD203B41FA5}">
                      <a16:colId xmlns:a16="http://schemas.microsoft.com/office/drawing/2014/main" val="3269364213"/>
                    </a:ext>
                  </a:extLst>
                </a:gridCol>
                <a:gridCol w="4220307">
                  <a:extLst>
                    <a:ext uri="{9D8B030D-6E8A-4147-A177-3AD203B41FA5}">
                      <a16:colId xmlns:a16="http://schemas.microsoft.com/office/drawing/2014/main" val="1431557489"/>
                    </a:ext>
                  </a:extLst>
                </a:gridCol>
                <a:gridCol w="1744394">
                  <a:extLst>
                    <a:ext uri="{9D8B030D-6E8A-4147-A177-3AD203B41FA5}">
                      <a16:colId xmlns:a16="http://schemas.microsoft.com/office/drawing/2014/main" val="2001280072"/>
                    </a:ext>
                  </a:extLst>
                </a:gridCol>
                <a:gridCol w="1074866">
                  <a:extLst>
                    <a:ext uri="{9D8B030D-6E8A-4147-A177-3AD203B41FA5}">
                      <a16:colId xmlns:a16="http://schemas.microsoft.com/office/drawing/2014/main" val="2368695074"/>
                    </a:ext>
                  </a:extLst>
                </a:gridCol>
              </a:tblGrid>
              <a:tr h="401559">
                <a:tc>
                  <a:txBody>
                    <a:bodyPr/>
                    <a:lstStyle/>
                    <a:p>
                      <a:pPr algn="l" fontAlgn="b"/>
                      <a:r>
                        <a:rPr lang="en-US" sz="1550" b="0" u="none" strike="noStrike">
                          <a:solidFill>
                            <a:schemeClr val="bg1"/>
                          </a:solidFill>
                          <a:effectLst/>
                          <a:latin typeface="+mn-lt"/>
                        </a:rPr>
                        <a:t> </a:t>
                      </a:r>
                      <a:endParaRPr lang="en-US" sz="1550" b="0" i="0" u="none" strike="noStrike">
                        <a:solidFill>
                          <a:schemeClr val="bg1"/>
                        </a:solidFill>
                        <a:effectLst/>
                        <a:latin typeface="+mn-lt"/>
                      </a:endParaRPr>
                    </a:p>
                  </a:txBody>
                  <a:tcPr marL="9158" marR="9158" marT="9158" marB="0" anchor="b">
                    <a:solidFill>
                      <a:schemeClr val="tx1"/>
                    </a:solidFill>
                  </a:tcPr>
                </a:tc>
                <a:tc>
                  <a:txBody>
                    <a:bodyPr/>
                    <a:lstStyle/>
                    <a:p>
                      <a:pPr algn="l" fontAlgn="b"/>
                      <a:r>
                        <a:rPr lang="en-US" sz="1550" b="0" u="none" strike="noStrike" dirty="0">
                          <a:solidFill>
                            <a:schemeClr val="bg1"/>
                          </a:solidFill>
                          <a:effectLst/>
                          <a:latin typeface="+mn-lt"/>
                        </a:rPr>
                        <a:t>Objectives Statements</a:t>
                      </a:r>
                    </a:p>
                    <a:p>
                      <a:pPr algn="l" fontAlgn="b"/>
                      <a:endParaRPr lang="en-US" sz="1550" b="0" i="0" u="none" strike="noStrike" dirty="0">
                        <a:solidFill>
                          <a:schemeClr val="bg1"/>
                        </a:solidFill>
                        <a:effectLst/>
                        <a:latin typeface="+mn-lt"/>
                      </a:endParaRPr>
                    </a:p>
                  </a:txBody>
                  <a:tcPr marL="9158" marR="9158" marT="9158" marB="0" anchor="b">
                    <a:solidFill>
                      <a:schemeClr val="tx1"/>
                    </a:solidFill>
                  </a:tcPr>
                </a:tc>
                <a:tc>
                  <a:txBody>
                    <a:bodyPr/>
                    <a:lstStyle/>
                    <a:p>
                      <a:pPr algn="l" fontAlgn="b"/>
                      <a:r>
                        <a:rPr lang="en-US" sz="1550" b="0" u="none" strike="noStrike" dirty="0">
                          <a:solidFill>
                            <a:schemeClr val="bg1"/>
                          </a:solidFill>
                          <a:effectLst/>
                          <a:latin typeface="+mn-lt"/>
                        </a:rPr>
                        <a:t>Performance Indicators</a:t>
                      </a:r>
                    </a:p>
                    <a:p>
                      <a:pPr algn="l" fontAlgn="b"/>
                      <a:endParaRPr lang="en-US" sz="1550" b="0" u="none" strike="noStrike" dirty="0">
                        <a:solidFill>
                          <a:schemeClr val="bg1"/>
                        </a:solidFill>
                        <a:effectLst/>
                        <a:latin typeface="+mn-lt"/>
                      </a:endParaRPr>
                    </a:p>
                  </a:txBody>
                  <a:tcPr marL="9158" marR="9158" marT="9158" marB="0" anchor="b">
                    <a:solidFill>
                      <a:schemeClr val="tx1"/>
                    </a:solidFill>
                  </a:tcPr>
                </a:tc>
                <a:tc>
                  <a:txBody>
                    <a:bodyPr/>
                    <a:lstStyle/>
                    <a:p>
                      <a:pPr algn="l" fontAlgn="b"/>
                      <a:r>
                        <a:rPr lang="en-US" sz="1550" b="0" u="none" strike="noStrike">
                          <a:solidFill>
                            <a:schemeClr val="bg1"/>
                          </a:solidFill>
                          <a:effectLst/>
                          <a:latin typeface="+mn-lt"/>
                        </a:rPr>
                        <a:t>Means of verification/ Data sources</a:t>
                      </a:r>
                      <a:endParaRPr lang="en-US" sz="1550" b="0" i="0" u="none" strike="noStrike">
                        <a:solidFill>
                          <a:schemeClr val="bg1"/>
                        </a:solidFill>
                        <a:effectLst/>
                        <a:latin typeface="+mn-lt"/>
                      </a:endParaRPr>
                    </a:p>
                  </a:txBody>
                  <a:tcPr marL="9158" marR="9158" marT="9158" marB="0" anchor="b">
                    <a:solidFill>
                      <a:schemeClr val="tx1"/>
                    </a:solidFill>
                  </a:tcPr>
                </a:tc>
                <a:tc>
                  <a:txBody>
                    <a:bodyPr/>
                    <a:lstStyle/>
                    <a:p>
                      <a:pPr algn="l" fontAlgn="b"/>
                      <a:r>
                        <a:rPr lang="en-US" sz="1550" b="0" u="none" strike="noStrike" dirty="0">
                          <a:solidFill>
                            <a:schemeClr val="bg1"/>
                          </a:solidFill>
                          <a:effectLst/>
                          <a:latin typeface="+mn-lt"/>
                        </a:rPr>
                        <a:t>Risks/ Critical Assumptions</a:t>
                      </a:r>
                      <a:endParaRPr lang="en-US" sz="1550" b="0" i="0" u="none" strike="noStrike" dirty="0">
                        <a:solidFill>
                          <a:schemeClr val="bg1"/>
                        </a:solidFill>
                        <a:effectLst/>
                        <a:latin typeface="+mn-lt"/>
                      </a:endParaRPr>
                    </a:p>
                  </a:txBody>
                  <a:tcPr marL="9158" marR="9158" marT="9158" marB="0" anchor="b">
                    <a:solidFill>
                      <a:schemeClr val="tx1"/>
                    </a:solidFill>
                  </a:tcPr>
                </a:tc>
                <a:extLst>
                  <a:ext uri="{0D108BD9-81ED-4DB2-BD59-A6C34878D82A}">
                    <a16:rowId xmlns:a16="http://schemas.microsoft.com/office/drawing/2014/main" val="1891445565"/>
                  </a:ext>
                </a:extLst>
              </a:tr>
              <a:tr h="427079">
                <a:tc>
                  <a:txBody>
                    <a:bodyPr/>
                    <a:lstStyle/>
                    <a:p>
                      <a:pPr algn="l" fontAlgn="b"/>
                      <a:r>
                        <a:rPr lang="en-US" sz="1550" b="1" u="none" strike="noStrike" dirty="0">
                          <a:effectLst/>
                          <a:latin typeface="+mn-lt"/>
                        </a:rPr>
                        <a:t>Goal</a:t>
                      </a:r>
                      <a:endParaRPr lang="en-US" sz="1550" b="1" i="0" u="none" strike="noStrike" dirty="0">
                        <a:solidFill>
                          <a:srgbClr val="000000"/>
                        </a:solidFill>
                        <a:effectLst/>
                        <a:latin typeface="+mn-lt"/>
                      </a:endParaRPr>
                    </a:p>
                    <a:p>
                      <a:pPr algn="l" fontAlgn="b"/>
                      <a:endParaRPr lang="en-US" sz="1550" b="1" u="none" strike="noStrike" dirty="0">
                        <a:effectLst/>
                        <a:latin typeface="+mn-lt"/>
                      </a:endParaRPr>
                    </a:p>
                  </a:txBody>
                  <a:tcPr marL="9158" marR="9158" marT="9158" marB="0" anchor="ctr"/>
                </a:tc>
                <a:tc>
                  <a:txBody>
                    <a:bodyPr/>
                    <a:lstStyle/>
                    <a:p>
                      <a:pPr algn="l" fontAlgn="b"/>
                      <a:r>
                        <a:rPr lang="en-US" sz="1550" u="none" strike="noStrike" dirty="0">
                          <a:effectLst/>
                          <a:latin typeface="+mn-lt"/>
                        </a:rPr>
                        <a:t>Improved health and dignity amongst girls in </a:t>
                      </a:r>
                      <a:r>
                        <a:rPr lang="en-US" sz="1550" u="none" strike="noStrike" dirty="0" err="1">
                          <a:effectLst/>
                          <a:latin typeface="+mn-lt"/>
                        </a:rPr>
                        <a:t>Changamwe</a:t>
                      </a:r>
                      <a:r>
                        <a:rPr lang="en-US" sz="1550" u="none" strike="noStrike" dirty="0">
                          <a:effectLst/>
                          <a:latin typeface="+mn-lt"/>
                        </a:rPr>
                        <a:t> Sub County</a:t>
                      </a:r>
                    </a:p>
                  </a:txBody>
                  <a:tcPr marL="9158" marR="9158" marT="9158" marB="0" anchor="b"/>
                </a:tc>
                <a:tc>
                  <a:txBody>
                    <a:bodyPr/>
                    <a:lstStyle/>
                    <a:p>
                      <a:r>
                        <a:rPr lang="en-GB" sz="1550" dirty="0">
                          <a:latin typeface="+mn-lt"/>
                        </a:rPr>
                        <a:t>Reduced number of menstrual hygiene related illnesses</a:t>
                      </a:r>
                    </a:p>
                  </a:txBody>
                  <a:tcPr marL="9158" marR="9158" marT="9158" marB="0" anchor="b"/>
                </a:tc>
                <a:tc>
                  <a:txBody>
                    <a:bodyPr/>
                    <a:lstStyle/>
                    <a:p>
                      <a:pPr algn="l" fontAlgn="b"/>
                      <a:r>
                        <a:rPr lang="en-US" sz="1550" u="none" strike="noStrike" dirty="0">
                          <a:effectLst/>
                          <a:latin typeface="+mn-lt"/>
                        </a:rPr>
                        <a:t>Health facility records</a:t>
                      </a:r>
                    </a:p>
                  </a:txBody>
                  <a:tcPr marL="9158" marR="9158" marT="9158" marB="0" anchor="b"/>
                </a:tc>
                <a:tc rowSpan="10">
                  <a:txBody>
                    <a:bodyPr/>
                    <a:lstStyle/>
                    <a:p>
                      <a:pPr algn="l" fontAlgn="ctr"/>
                      <a:endParaRPr lang="en-US" sz="1550" u="none" strike="noStrike" dirty="0">
                        <a:effectLst/>
                        <a:latin typeface="+mn-lt"/>
                      </a:endParaRPr>
                    </a:p>
                    <a:p>
                      <a:pPr algn="l" fontAlgn="ctr"/>
                      <a:r>
                        <a:rPr lang="en-US" sz="1550" u="none" strike="noStrike" dirty="0">
                          <a:effectLst/>
                          <a:latin typeface="+mn-lt"/>
                        </a:rPr>
                        <a:t>Materials for production of reusable towels will be available</a:t>
                      </a:r>
                    </a:p>
                    <a:p>
                      <a:pPr algn="l" fontAlgn="ctr"/>
                      <a:endParaRPr lang="en-US" sz="1550" b="0" i="0" u="none" strike="noStrike" dirty="0">
                        <a:solidFill>
                          <a:srgbClr val="000000"/>
                        </a:solidFill>
                        <a:effectLst/>
                        <a:latin typeface="+mn-lt"/>
                      </a:endParaRPr>
                    </a:p>
                    <a:p>
                      <a:pPr algn="l" fontAlgn="ctr"/>
                      <a:endParaRPr lang="en-US" sz="1550" b="0" i="0" u="none" strike="noStrike" dirty="0">
                        <a:solidFill>
                          <a:srgbClr val="000000"/>
                        </a:solidFill>
                        <a:effectLst/>
                        <a:latin typeface="+mn-lt"/>
                      </a:endParaRPr>
                    </a:p>
                    <a:p>
                      <a:pPr algn="l" fontAlgn="ctr"/>
                      <a:endParaRPr lang="en-US" sz="1550" b="0" i="0" u="none" strike="noStrike" dirty="0">
                        <a:solidFill>
                          <a:srgbClr val="000000"/>
                        </a:solidFill>
                        <a:effectLst/>
                        <a:latin typeface="+mn-lt"/>
                      </a:endParaRPr>
                    </a:p>
                    <a:p>
                      <a:pPr algn="l" fontAlgn="ctr"/>
                      <a:endParaRPr lang="en-US" sz="1550" b="0" i="0" u="none" strike="noStrike" dirty="0">
                        <a:solidFill>
                          <a:srgbClr val="000000"/>
                        </a:solidFill>
                        <a:effectLst/>
                        <a:latin typeface="+mn-lt"/>
                      </a:endParaRPr>
                    </a:p>
                    <a:p>
                      <a:pPr algn="l" fontAlgn="ctr"/>
                      <a:endParaRPr lang="en-GB" sz="1550" b="0" i="0" u="none" strike="noStrike" dirty="0">
                        <a:solidFill>
                          <a:srgbClr val="000000"/>
                        </a:solidFill>
                        <a:effectLst/>
                        <a:latin typeface="+mn-lt"/>
                      </a:endParaRPr>
                    </a:p>
                    <a:p>
                      <a:pPr algn="l" fontAlgn="ctr"/>
                      <a:r>
                        <a:rPr lang="en-GB" sz="1550" b="0" i="0" u="none" strike="noStrike" dirty="0">
                          <a:solidFill>
                            <a:srgbClr val="000000"/>
                          </a:solidFill>
                          <a:effectLst/>
                          <a:latin typeface="+mn-lt"/>
                        </a:rPr>
                        <a:t>Insecurity incidences do not hinder project activities </a:t>
                      </a:r>
                    </a:p>
                    <a:p>
                      <a:pPr algn="l" fontAlgn="ctr"/>
                      <a:endParaRPr lang="en-GB" sz="1550" b="0" i="0" u="none" strike="noStrike" dirty="0">
                        <a:solidFill>
                          <a:srgbClr val="000000"/>
                        </a:solidFill>
                        <a:effectLst/>
                        <a:latin typeface="+mn-lt"/>
                      </a:endParaRPr>
                    </a:p>
                    <a:p>
                      <a:pPr algn="l" fontAlgn="ctr"/>
                      <a:endParaRPr lang="en-GB" sz="1550" b="0" i="0" u="none" strike="noStrike" dirty="0">
                        <a:solidFill>
                          <a:srgbClr val="000000"/>
                        </a:solidFill>
                        <a:effectLst/>
                        <a:latin typeface="+mn-lt"/>
                      </a:endParaRPr>
                    </a:p>
                    <a:p>
                      <a:pPr algn="l" fontAlgn="ctr"/>
                      <a:endParaRPr lang="en-US" sz="1550" b="0" i="0" u="none" strike="noStrike" dirty="0">
                        <a:solidFill>
                          <a:srgbClr val="000000"/>
                        </a:solidFill>
                        <a:effectLst/>
                        <a:latin typeface="+mn-lt"/>
                      </a:endParaRPr>
                    </a:p>
                  </a:txBody>
                  <a:tcPr marL="9158" marR="9158" marT="9158" marB="0" anchor="ctr"/>
                </a:tc>
                <a:extLst>
                  <a:ext uri="{0D108BD9-81ED-4DB2-BD59-A6C34878D82A}">
                    <a16:rowId xmlns:a16="http://schemas.microsoft.com/office/drawing/2014/main" val="952652009"/>
                  </a:ext>
                </a:extLst>
              </a:tr>
              <a:tr h="345200">
                <a:tc>
                  <a:txBody>
                    <a:bodyPr/>
                    <a:lstStyle/>
                    <a:p>
                      <a:pPr algn="l" fontAlgn="b"/>
                      <a:r>
                        <a:rPr lang="en-US" sz="1550" b="1" u="none" strike="noStrike" dirty="0">
                          <a:effectLst/>
                          <a:latin typeface="+mn-lt"/>
                        </a:rPr>
                        <a:t>Objective</a:t>
                      </a:r>
                      <a:endParaRPr lang="en-US" sz="1550" b="1" i="0" u="none" strike="noStrike" dirty="0">
                        <a:solidFill>
                          <a:srgbClr val="000000"/>
                        </a:solidFill>
                        <a:effectLst/>
                        <a:latin typeface="+mn-lt"/>
                      </a:endParaRPr>
                    </a:p>
                  </a:txBody>
                  <a:tcPr marL="9158" marR="9158" marT="9158" marB="0" anchor="ctr"/>
                </a:tc>
                <a:tc>
                  <a:txBody>
                    <a:bodyPr/>
                    <a:lstStyle/>
                    <a:p>
                      <a:pPr algn="l" fontAlgn="b"/>
                      <a:r>
                        <a:rPr lang="en-US" sz="1550" b="0" i="0" u="none" strike="noStrike" dirty="0">
                          <a:solidFill>
                            <a:srgbClr val="000000"/>
                          </a:solidFill>
                          <a:effectLst/>
                          <a:latin typeface="+mn-lt"/>
                        </a:rPr>
                        <a:t>Improved menstrual hygiene management amongst girls</a:t>
                      </a:r>
                    </a:p>
                    <a:p>
                      <a:pPr algn="l" fontAlgn="b"/>
                      <a:endParaRPr lang="en-US" sz="1550" b="0" i="0" u="none" strike="noStrike" dirty="0">
                        <a:solidFill>
                          <a:srgbClr val="000000"/>
                        </a:solidFill>
                        <a:effectLst/>
                        <a:latin typeface="+mn-lt"/>
                      </a:endParaRPr>
                    </a:p>
                  </a:txBody>
                  <a:tcPr marL="9158" marR="9158" marT="9158" marB="0" anchor="b"/>
                </a:tc>
                <a:tc>
                  <a:txBody>
                    <a:bodyPr/>
                    <a:lstStyle/>
                    <a:p>
                      <a:pPr algn="l" fontAlgn="b"/>
                      <a:r>
                        <a:rPr lang="en-US" sz="1550" u="none" strike="noStrike" dirty="0">
                          <a:effectLst/>
                          <a:latin typeface="+mn-lt"/>
                        </a:rPr>
                        <a:t>% of girls reporting improved hygiene practices as a result of information access, reusable sanitary towels</a:t>
                      </a:r>
                    </a:p>
                  </a:txBody>
                  <a:tcPr marL="9158" marR="9158" marT="9158" marB="0" anchor="b"/>
                </a:tc>
                <a:tc>
                  <a:txBody>
                    <a:bodyPr/>
                    <a:lstStyle/>
                    <a:p>
                      <a:pPr algn="l" fontAlgn="b"/>
                      <a:r>
                        <a:rPr lang="en-US" sz="1550" u="none" strike="noStrike" dirty="0">
                          <a:effectLst/>
                          <a:latin typeface="+mn-lt"/>
                        </a:rPr>
                        <a:t>Survey report</a:t>
                      </a:r>
                    </a:p>
                    <a:p>
                      <a:pPr algn="l" fontAlgn="b"/>
                      <a:endParaRPr lang="en-US" sz="1550" u="none" strike="noStrike" dirty="0">
                        <a:effectLst/>
                        <a:latin typeface="+mn-lt"/>
                      </a:endParaRPr>
                    </a:p>
                    <a:p>
                      <a:pPr algn="l" fontAlgn="b"/>
                      <a:endParaRPr lang="en-US" sz="1550" u="none" strike="noStrike" dirty="0">
                        <a:effectLst/>
                        <a:latin typeface="+mn-lt"/>
                      </a:endParaRPr>
                    </a:p>
                  </a:txBody>
                  <a:tcPr marL="9158" marR="9158" marT="9158" marB="0" anchor="b"/>
                </a:tc>
                <a:tc vMerge="1">
                  <a:txBody>
                    <a:bodyPr/>
                    <a:lstStyle/>
                    <a:p>
                      <a:endParaRPr lang="en-US"/>
                    </a:p>
                  </a:txBody>
                  <a:tcPr/>
                </a:tc>
                <a:extLst>
                  <a:ext uri="{0D108BD9-81ED-4DB2-BD59-A6C34878D82A}">
                    <a16:rowId xmlns:a16="http://schemas.microsoft.com/office/drawing/2014/main" val="2369062787"/>
                  </a:ext>
                </a:extLst>
              </a:tr>
              <a:tr h="427079">
                <a:tc rowSpan="2">
                  <a:txBody>
                    <a:bodyPr/>
                    <a:lstStyle/>
                    <a:p>
                      <a:pPr algn="l" fontAlgn="b"/>
                      <a:r>
                        <a:rPr lang="en-US" sz="1550" b="1" u="none" strike="noStrike" dirty="0">
                          <a:effectLst/>
                          <a:latin typeface="+mn-lt"/>
                        </a:rPr>
                        <a:t>Outcome/ IR</a:t>
                      </a:r>
                      <a:endParaRPr lang="en-US" sz="1550" b="1" i="0" u="none" strike="noStrike" dirty="0">
                        <a:solidFill>
                          <a:srgbClr val="000000"/>
                        </a:solidFill>
                        <a:effectLst/>
                        <a:latin typeface="+mn-lt"/>
                      </a:endParaRPr>
                    </a:p>
                  </a:txBody>
                  <a:tcPr marL="9158" marR="9158" marT="9158" marB="0" anchor="ctr"/>
                </a:tc>
                <a:tc>
                  <a:txBody>
                    <a:bodyPr/>
                    <a:lstStyle/>
                    <a:p>
                      <a:pPr algn="l" fontAlgn="b"/>
                      <a:r>
                        <a:rPr lang="en-US" sz="1550" u="none" strike="noStrike" dirty="0">
                          <a:effectLst/>
                          <a:latin typeface="+mn-lt"/>
                        </a:rPr>
                        <a:t>Increased production of reusable sanitary towels </a:t>
                      </a:r>
                      <a:endParaRPr lang="en-US" sz="1550" b="0" i="0" u="none" strike="noStrike" dirty="0">
                        <a:solidFill>
                          <a:srgbClr val="000000"/>
                        </a:solidFill>
                        <a:effectLst/>
                        <a:latin typeface="+mn-lt"/>
                      </a:endParaRPr>
                    </a:p>
                  </a:txBody>
                  <a:tcPr marL="9158" marR="9158" marT="9158" marB="0" anchor="b"/>
                </a:tc>
                <a:tc>
                  <a:txBody>
                    <a:bodyPr/>
                    <a:lstStyle/>
                    <a:p>
                      <a:pPr algn="l" fontAlgn="b"/>
                      <a:r>
                        <a:rPr lang="en-US" sz="1550" u="none" strike="noStrike" dirty="0">
                          <a:effectLst/>
                          <a:latin typeface="+mn-lt"/>
                        </a:rPr>
                        <a:t>Number of reusable sanitary towels produced</a:t>
                      </a:r>
                    </a:p>
                    <a:p>
                      <a:pPr algn="l" fontAlgn="b"/>
                      <a:endParaRPr lang="en-US" sz="1550" u="none" strike="noStrike" dirty="0">
                        <a:effectLst/>
                        <a:latin typeface="+mn-lt"/>
                      </a:endParaRPr>
                    </a:p>
                  </a:txBody>
                  <a:tcPr marL="9158" marR="9158" marT="9158" marB="0" anchor="b"/>
                </a:tc>
                <a:tc>
                  <a:txBody>
                    <a:bodyPr/>
                    <a:lstStyle/>
                    <a:p>
                      <a:pPr algn="l" fontAlgn="b"/>
                      <a:r>
                        <a:rPr lang="en-US" sz="1550" u="none" strike="noStrike">
                          <a:effectLst/>
                          <a:latin typeface="+mn-lt"/>
                        </a:rPr>
                        <a:t>Stock and supply documents</a:t>
                      </a:r>
                      <a:endParaRPr lang="en-US" sz="1550" b="0" i="0" u="none" strike="noStrike">
                        <a:solidFill>
                          <a:srgbClr val="000000"/>
                        </a:solidFill>
                        <a:effectLst/>
                        <a:latin typeface="+mn-lt"/>
                      </a:endParaRPr>
                    </a:p>
                  </a:txBody>
                  <a:tcPr marL="9158" marR="9158" marT="9158" marB="0" anchor="b"/>
                </a:tc>
                <a:tc vMerge="1">
                  <a:txBody>
                    <a:bodyPr/>
                    <a:lstStyle/>
                    <a:p>
                      <a:endParaRPr lang="en-US"/>
                    </a:p>
                  </a:txBody>
                  <a:tcPr/>
                </a:tc>
                <a:extLst>
                  <a:ext uri="{0D108BD9-81ED-4DB2-BD59-A6C34878D82A}">
                    <a16:rowId xmlns:a16="http://schemas.microsoft.com/office/drawing/2014/main" val="1952156527"/>
                  </a:ext>
                </a:extLst>
              </a:tr>
              <a:tr h="352171">
                <a:tc vMerge="1">
                  <a:txBody>
                    <a:bodyPr/>
                    <a:lstStyle/>
                    <a:p>
                      <a:endParaRPr lang="en-US"/>
                    </a:p>
                  </a:txBody>
                  <a:tcPr/>
                </a:tc>
                <a:tc>
                  <a:txBody>
                    <a:bodyPr/>
                    <a:lstStyle/>
                    <a:p>
                      <a:pPr algn="l" fontAlgn="b"/>
                      <a:r>
                        <a:rPr lang="en-US" sz="1550" u="none" strike="noStrike" dirty="0">
                          <a:effectLst/>
                          <a:latin typeface="+mn-lt"/>
                        </a:rPr>
                        <a:t>Girls appropriately use and dispose reusable sanitary towels</a:t>
                      </a:r>
                    </a:p>
                  </a:txBody>
                  <a:tcPr marL="9158" marR="9158" marT="9158" marB="0" anchor="b"/>
                </a:tc>
                <a:tc>
                  <a:txBody>
                    <a:bodyPr/>
                    <a:lstStyle/>
                    <a:p>
                      <a:pPr algn="l" fontAlgn="b"/>
                      <a:r>
                        <a:rPr lang="en-US" sz="1550" u="none" strike="noStrike" dirty="0">
                          <a:effectLst/>
                          <a:latin typeface="+mn-lt"/>
                        </a:rPr>
                        <a:t>Number of girls who demonstrate appropriate use and disposal of reusable sanitary towels</a:t>
                      </a:r>
                    </a:p>
                  </a:txBody>
                  <a:tcPr marL="9158" marR="9158" marT="9158" marB="0" anchor="b"/>
                </a:tc>
                <a:tc>
                  <a:txBody>
                    <a:bodyPr/>
                    <a:lstStyle/>
                    <a:p>
                      <a:pPr algn="l" fontAlgn="b"/>
                      <a:r>
                        <a:rPr lang="en-US" sz="1550" u="none" strike="noStrike" dirty="0">
                          <a:effectLst/>
                          <a:latin typeface="+mn-lt"/>
                        </a:rPr>
                        <a:t>Survey report</a:t>
                      </a:r>
                    </a:p>
                    <a:p>
                      <a:pPr algn="l" fontAlgn="b"/>
                      <a:endParaRPr lang="en-US" sz="1550" b="0" i="0" u="none" strike="noStrike" dirty="0">
                        <a:solidFill>
                          <a:srgbClr val="000000"/>
                        </a:solidFill>
                        <a:effectLst/>
                        <a:latin typeface="+mn-lt"/>
                      </a:endParaRPr>
                    </a:p>
                  </a:txBody>
                  <a:tcPr marL="9158" marR="9158" marT="9158" marB="0" anchor="b"/>
                </a:tc>
                <a:tc vMerge="1">
                  <a:txBody>
                    <a:bodyPr/>
                    <a:lstStyle/>
                    <a:p>
                      <a:endParaRPr lang="en-US"/>
                    </a:p>
                  </a:txBody>
                  <a:tcPr/>
                </a:tc>
                <a:extLst>
                  <a:ext uri="{0D108BD9-81ED-4DB2-BD59-A6C34878D82A}">
                    <a16:rowId xmlns:a16="http://schemas.microsoft.com/office/drawing/2014/main" val="1327747919"/>
                  </a:ext>
                </a:extLst>
              </a:tr>
              <a:tr h="513743">
                <a:tc rowSpan="3">
                  <a:txBody>
                    <a:bodyPr/>
                    <a:lstStyle/>
                    <a:p>
                      <a:pPr algn="l" fontAlgn="b"/>
                      <a:r>
                        <a:rPr lang="en-US" sz="1550" b="1" u="none" strike="noStrike" dirty="0">
                          <a:effectLst/>
                          <a:latin typeface="+mn-lt"/>
                        </a:rPr>
                        <a:t>Output</a:t>
                      </a:r>
                      <a:endParaRPr lang="en-US" sz="1550" b="1" i="0" u="none" strike="noStrike" dirty="0">
                        <a:solidFill>
                          <a:srgbClr val="000000"/>
                        </a:solidFill>
                        <a:effectLst/>
                        <a:latin typeface="+mn-lt"/>
                      </a:endParaRPr>
                    </a:p>
                  </a:txBody>
                  <a:tcPr marL="9158" marR="9158" marT="9158" marB="0" anchor="ctr"/>
                </a:tc>
                <a:tc>
                  <a:txBody>
                    <a:bodyPr/>
                    <a:lstStyle/>
                    <a:p>
                      <a:pPr algn="l" fontAlgn="b"/>
                      <a:r>
                        <a:rPr lang="en-US" sz="1550" u="none" strike="noStrike" dirty="0">
                          <a:effectLst/>
                          <a:latin typeface="+mn-lt"/>
                        </a:rPr>
                        <a:t>Increased knowledge on production of reusable sanitary towels</a:t>
                      </a:r>
                    </a:p>
                  </a:txBody>
                  <a:tcPr marL="9158" marR="9158" marT="9158" marB="0" anchor="b"/>
                </a:tc>
                <a:tc>
                  <a:txBody>
                    <a:bodyPr/>
                    <a:lstStyle/>
                    <a:p>
                      <a:pPr algn="l" fontAlgn="b"/>
                      <a:r>
                        <a:rPr lang="en-US" sz="1550" u="none" strike="noStrike" dirty="0">
                          <a:effectLst/>
                          <a:latin typeface="+mn-lt"/>
                        </a:rPr>
                        <a:t>Number of girls with increased knowledge on making reusable sanitary towels</a:t>
                      </a:r>
                    </a:p>
                  </a:txBody>
                  <a:tcPr marL="9158" marR="9158" marT="9158" marB="0" anchor="b"/>
                </a:tc>
                <a:tc>
                  <a:txBody>
                    <a:bodyPr/>
                    <a:lstStyle/>
                    <a:p>
                      <a:pPr algn="l" fontAlgn="b"/>
                      <a:r>
                        <a:rPr lang="en-US" sz="1550" u="none" strike="noStrike" dirty="0">
                          <a:effectLst/>
                          <a:latin typeface="+mn-lt"/>
                        </a:rPr>
                        <a:t>Training report/ Participants list</a:t>
                      </a:r>
                    </a:p>
                  </a:txBody>
                  <a:tcPr marL="9158" marR="9158" marT="9158" marB="0" anchor="b"/>
                </a:tc>
                <a:tc vMerge="1">
                  <a:txBody>
                    <a:bodyPr/>
                    <a:lstStyle/>
                    <a:p>
                      <a:endParaRPr lang="en-US"/>
                    </a:p>
                  </a:txBody>
                  <a:tcPr/>
                </a:tc>
                <a:extLst>
                  <a:ext uri="{0D108BD9-81ED-4DB2-BD59-A6C34878D82A}">
                    <a16:rowId xmlns:a16="http://schemas.microsoft.com/office/drawing/2014/main" val="4228158143"/>
                  </a:ext>
                </a:extLst>
              </a:tr>
              <a:tr h="427079">
                <a:tc vMerge="1">
                  <a:txBody>
                    <a:bodyPr/>
                    <a:lstStyle/>
                    <a:p>
                      <a:endParaRPr lang="en-US"/>
                    </a:p>
                  </a:txBody>
                  <a:tcPr/>
                </a:tc>
                <a:tc>
                  <a:txBody>
                    <a:bodyPr/>
                    <a:lstStyle/>
                    <a:p>
                      <a:pPr algn="l" fontAlgn="b"/>
                      <a:r>
                        <a:rPr lang="en-US" sz="1550" u="none" strike="noStrike" dirty="0">
                          <a:effectLst/>
                          <a:latin typeface="+mn-lt"/>
                        </a:rPr>
                        <a:t>Increased access to reusable sanitary towels</a:t>
                      </a:r>
                    </a:p>
                    <a:p>
                      <a:pPr algn="l" fontAlgn="b"/>
                      <a:endParaRPr lang="en-US" sz="1550" b="0" i="0" u="none" strike="noStrike" dirty="0">
                        <a:solidFill>
                          <a:srgbClr val="000000"/>
                        </a:solidFill>
                        <a:effectLst/>
                        <a:latin typeface="+mn-lt"/>
                      </a:endParaRPr>
                    </a:p>
                  </a:txBody>
                  <a:tcPr marL="9158" marR="9158" marT="9158" marB="0" anchor="b"/>
                </a:tc>
                <a:tc>
                  <a:txBody>
                    <a:bodyPr/>
                    <a:lstStyle/>
                    <a:p>
                      <a:pPr algn="l" fontAlgn="b"/>
                      <a:r>
                        <a:rPr lang="en-US" sz="1550" u="none" strike="noStrike" dirty="0">
                          <a:effectLst/>
                          <a:latin typeface="+mn-lt"/>
                        </a:rPr>
                        <a:t>Number of girls accessing reusable sanitary towels</a:t>
                      </a:r>
                    </a:p>
                    <a:p>
                      <a:pPr algn="l" fontAlgn="b"/>
                      <a:endParaRPr lang="en-US" sz="1550" b="0" i="0" u="none" strike="noStrike" dirty="0">
                        <a:solidFill>
                          <a:srgbClr val="000000"/>
                        </a:solidFill>
                        <a:effectLst/>
                        <a:latin typeface="+mn-lt"/>
                      </a:endParaRPr>
                    </a:p>
                  </a:txBody>
                  <a:tcPr marL="9158" marR="9158" marT="9158" marB="0" anchor="b"/>
                </a:tc>
                <a:tc>
                  <a:txBody>
                    <a:bodyPr/>
                    <a:lstStyle/>
                    <a:p>
                      <a:pPr algn="l" fontAlgn="b"/>
                      <a:r>
                        <a:rPr lang="en-US" sz="1550" u="none" strike="noStrike">
                          <a:effectLst/>
                          <a:latin typeface="+mn-lt"/>
                        </a:rPr>
                        <a:t>Activity reports/ Distribution list</a:t>
                      </a:r>
                      <a:endParaRPr lang="en-US" sz="1550" b="0" i="0" u="none" strike="noStrike">
                        <a:solidFill>
                          <a:srgbClr val="000000"/>
                        </a:solidFill>
                        <a:effectLst/>
                        <a:latin typeface="+mn-lt"/>
                      </a:endParaRPr>
                    </a:p>
                  </a:txBody>
                  <a:tcPr marL="9158" marR="9158" marT="9158" marB="0" anchor="b"/>
                </a:tc>
                <a:tc vMerge="1">
                  <a:txBody>
                    <a:bodyPr/>
                    <a:lstStyle/>
                    <a:p>
                      <a:endParaRPr lang="en-US"/>
                    </a:p>
                  </a:txBody>
                  <a:tcPr/>
                </a:tc>
                <a:extLst>
                  <a:ext uri="{0D108BD9-81ED-4DB2-BD59-A6C34878D82A}">
                    <a16:rowId xmlns:a16="http://schemas.microsoft.com/office/drawing/2014/main" val="668285442"/>
                  </a:ext>
                </a:extLst>
              </a:tr>
              <a:tr h="427079">
                <a:tc vMerge="1">
                  <a:txBody>
                    <a:bodyPr/>
                    <a:lstStyle/>
                    <a:p>
                      <a:endParaRPr lang="en-US"/>
                    </a:p>
                  </a:txBody>
                  <a:tcPr/>
                </a:tc>
                <a:tc>
                  <a:txBody>
                    <a:bodyPr/>
                    <a:lstStyle/>
                    <a:p>
                      <a:pPr algn="l" fontAlgn="b"/>
                      <a:r>
                        <a:rPr lang="en-US" sz="1550" u="none" strike="noStrike" dirty="0">
                          <a:effectLst/>
                          <a:latin typeface="+mn-lt"/>
                        </a:rPr>
                        <a:t>Increased awareness on menstrual hygiene among girls</a:t>
                      </a:r>
                      <a:endParaRPr lang="en-US" sz="1550" b="0" i="0" u="none" strike="noStrike" dirty="0">
                        <a:solidFill>
                          <a:srgbClr val="000000"/>
                        </a:solidFill>
                        <a:effectLst/>
                        <a:latin typeface="+mn-lt"/>
                      </a:endParaRPr>
                    </a:p>
                  </a:txBody>
                  <a:tcPr marL="9158" marR="9158" marT="9158" marB="0" anchor="b"/>
                </a:tc>
                <a:tc>
                  <a:txBody>
                    <a:bodyPr/>
                    <a:lstStyle/>
                    <a:p>
                      <a:pPr algn="l" fontAlgn="b"/>
                      <a:r>
                        <a:rPr lang="en-US" sz="1550" u="none" strike="noStrike" dirty="0">
                          <a:effectLst/>
                          <a:latin typeface="+mn-lt"/>
                        </a:rPr>
                        <a:t>Number of people reached with key menstrual hygiene messages</a:t>
                      </a:r>
                      <a:endParaRPr lang="en-US" sz="1550" b="0" i="0" u="none" strike="noStrike" dirty="0">
                        <a:solidFill>
                          <a:srgbClr val="000000"/>
                        </a:solidFill>
                        <a:effectLst/>
                        <a:latin typeface="+mn-lt"/>
                      </a:endParaRPr>
                    </a:p>
                  </a:txBody>
                  <a:tcPr marL="9158" marR="9158" marT="9158" marB="0" anchor="b"/>
                </a:tc>
                <a:tc>
                  <a:txBody>
                    <a:bodyPr/>
                    <a:lstStyle/>
                    <a:p>
                      <a:pPr algn="l" fontAlgn="b"/>
                      <a:r>
                        <a:rPr lang="en-US" sz="1550" u="none" strike="noStrike">
                          <a:effectLst/>
                          <a:latin typeface="+mn-lt"/>
                        </a:rPr>
                        <a:t>Activity report</a:t>
                      </a:r>
                      <a:endParaRPr lang="en-US" sz="1550" b="0" i="0" u="none" strike="noStrike">
                        <a:solidFill>
                          <a:srgbClr val="000000"/>
                        </a:solidFill>
                        <a:effectLst/>
                        <a:latin typeface="+mn-lt"/>
                      </a:endParaRPr>
                    </a:p>
                  </a:txBody>
                  <a:tcPr marL="9158" marR="9158" marT="9158" marB="0" anchor="b"/>
                </a:tc>
                <a:tc vMerge="1">
                  <a:txBody>
                    <a:bodyPr/>
                    <a:lstStyle/>
                    <a:p>
                      <a:endParaRPr lang="en-US"/>
                    </a:p>
                  </a:txBody>
                  <a:tcPr/>
                </a:tc>
                <a:extLst>
                  <a:ext uri="{0D108BD9-81ED-4DB2-BD59-A6C34878D82A}">
                    <a16:rowId xmlns:a16="http://schemas.microsoft.com/office/drawing/2014/main" val="3986897363"/>
                  </a:ext>
                </a:extLst>
              </a:tr>
              <a:tr h="427079">
                <a:tc rowSpan="3">
                  <a:txBody>
                    <a:bodyPr/>
                    <a:lstStyle/>
                    <a:p>
                      <a:pPr algn="l" fontAlgn="b"/>
                      <a:r>
                        <a:rPr lang="en-US" sz="1550" b="1" u="none" strike="noStrike" dirty="0">
                          <a:effectLst/>
                          <a:latin typeface="+mn-lt"/>
                        </a:rPr>
                        <a:t>Activities</a:t>
                      </a:r>
                      <a:endParaRPr lang="en-US" sz="1550" b="1" i="0" u="none" strike="noStrike" dirty="0">
                        <a:solidFill>
                          <a:srgbClr val="000000"/>
                        </a:solidFill>
                        <a:effectLst/>
                        <a:latin typeface="+mn-lt"/>
                      </a:endParaRPr>
                    </a:p>
                  </a:txBody>
                  <a:tcPr marL="9158" marR="9158" marT="9158" marB="0" anchor="ctr"/>
                </a:tc>
                <a:tc>
                  <a:txBody>
                    <a:bodyPr/>
                    <a:lstStyle/>
                    <a:p>
                      <a:pPr algn="l" fontAlgn="b"/>
                      <a:r>
                        <a:rPr lang="en-US" sz="1550" u="none" strike="noStrike" dirty="0">
                          <a:effectLst/>
                          <a:latin typeface="+mn-lt"/>
                        </a:rPr>
                        <a:t>Train Trainer of Trainees (TOTs) on production of reusable sanitary towels</a:t>
                      </a:r>
                      <a:endParaRPr lang="en-US" sz="1550" b="0" i="0" u="none" strike="noStrike" dirty="0">
                        <a:solidFill>
                          <a:srgbClr val="000000"/>
                        </a:solidFill>
                        <a:effectLst/>
                        <a:latin typeface="+mn-lt"/>
                      </a:endParaRPr>
                    </a:p>
                  </a:txBody>
                  <a:tcPr marL="9158" marR="9158" marT="9158" marB="0" anchor="b"/>
                </a:tc>
                <a:tc>
                  <a:txBody>
                    <a:bodyPr/>
                    <a:lstStyle/>
                    <a:p>
                      <a:pPr algn="l" fontAlgn="b"/>
                      <a:r>
                        <a:rPr lang="en-US" sz="1550" u="none" strike="noStrike" dirty="0">
                          <a:effectLst/>
                          <a:latin typeface="+mn-lt"/>
                        </a:rPr>
                        <a:t>Number of TOTs trained on production of reusable sanitary towels</a:t>
                      </a:r>
                      <a:endParaRPr lang="en-US" sz="1550" b="0" i="0" u="none" strike="noStrike" dirty="0">
                        <a:solidFill>
                          <a:srgbClr val="000000"/>
                        </a:solidFill>
                        <a:effectLst/>
                        <a:latin typeface="+mn-lt"/>
                      </a:endParaRPr>
                    </a:p>
                  </a:txBody>
                  <a:tcPr marL="9158" marR="9158" marT="9158" marB="0" anchor="b"/>
                </a:tc>
                <a:tc>
                  <a:txBody>
                    <a:bodyPr/>
                    <a:lstStyle/>
                    <a:p>
                      <a:pPr algn="l" fontAlgn="b"/>
                      <a:r>
                        <a:rPr lang="en-US" sz="1550" u="none" strike="noStrike">
                          <a:effectLst/>
                          <a:latin typeface="+mn-lt"/>
                        </a:rPr>
                        <a:t>Training report/ Participants list</a:t>
                      </a:r>
                      <a:endParaRPr lang="en-US" sz="1550" b="0" i="0" u="none" strike="noStrike">
                        <a:solidFill>
                          <a:srgbClr val="000000"/>
                        </a:solidFill>
                        <a:effectLst/>
                        <a:latin typeface="+mn-lt"/>
                      </a:endParaRPr>
                    </a:p>
                  </a:txBody>
                  <a:tcPr marL="9158" marR="9158" marT="9158" marB="0" anchor="b"/>
                </a:tc>
                <a:tc vMerge="1">
                  <a:txBody>
                    <a:bodyPr/>
                    <a:lstStyle/>
                    <a:p>
                      <a:endParaRPr lang="en-US"/>
                    </a:p>
                  </a:txBody>
                  <a:tcPr/>
                </a:tc>
                <a:extLst>
                  <a:ext uri="{0D108BD9-81ED-4DB2-BD59-A6C34878D82A}">
                    <a16:rowId xmlns:a16="http://schemas.microsoft.com/office/drawing/2014/main" val="194996174"/>
                  </a:ext>
                </a:extLst>
              </a:tr>
              <a:tr h="401559">
                <a:tc vMerge="1">
                  <a:txBody>
                    <a:bodyPr/>
                    <a:lstStyle/>
                    <a:p>
                      <a:endParaRPr lang="en-US"/>
                    </a:p>
                  </a:txBody>
                  <a:tcPr/>
                </a:tc>
                <a:tc>
                  <a:txBody>
                    <a:bodyPr/>
                    <a:lstStyle/>
                    <a:p>
                      <a:pPr algn="l" fontAlgn="b"/>
                      <a:r>
                        <a:rPr lang="en-US" sz="1550" u="none" strike="noStrike" dirty="0">
                          <a:effectLst/>
                          <a:latin typeface="+mn-lt"/>
                        </a:rPr>
                        <a:t>Distribute reusable sanitary towels</a:t>
                      </a:r>
                    </a:p>
                    <a:p>
                      <a:pPr algn="l" fontAlgn="b"/>
                      <a:endParaRPr lang="en-US" sz="1550" b="0" i="0" u="none" strike="noStrike" dirty="0">
                        <a:solidFill>
                          <a:srgbClr val="000000"/>
                        </a:solidFill>
                        <a:effectLst/>
                        <a:latin typeface="+mn-lt"/>
                      </a:endParaRPr>
                    </a:p>
                  </a:txBody>
                  <a:tcPr marL="9158" marR="9158" marT="9158" marB="0" anchor="b"/>
                </a:tc>
                <a:tc>
                  <a:txBody>
                    <a:bodyPr/>
                    <a:lstStyle/>
                    <a:p>
                      <a:pPr algn="l" fontAlgn="b"/>
                      <a:r>
                        <a:rPr lang="en-US" sz="1550" u="none" strike="noStrike" dirty="0">
                          <a:effectLst/>
                          <a:latin typeface="+mn-lt"/>
                        </a:rPr>
                        <a:t>Number sanitary towels distributed</a:t>
                      </a:r>
                    </a:p>
                    <a:p>
                      <a:pPr algn="l" fontAlgn="b"/>
                      <a:r>
                        <a:rPr lang="en-US" sz="1550" b="0" i="0" u="none" strike="noStrike" dirty="0">
                          <a:solidFill>
                            <a:srgbClr val="000000"/>
                          </a:solidFill>
                          <a:effectLst/>
                          <a:latin typeface="+mn-lt"/>
                        </a:rPr>
                        <a:t>Number of girls receiving reusable sanitary towels</a:t>
                      </a:r>
                    </a:p>
                  </a:txBody>
                  <a:tcPr marL="9158" marR="9158" marT="9158" marB="0" anchor="b"/>
                </a:tc>
                <a:tc>
                  <a:txBody>
                    <a:bodyPr/>
                    <a:lstStyle/>
                    <a:p>
                      <a:pPr algn="l" fontAlgn="b"/>
                      <a:r>
                        <a:rPr lang="en-US" sz="1550" u="none" strike="noStrike">
                          <a:effectLst/>
                          <a:latin typeface="+mn-lt"/>
                        </a:rPr>
                        <a:t>Activity reports/ Distribution list</a:t>
                      </a:r>
                      <a:endParaRPr lang="en-US" sz="1550" b="0" i="0" u="none" strike="noStrike">
                        <a:solidFill>
                          <a:srgbClr val="000000"/>
                        </a:solidFill>
                        <a:effectLst/>
                        <a:latin typeface="+mn-lt"/>
                      </a:endParaRPr>
                    </a:p>
                  </a:txBody>
                  <a:tcPr marL="9158" marR="9158" marT="9158" marB="0" anchor="b"/>
                </a:tc>
                <a:tc vMerge="1">
                  <a:txBody>
                    <a:bodyPr/>
                    <a:lstStyle/>
                    <a:p>
                      <a:endParaRPr lang="en-US"/>
                    </a:p>
                  </a:txBody>
                  <a:tcPr/>
                </a:tc>
                <a:extLst>
                  <a:ext uri="{0D108BD9-81ED-4DB2-BD59-A6C34878D82A}">
                    <a16:rowId xmlns:a16="http://schemas.microsoft.com/office/drawing/2014/main" val="239444784"/>
                  </a:ext>
                </a:extLst>
              </a:tr>
              <a:tr h="427079">
                <a:tc vMerge="1">
                  <a:txBody>
                    <a:bodyPr/>
                    <a:lstStyle/>
                    <a:p>
                      <a:endParaRPr lang="en-US"/>
                    </a:p>
                  </a:txBody>
                  <a:tcPr/>
                </a:tc>
                <a:tc>
                  <a:txBody>
                    <a:bodyPr/>
                    <a:lstStyle/>
                    <a:p>
                      <a:pPr algn="l" fontAlgn="b"/>
                      <a:r>
                        <a:rPr lang="en-US" sz="1550" u="none" strike="noStrike" dirty="0">
                          <a:effectLst/>
                          <a:latin typeface="+mn-lt"/>
                        </a:rPr>
                        <a:t>Conduct awareness campaigns on menstrual hygiene</a:t>
                      </a:r>
                      <a:endParaRPr lang="en-US" sz="1550" b="0" i="0" u="none" strike="noStrike" dirty="0">
                        <a:solidFill>
                          <a:srgbClr val="000000"/>
                        </a:solidFill>
                        <a:effectLst/>
                        <a:latin typeface="+mn-lt"/>
                      </a:endParaRPr>
                    </a:p>
                  </a:txBody>
                  <a:tcPr marL="9158" marR="9158" marT="9158" marB="0" anchor="b"/>
                </a:tc>
                <a:tc>
                  <a:txBody>
                    <a:bodyPr/>
                    <a:lstStyle/>
                    <a:p>
                      <a:pPr algn="l" fontAlgn="b"/>
                      <a:r>
                        <a:rPr lang="en-US" sz="1550" u="none" strike="noStrike" dirty="0">
                          <a:effectLst/>
                          <a:latin typeface="+mn-lt"/>
                        </a:rPr>
                        <a:t>Number of awareness campaigns on menstrual hygiene conducted </a:t>
                      </a:r>
                      <a:endParaRPr lang="en-US" sz="1550" b="0" i="0" u="none" strike="noStrike" dirty="0">
                        <a:solidFill>
                          <a:srgbClr val="000000"/>
                        </a:solidFill>
                        <a:effectLst/>
                        <a:latin typeface="+mn-lt"/>
                      </a:endParaRPr>
                    </a:p>
                  </a:txBody>
                  <a:tcPr marL="9158" marR="9158" marT="9158" marB="0" anchor="b"/>
                </a:tc>
                <a:tc>
                  <a:txBody>
                    <a:bodyPr/>
                    <a:lstStyle/>
                    <a:p>
                      <a:pPr algn="l" fontAlgn="b"/>
                      <a:r>
                        <a:rPr lang="en-US" sz="1550" u="none" strike="noStrike" dirty="0">
                          <a:effectLst/>
                          <a:latin typeface="+mn-lt"/>
                        </a:rPr>
                        <a:t>Activity report</a:t>
                      </a:r>
                    </a:p>
                    <a:p>
                      <a:pPr algn="l" fontAlgn="b"/>
                      <a:endParaRPr lang="en-US" sz="1550" b="0" i="0" u="none" strike="noStrike" dirty="0">
                        <a:solidFill>
                          <a:srgbClr val="000000"/>
                        </a:solidFill>
                        <a:effectLst/>
                        <a:latin typeface="+mn-lt"/>
                      </a:endParaRPr>
                    </a:p>
                  </a:txBody>
                  <a:tcPr marL="9158" marR="9158" marT="9158" marB="0" anchor="b"/>
                </a:tc>
                <a:tc vMerge="1">
                  <a:txBody>
                    <a:bodyPr/>
                    <a:lstStyle/>
                    <a:p>
                      <a:endParaRPr lang="en-US"/>
                    </a:p>
                  </a:txBody>
                  <a:tcPr/>
                </a:tc>
                <a:extLst>
                  <a:ext uri="{0D108BD9-81ED-4DB2-BD59-A6C34878D82A}">
                    <a16:rowId xmlns:a16="http://schemas.microsoft.com/office/drawing/2014/main" val="15535416"/>
                  </a:ext>
                </a:extLst>
              </a:tr>
            </a:tbl>
          </a:graphicData>
        </a:graphic>
      </p:graphicFrame>
      <p:sp>
        <p:nvSpPr>
          <p:cNvPr id="3" name="Title 2">
            <a:extLst>
              <a:ext uri="{FF2B5EF4-FFF2-40B4-BE49-F238E27FC236}">
                <a16:creationId xmlns:a16="http://schemas.microsoft.com/office/drawing/2014/main" id="{EDC597B4-ED32-4CBE-8B96-0B943C9D3C82}"/>
              </a:ext>
            </a:extLst>
          </p:cNvPr>
          <p:cNvSpPr>
            <a:spLocks noGrp="1"/>
          </p:cNvSpPr>
          <p:nvPr>
            <p:ph type="title"/>
          </p:nvPr>
        </p:nvSpPr>
        <p:spPr>
          <a:xfrm>
            <a:off x="839788" y="167980"/>
            <a:ext cx="10515600" cy="394291"/>
          </a:xfrm>
        </p:spPr>
        <p:txBody>
          <a:bodyPr>
            <a:normAutofit fontScale="90000"/>
          </a:bodyPr>
          <a:lstStyle/>
          <a:p>
            <a:r>
              <a:rPr lang="en-GB" sz="2400" dirty="0"/>
              <a:t>Menstrual Hygiene Project – Monica and Team </a:t>
            </a:r>
            <a:r>
              <a:rPr lang="en-GB" sz="2400" dirty="0" err="1"/>
              <a:t>Changamwe</a:t>
            </a:r>
            <a:endParaRPr lang="en-GB" sz="2400" dirty="0"/>
          </a:p>
        </p:txBody>
      </p:sp>
    </p:spTree>
    <p:extLst>
      <p:ext uri="{BB962C8B-B14F-4D97-AF65-F5344CB8AC3E}">
        <p14:creationId xmlns:p14="http://schemas.microsoft.com/office/powerpoint/2010/main" val="22860143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797C402-B7A0-4618-9A47-7CDEDFEC1B64}"/>
              </a:ext>
            </a:extLst>
          </p:cNvPr>
          <p:cNvGraphicFramePr>
            <a:graphicFrameLocks noGrp="1"/>
          </p:cNvGraphicFramePr>
          <p:nvPr>
            <p:ph idx="1"/>
            <p:extLst>
              <p:ext uri="{D42A27DB-BD31-4B8C-83A1-F6EECF244321}">
                <p14:modId xmlns:p14="http://schemas.microsoft.com/office/powerpoint/2010/main" val="855060083"/>
              </p:ext>
            </p:extLst>
          </p:nvPr>
        </p:nvGraphicFramePr>
        <p:xfrm>
          <a:off x="387458" y="689873"/>
          <a:ext cx="11577235" cy="5613600"/>
        </p:xfrm>
        <a:graphic>
          <a:graphicData uri="http://schemas.openxmlformats.org/drawingml/2006/table">
            <a:tbl>
              <a:tblPr>
                <a:tableStyleId>{ED083AE6-46FA-4A59-8FB0-9F97EB10719F}</a:tableStyleId>
              </a:tblPr>
              <a:tblGrid>
                <a:gridCol w="976393">
                  <a:extLst>
                    <a:ext uri="{9D8B030D-6E8A-4147-A177-3AD203B41FA5}">
                      <a16:colId xmlns:a16="http://schemas.microsoft.com/office/drawing/2014/main" val="1262018230"/>
                    </a:ext>
                  </a:extLst>
                </a:gridCol>
                <a:gridCol w="3645471">
                  <a:extLst>
                    <a:ext uri="{9D8B030D-6E8A-4147-A177-3AD203B41FA5}">
                      <a16:colId xmlns:a16="http://schemas.microsoft.com/office/drawing/2014/main" val="1589272203"/>
                    </a:ext>
                  </a:extLst>
                </a:gridCol>
                <a:gridCol w="3742793">
                  <a:extLst>
                    <a:ext uri="{9D8B030D-6E8A-4147-A177-3AD203B41FA5}">
                      <a16:colId xmlns:a16="http://schemas.microsoft.com/office/drawing/2014/main" val="262697325"/>
                    </a:ext>
                  </a:extLst>
                </a:gridCol>
                <a:gridCol w="1879723">
                  <a:extLst>
                    <a:ext uri="{9D8B030D-6E8A-4147-A177-3AD203B41FA5}">
                      <a16:colId xmlns:a16="http://schemas.microsoft.com/office/drawing/2014/main" val="1729868965"/>
                    </a:ext>
                  </a:extLst>
                </a:gridCol>
                <a:gridCol w="1332855">
                  <a:extLst>
                    <a:ext uri="{9D8B030D-6E8A-4147-A177-3AD203B41FA5}">
                      <a16:colId xmlns:a16="http://schemas.microsoft.com/office/drawing/2014/main" val="4263159686"/>
                    </a:ext>
                  </a:extLst>
                </a:gridCol>
              </a:tblGrid>
              <a:tr h="563878">
                <a:tc>
                  <a:txBody>
                    <a:bodyPr/>
                    <a:lstStyle/>
                    <a:p>
                      <a:pPr algn="l" fontAlgn="b"/>
                      <a:r>
                        <a:rPr lang="en-US" sz="1600" u="none" strike="noStrike" dirty="0">
                          <a:solidFill>
                            <a:schemeClr val="bg1"/>
                          </a:solidFill>
                          <a:effectLst/>
                          <a:latin typeface="+mn-lt"/>
                        </a:rPr>
                        <a:t> </a:t>
                      </a:r>
                      <a:endParaRPr lang="en-US" sz="1600" b="0" i="0" u="none" strike="noStrike" dirty="0">
                        <a:solidFill>
                          <a:schemeClr val="bg1"/>
                        </a:solidFill>
                        <a:effectLst/>
                        <a:latin typeface="+mn-lt"/>
                      </a:endParaRPr>
                    </a:p>
                  </a:txBody>
                  <a:tcPr marL="8563" marR="8563" marT="8563" marB="0" anchor="b">
                    <a:solidFill>
                      <a:schemeClr val="tx1">
                        <a:lumMod val="50000"/>
                        <a:lumOff val="50000"/>
                      </a:schemeClr>
                    </a:solidFill>
                  </a:tcPr>
                </a:tc>
                <a:tc>
                  <a:txBody>
                    <a:bodyPr/>
                    <a:lstStyle/>
                    <a:p>
                      <a:pPr algn="l" fontAlgn="b"/>
                      <a:r>
                        <a:rPr lang="en-US" sz="1600" u="none" strike="noStrike" dirty="0">
                          <a:solidFill>
                            <a:schemeClr val="bg1"/>
                          </a:solidFill>
                          <a:effectLst/>
                          <a:latin typeface="+mn-lt"/>
                        </a:rPr>
                        <a:t>Objective Statements</a:t>
                      </a:r>
                    </a:p>
                    <a:p>
                      <a:pPr algn="l" fontAlgn="b"/>
                      <a:endParaRPr lang="en-US" sz="1600" b="0" i="0" u="none" strike="noStrike" dirty="0">
                        <a:solidFill>
                          <a:schemeClr val="bg1"/>
                        </a:solidFill>
                        <a:effectLst/>
                        <a:latin typeface="+mn-lt"/>
                      </a:endParaRPr>
                    </a:p>
                  </a:txBody>
                  <a:tcPr marL="8563" marR="8563" marT="8563" marB="0" anchor="b">
                    <a:solidFill>
                      <a:schemeClr val="tx1">
                        <a:lumMod val="50000"/>
                        <a:lumOff val="50000"/>
                      </a:schemeClr>
                    </a:solidFill>
                  </a:tcPr>
                </a:tc>
                <a:tc>
                  <a:txBody>
                    <a:bodyPr/>
                    <a:lstStyle/>
                    <a:p>
                      <a:pPr algn="l" fontAlgn="b"/>
                      <a:r>
                        <a:rPr lang="en-US" sz="1600" u="none" strike="noStrike" dirty="0">
                          <a:solidFill>
                            <a:schemeClr val="bg1"/>
                          </a:solidFill>
                          <a:effectLst/>
                          <a:latin typeface="+mn-lt"/>
                        </a:rPr>
                        <a:t>Performance Indicators</a:t>
                      </a:r>
                    </a:p>
                    <a:p>
                      <a:pPr algn="l" fontAlgn="b"/>
                      <a:endParaRPr lang="en-US" sz="1600" b="0" i="0" u="none" strike="noStrike" dirty="0">
                        <a:solidFill>
                          <a:schemeClr val="bg1"/>
                        </a:solidFill>
                        <a:effectLst/>
                        <a:latin typeface="+mn-lt"/>
                      </a:endParaRPr>
                    </a:p>
                  </a:txBody>
                  <a:tcPr marL="8563" marR="8563" marT="8563" marB="0" anchor="b">
                    <a:solidFill>
                      <a:schemeClr val="tx1">
                        <a:lumMod val="50000"/>
                        <a:lumOff val="50000"/>
                      </a:schemeClr>
                    </a:solidFill>
                  </a:tcPr>
                </a:tc>
                <a:tc>
                  <a:txBody>
                    <a:bodyPr/>
                    <a:lstStyle/>
                    <a:p>
                      <a:pPr algn="l" fontAlgn="b"/>
                      <a:r>
                        <a:rPr lang="en-US" sz="1600" u="none" strike="noStrike" dirty="0">
                          <a:solidFill>
                            <a:schemeClr val="bg1"/>
                          </a:solidFill>
                          <a:effectLst/>
                          <a:latin typeface="+mn-lt"/>
                        </a:rPr>
                        <a:t>Means of verification/ Data sources</a:t>
                      </a:r>
                      <a:endParaRPr lang="en-US" sz="1600" b="0" i="0" u="none" strike="noStrike" dirty="0">
                        <a:solidFill>
                          <a:schemeClr val="bg1"/>
                        </a:solidFill>
                        <a:effectLst/>
                        <a:latin typeface="+mn-lt"/>
                      </a:endParaRPr>
                    </a:p>
                  </a:txBody>
                  <a:tcPr marL="8563" marR="8563" marT="8563" marB="0" anchor="b">
                    <a:solidFill>
                      <a:schemeClr val="tx1">
                        <a:lumMod val="50000"/>
                        <a:lumOff val="50000"/>
                      </a:schemeClr>
                    </a:solidFill>
                  </a:tcPr>
                </a:tc>
                <a:tc>
                  <a:txBody>
                    <a:bodyPr/>
                    <a:lstStyle/>
                    <a:p>
                      <a:pPr algn="l" fontAlgn="b"/>
                      <a:r>
                        <a:rPr lang="en-US" sz="1600" u="none" strike="noStrike" dirty="0">
                          <a:solidFill>
                            <a:schemeClr val="bg1"/>
                          </a:solidFill>
                          <a:effectLst/>
                          <a:latin typeface="+mn-lt"/>
                        </a:rPr>
                        <a:t>Risks/ Critical Assumptions</a:t>
                      </a:r>
                      <a:endParaRPr lang="en-US" sz="1600" b="0" i="0" u="none" strike="noStrike" dirty="0">
                        <a:solidFill>
                          <a:schemeClr val="bg1"/>
                        </a:solidFill>
                        <a:effectLst/>
                        <a:latin typeface="+mn-lt"/>
                      </a:endParaRPr>
                    </a:p>
                  </a:txBody>
                  <a:tcPr marL="8563" marR="8563" marT="8563" marB="0" anchor="b">
                    <a:solidFill>
                      <a:schemeClr val="tx1">
                        <a:lumMod val="50000"/>
                        <a:lumOff val="50000"/>
                      </a:schemeClr>
                    </a:solidFill>
                  </a:tcPr>
                </a:tc>
                <a:extLst>
                  <a:ext uri="{0D108BD9-81ED-4DB2-BD59-A6C34878D82A}">
                    <a16:rowId xmlns:a16="http://schemas.microsoft.com/office/drawing/2014/main" val="3126426722"/>
                  </a:ext>
                </a:extLst>
              </a:tr>
              <a:tr h="0">
                <a:tc>
                  <a:txBody>
                    <a:bodyPr/>
                    <a:lstStyle/>
                    <a:p>
                      <a:pPr marL="0" algn="l" defTabSz="914400" rtl="0" eaLnBrk="1" fontAlgn="b" latinLnBrk="0" hangingPunct="1"/>
                      <a:r>
                        <a:rPr lang="en-US" sz="1600" u="none" strike="noStrike" kern="1200" dirty="0">
                          <a:solidFill>
                            <a:schemeClr val="tx1"/>
                          </a:solidFill>
                          <a:effectLst/>
                          <a:latin typeface="+mn-lt"/>
                          <a:ea typeface="+mn-ea"/>
                          <a:cs typeface="+mn-cs"/>
                        </a:rPr>
                        <a:t>Goal</a:t>
                      </a:r>
                    </a:p>
                    <a:p>
                      <a:pPr marL="0" algn="l" defTabSz="914400" rtl="0" eaLnBrk="1" fontAlgn="b" latinLnBrk="0" hangingPunct="1"/>
                      <a:endParaRPr lang="en-US" sz="1600" u="none" strike="noStrike" kern="1200" dirty="0">
                        <a:solidFill>
                          <a:schemeClr val="tx1"/>
                        </a:solidFill>
                        <a:effectLst/>
                        <a:latin typeface="+mn-lt"/>
                        <a:ea typeface="+mn-ea"/>
                        <a:cs typeface="+mn-cs"/>
                      </a:endParaRPr>
                    </a:p>
                  </a:txBody>
                  <a:tcPr marL="8563" marR="8563" marT="8563" marB="0" anchor="b"/>
                </a:tc>
                <a:tc>
                  <a:txBody>
                    <a:bodyPr/>
                    <a:lstStyle/>
                    <a:p>
                      <a:pPr marL="0" algn="l" defTabSz="914400" rtl="0" eaLnBrk="1" fontAlgn="b" latinLnBrk="0" hangingPunct="1"/>
                      <a:r>
                        <a:rPr lang="en-US" sz="1600" u="none" strike="noStrike" kern="1200" dirty="0">
                          <a:solidFill>
                            <a:schemeClr val="tx1"/>
                          </a:solidFill>
                          <a:effectLst/>
                          <a:latin typeface="+mn-lt"/>
                          <a:ea typeface="+mn-ea"/>
                          <a:cs typeface="+mn-cs"/>
                        </a:rPr>
                        <a:t>Improved health among inhabitants of Moroto slums in Mombasa County</a:t>
                      </a:r>
                    </a:p>
                  </a:txBody>
                  <a:tcPr marL="8563" marR="8563" marT="8563"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u="none" strike="noStrike" kern="1200" dirty="0">
                          <a:solidFill>
                            <a:schemeClr val="tx1"/>
                          </a:solidFill>
                          <a:effectLst/>
                          <a:latin typeface="+mn-lt"/>
                          <a:ea typeface="+mn-ea"/>
                          <a:cs typeface="+mn-cs"/>
                        </a:rPr>
                        <a:t>Reduced number of hygiene related illnesses</a:t>
                      </a:r>
                    </a:p>
                    <a:p>
                      <a:pPr marL="0" marR="0" lvl="0" indent="0" algn="l" defTabSz="914400" rtl="0" eaLnBrk="1" fontAlgn="b" latinLnBrk="0" hangingPunct="1">
                        <a:lnSpc>
                          <a:spcPct val="100000"/>
                        </a:lnSpc>
                        <a:spcBef>
                          <a:spcPts val="0"/>
                        </a:spcBef>
                        <a:spcAft>
                          <a:spcPts val="0"/>
                        </a:spcAft>
                        <a:buClrTx/>
                        <a:buSzTx/>
                        <a:buFontTx/>
                        <a:buNone/>
                        <a:tabLst/>
                        <a:defRPr/>
                      </a:pPr>
                      <a:endParaRPr lang="en-US" sz="1600" u="none" strike="noStrike" kern="1200" dirty="0">
                        <a:solidFill>
                          <a:schemeClr val="tx1"/>
                        </a:solidFill>
                        <a:effectLst/>
                        <a:latin typeface="+mn-lt"/>
                        <a:ea typeface="+mn-ea"/>
                        <a:cs typeface="+mn-cs"/>
                      </a:endParaRPr>
                    </a:p>
                  </a:txBody>
                  <a:tcPr marL="8563" marR="8563" marT="8563" marB="0" anchor="b"/>
                </a:tc>
                <a:tc>
                  <a:txBody>
                    <a:bodyPr/>
                    <a:lstStyle/>
                    <a:p>
                      <a:pPr marL="0" algn="l" defTabSz="914400" rtl="0" eaLnBrk="1" fontAlgn="b" latinLnBrk="0" hangingPunct="1"/>
                      <a:r>
                        <a:rPr lang="en-US" sz="1600" u="none" strike="noStrike" kern="1200" dirty="0">
                          <a:solidFill>
                            <a:schemeClr val="tx1"/>
                          </a:solidFill>
                          <a:effectLst/>
                          <a:latin typeface="+mn-lt"/>
                          <a:ea typeface="+mn-ea"/>
                          <a:cs typeface="+mn-cs"/>
                        </a:rPr>
                        <a:t>Health facility records</a:t>
                      </a:r>
                    </a:p>
                    <a:p>
                      <a:pPr marL="0" algn="l" defTabSz="914400" rtl="0" eaLnBrk="1" fontAlgn="b" latinLnBrk="0" hangingPunct="1"/>
                      <a:endParaRPr lang="en-US" sz="1600" u="none" strike="noStrike" kern="1200" dirty="0">
                        <a:solidFill>
                          <a:schemeClr val="tx1"/>
                        </a:solidFill>
                        <a:effectLst/>
                        <a:latin typeface="+mn-lt"/>
                        <a:ea typeface="+mn-ea"/>
                        <a:cs typeface="+mn-cs"/>
                      </a:endParaRPr>
                    </a:p>
                  </a:txBody>
                  <a:tcPr marL="8563" marR="8563" marT="8563" marB="0" anchor="b"/>
                </a:tc>
                <a:tc rowSpan="10">
                  <a:txBody>
                    <a:bodyPr/>
                    <a:lstStyle/>
                    <a:p>
                      <a:pPr algn="l" fontAlgn="ctr"/>
                      <a:endParaRPr lang="en-US" sz="1600" b="0" i="0" u="none" strike="noStrike" dirty="0">
                        <a:solidFill>
                          <a:srgbClr val="000000"/>
                        </a:solidFill>
                        <a:effectLst/>
                        <a:latin typeface="+mn-lt"/>
                      </a:endParaRPr>
                    </a:p>
                    <a:p>
                      <a:pPr algn="l" fontAlgn="ctr"/>
                      <a:r>
                        <a:rPr lang="en-US" sz="1600" b="0" i="0" u="none" strike="noStrike" dirty="0">
                          <a:solidFill>
                            <a:srgbClr val="000000"/>
                          </a:solidFill>
                          <a:effectLst/>
                          <a:latin typeface="+mn-lt"/>
                        </a:rPr>
                        <a:t>Insecurity incidences do not hinder project activities </a:t>
                      </a:r>
                    </a:p>
                    <a:p>
                      <a:pPr algn="l" fontAlgn="ctr"/>
                      <a:endParaRPr lang="en-US" sz="1600" b="0" i="0" u="none" strike="noStrike" dirty="0">
                        <a:solidFill>
                          <a:srgbClr val="000000"/>
                        </a:solidFill>
                        <a:effectLst/>
                        <a:latin typeface="+mn-lt"/>
                      </a:endParaRPr>
                    </a:p>
                    <a:p>
                      <a:pPr algn="l" fontAlgn="ctr"/>
                      <a:endParaRPr lang="en-US" sz="1600" b="0" i="0" u="none" strike="noStrike" dirty="0">
                        <a:solidFill>
                          <a:srgbClr val="000000"/>
                        </a:solidFill>
                        <a:effectLst/>
                        <a:latin typeface="+mn-lt"/>
                      </a:endParaRPr>
                    </a:p>
                  </a:txBody>
                  <a:tcPr marL="8563" marR="8563" marT="8563" marB="0" anchor="ctr"/>
                </a:tc>
                <a:extLst>
                  <a:ext uri="{0D108BD9-81ED-4DB2-BD59-A6C34878D82A}">
                    <a16:rowId xmlns:a16="http://schemas.microsoft.com/office/drawing/2014/main" val="3495560902"/>
                  </a:ext>
                </a:extLst>
              </a:tr>
              <a:tr h="264804">
                <a:tc>
                  <a:txBody>
                    <a:bodyPr/>
                    <a:lstStyle/>
                    <a:p>
                      <a:pPr algn="l" fontAlgn="b"/>
                      <a:r>
                        <a:rPr lang="en-US" sz="1600" u="none" strike="noStrike" dirty="0">
                          <a:effectLst/>
                          <a:latin typeface="+mn-lt"/>
                        </a:rPr>
                        <a:t>Objective</a:t>
                      </a:r>
                    </a:p>
                    <a:p>
                      <a:pPr algn="l" fontAlgn="b"/>
                      <a:endParaRPr lang="en-US" sz="1600" b="0" i="0" u="none" strike="noStrike" dirty="0">
                        <a:solidFill>
                          <a:srgbClr val="000000"/>
                        </a:solidFill>
                        <a:effectLst/>
                        <a:latin typeface="+mn-lt"/>
                      </a:endParaRPr>
                    </a:p>
                  </a:txBody>
                  <a:tcPr marL="8563" marR="8563" marT="8563"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mn-lt"/>
                        </a:rPr>
                        <a:t>Clean and healthy living environment in Mombasa County</a:t>
                      </a:r>
                    </a:p>
                  </a:txBody>
                  <a:tcPr marL="8563" marR="8563" marT="8563"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US" sz="1600" b="0" i="0" u="none" strike="noStrike" dirty="0">
                        <a:solidFill>
                          <a:srgbClr val="000000"/>
                        </a:solidFill>
                        <a:effectLst/>
                        <a:latin typeface="+mn-lt"/>
                      </a:endParaRPr>
                    </a:p>
                  </a:txBody>
                  <a:tcPr marL="8563" marR="8563" marT="8563" marB="0" anchor="b"/>
                </a:tc>
                <a:tc>
                  <a:txBody>
                    <a:bodyPr/>
                    <a:lstStyle/>
                    <a:p>
                      <a:pPr algn="l" fontAlgn="b"/>
                      <a:endParaRPr lang="en-US" sz="1600" b="0" i="0" u="none" strike="noStrike" dirty="0">
                        <a:solidFill>
                          <a:srgbClr val="000000"/>
                        </a:solidFill>
                        <a:effectLst/>
                        <a:latin typeface="+mn-lt"/>
                      </a:endParaRPr>
                    </a:p>
                  </a:txBody>
                  <a:tcPr marL="8563" marR="8563" marT="8563" marB="0" anchor="b"/>
                </a:tc>
                <a:tc vMerge="1">
                  <a:txBody>
                    <a:bodyPr/>
                    <a:lstStyle/>
                    <a:p>
                      <a:endParaRPr lang="en-US"/>
                    </a:p>
                  </a:txBody>
                  <a:tcPr/>
                </a:tc>
                <a:extLst>
                  <a:ext uri="{0D108BD9-81ED-4DB2-BD59-A6C34878D82A}">
                    <a16:rowId xmlns:a16="http://schemas.microsoft.com/office/drawing/2014/main" val="3490098587"/>
                  </a:ext>
                </a:extLst>
              </a:tr>
              <a:tr h="308180">
                <a:tc rowSpan="2">
                  <a:txBody>
                    <a:bodyPr/>
                    <a:lstStyle/>
                    <a:p>
                      <a:pPr algn="l" fontAlgn="b"/>
                      <a:r>
                        <a:rPr lang="en-US" sz="1600" u="none" strike="noStrike" dirty="0">
                          <a:effectLst/>
                          <a:latin typeface="+mn-lt"/>
                        </a:rPr>
                        <a:t>Outcomes/ IRs</a:t>
                      </a:r>
                    </a:p>
                    <a:p>
                      <a:pPr algn="l" fontAlgn="b"/>
                      <a:endParaRPr lang="en-US" sz="1600" b="0" i="0" u="none" strike="noStrike" dirty="0">
                        <a:solidFill>
                          <a:srgbClr val="000000"/>
                        </a:solidFill>
                        <a:effectLst/>
                        <a:latin typeface="+mn-lt"/>
                      </a:endParaRPr>
                    </a:p>
                  </a:txBody>
                  <a:tcPr marL="8563" marR="8563" marT="8563" marB="0" anchor="ctr"/>
                </a:tc>
                <a:tc>
                  <a:txBody>
                    <a:bodyPr/>
                    <a:lstStyle/>
                    <a:p>
                      <a:pPr algn="l" fontAlgn="b"/>
                      <a:r>
                        <a:rPr lang="en-US" sz="1600" b="0" i="0" u="none" strike="noStrike" dirty="0">
                          <a:solidFill>
                            <a:srgbClr val="000000"/>
                          </a:solidFill>
                          <a:effectLst/>
                          <a:latin typeface="+mn-lt"/>
                        </a:rPr>
                        <a:t>Improved waste management practices</a:t>
                      </a:r>
                    </a:p>
                    <a:p>
                      <a:pPr algn="l" fontAlgn="b"/>
                      <a:endParaRPr lang="en-US" sz="1600" b="0" i="0" u="none" strike="noStrike" dirty="0">
                        <a:solidFill>
                          <a:srgbClr val="000000"/>
                        </a:solidFill>
                        <a:effectLst/>
                        <a:latin typeface="+mn-lt"/>
                      </a:endParaRPr>
                    </a:p>
                  </a:txBody>
                  <a:tcPr marL="8563" marR="8563" marT="8563" marB="0" anchor="b"/>
                </a:tc>
                <a:tc>
                  <a:txBody>
                    <a:bodyPr/>
                    <a:lstStyle/>
                    <a:p>
                      <a:pPr algn="l" fontAlgn="b"/>
                      <a:r>
                        <a:rPr lang="en-US" sz="1600" b="0" i="0" u="none" strike="noStrike" dirty="0">
                          <a:solidFill>
                            <a:srgbClr val="000000"/>
                          </a:solidFill>
                          <a:effectLst/>
                          <a:latin typeface="+mn-lt"/>
                        </a:rPr>
                        <a:t>Number of people demonstrating appropriate waste management practices</a:t>
                      </a:r>
                    </a:p>
                  </a:txBody>
                  <a:tcPr marL="8563" marR="8563" marT="8563" marB="0" anchor="b"/>
                </a:tc>
                <a:tc>
                  <a:txBody>
                    <a:bodyPr/>
                    <a:lstStyle/>
                    <a:p>
                      <a:pPr algn="l" fontAlgn="b"/>
                      <a:r>
                        <a:rPr lang="en-US" sz="1600" b="0" i="0" u="none" strike="noStrike" dirty="0">
                          <a:solidFill>
                            <a:srgbClr val="000000"/>
                          </a:solidFill>
                          <a:effectLst/>
                          <a:latin typeface="+mn-lt"/>
                        </a:rPr>
                        <a:t>Survey report</a:t>
                      </a:r>
                    </a:p>
                    <a:p>
                      <a:pPr algn="l" fontAlgn="b"/>
                      <a:endParaRPr lang="en-US" sz="1600" b="0" i="0" u="none" strike="noStrike" dirty="0">
                        <a:solidFill>
                          <a:srgbClr val="000000"/>
                        </a:solidFill>
                        <a:effectLst/>
                        <a:latin typeface="+mn-lt"/>
                      </a:endParaRPr>
                    </a:p>
                  </a:txBody>
                  <a:tcPr marL="8563" marR="8563" marT="8563" marB="0" anchor="b"/>
                </a:tc>
                <a:tc vMerge="1">
                  <a:txBody>
                    <a:bodyPr/>
                    <a:lstStyle/>
                    <a:p>
                      <a:endParaRPr lang="en-US"/>
                    </a:p>
                  </a:txBody>
                  <a:tcPr/>
                </a:tc>
                <a:extLst>
                  <a:ext uri="{0D108BD9-81ED-4DB2-BD59-A6C34878D82A}">
                    <a16:rowId xmlns:a16="http://schemas.microsoft.com/office/drawing/2014/main" val="2839659734"/>
                  </a:ext>
                </a:extLst>
              </a:tr>
              <a:tr h="308180">
                <a:tc vMerge="1">
                  <a:txBody>
                    <a:bodyPr/>
                    <a:lstStyle/>
                    <a:p>
                      <a:pPr algn="l" fontAlgn="b"/>
                      <a:endParaRPr lang="en-US" sz="1600" b="0" i="0" u="none" strike="noStrike" dirty="0">
                        <a:solidFill>
                          <a:srgbClr val="000000"/>
                        </a:solidFill>
                        <a:effectLst/>
                        <a:latin typeface="Calibri" panose="020F0502020204030204" pitchFamily="34" charset="0"/>
                      </a:endParaRPr>
                    </a:p>
                  </a:txBody>
                  <a:tcPr marL="8563" marR="8563" marT="8563" marB="0" anchor="b"/>
                </a:tc>
                <a:tc>
                  <a:txBody>
                    <a:bodyPr/>
                    <a:lstStyle/>
                    <a:p>
                      <a:pPr algn="l" fontAlgn="b"/>
                      <a:r>
                        <a:rPr lang="en-US" sz="1600" b="0" i="0" u="none" strike="noStrike" dirty="0">
                          <a:solidFill>
                            <a:srgbClr val="000000"/>
                          </a:solidFill>
                          <a:effectLst/>
                          <a:latin typeface="+mn-lt"/>
                        </a:rPr>
                        <a:t>Increased planting of mangrove trees</a:t>
                      </a:r>
                    </a:p>
                  </a:txBody>
                  <a:tcPr marL="8563" marR="8563" marT="8563" marB="0" anchor="b"/>
                </a:tc>
                <a:tc>
                  <a:txBody>
                    <a:bodyPr/>
                    <a:lstStyle/>
                    <a:p>
                      <a:pPr algn="l" fontAlgn="b"/>
                      <a:r>
                        <a:rPr lang="en-US" sz="1600" b="0" i="0" u="none" strike="noStrike" dirty="0">
                          <a:solidFill>
                            <a:srgbClr val="000000"/>
                          </a:solidFill>
                          <a:effectLst/>
                          <a:latin typeface="+mn-lt"/>
                        </a:rPr>
                        <a:t>Number of mangrove trees planted</a:t>
                      </a:r>
                    </a:p>
                  </a:txBody>
                  <a:tcPr marL="8563" marR="8563" marT="8563"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n-lt"/>
                          <a:ea typeface="+mn-ea"/>
                          <a:cs typeface="+mn-cs"/>
                        </a:rPr>
                        <a:t>Activity report</a:t>
                      </a:r>
                      <a:endParaRPr kumimoji="0" lang="en-US" sz="1600" b="0" i="0" u="none" strike="noStrike" kern="1200" cap="none" spc="0" normalizeH="0" baseline="0" noProof="0" dirty="0">
                        <a:ln>
                          <a:noFill/>
                        </a:ln>
                        <a:solidFill>
                          <a:srgbClr val="000000"/>
                        </a:solidFill>
                        <a:effectLst/>
                        <a:uLnTx/>
                        <a:uFillTx/>
                        <a:latin typeface="+mn-lt"/>
                        <a:ea typeface="+mn-ea"/>
                        <a:cs typeface="+mn-cs"/>
                      </a:endParaRPr>
                    </a:p>
                  </a:txBody>
                  <a:tcPr marL="8563" marR="8563" marT="8563" marB="0" anchor="b"/>
                </a:tc>
                <a:tc vMerge="1">
                  <a:txBody>
                    <a:bodyPr/>
                    <a:lstStyle/>
                    <a:p>
                      <a:endParaRPr lang="en-US"/>
                    </a:p>
                  </a:txBody>
                  <a:tcPr/>
                </a:tc>
                <a:extLst>
                  <a:ext uri="{0D108BD9-81ED-4DB2-BD59-A6C34878D82A}">
                    <a16:rowId xmlns:a16="http://schemas.microsoft.com/office/drawing/2014/main" val="2385658119"/>
                  </a:ext>
                </a:extLst>
              </a:tr>
              <a:tr h="616358">
                <a:tc rowSpan="3">
                  <a:txBody>
                    <a:bodyPr/>
                    <a:lstStyle/>
                    <a:p>
                      <a:pPr algn="l" fontAlgn="ctr"/>
                      <a:r>
                        <a:rPr lang="en-US" sz="1600" u="none" strike="noStrike" dirty="0">
                          <a:effectLst/>
                          <a:latin typeface="+mn-lt"/>
                        </a:rPr>
                        <a:t>Outputs</a:t>
                      </a:r>
                      <a:endParaRPr lang="en-US" sz="1600" b="0" i="0" u="none" strike="noStrike" dirty="0">
                        <a:solidFill>
                          <a:srgbClr val="000000"/>
                        </a:solidFill>
                        <a:effectLst/>
                        <a:latin typeface="+mn-lt"/>
                      </a:endParaRPr>
                    </a:p>
                  </a:txBody>
                  <a:tcPr marL="8563" marR="8563" marT="8563" marB="0" anchor="ctr"/>
                </a:tc>
                <a:tc>
                  <a:txBody>
                    <a:bodyPr/>
                    <a:lstStyle/>
                    <a:p>
                      <a:pPr algn="l" fontAlgn="b"/>
                      <a:r>
                        <a:rPr lang="en-US" sz="1600" b="0" i="0" u="none" strike="noStrike" dirty="0">
                          <a:solidFill>
                            <a:srgbClr val="000000"/>
                          </a:solidFill>
                          <a:effectLst/>
                          <a:latin typeface="+mn-lt"/>
                        </a:rPr>
                        <a:t>Increased awareness on importance of mangrove trees</a:t>
                      </a:r>
                    </a:p>
                  </a:txBody>
                  <a:tcPr marL="8563" marR="8563" marT="8563" marB="0" anchor="b"/>
                </a:tc>
                <a:tc>
                  <a:txBody>
                    <a:bodyPr/>
                    <a:lstStyle/>
                    <a:p>
                      <a:pPr algn="l" fontAlgn="b"/>
                      <a:r>
                        <a:rPr lang="en-US" sz="1600" b="0" i="0" u="none" strike="noStrike" dirty="0">
                          <a:solidFill>
                            <a:srgbClr val="000000"/>
                          </a:solidFill>
                          <a:effectLst/>
                          <a:latin typeface="+mn-lt"/>
                        </a:rPr>
                        <a:t>Number of people reached with key messages on important of mangrove trees</a:t>
                      </a:r>
                    </a:p>
                  </a:txBody>
                  <a:tcPr marL="8563" marR="8563" marT="8563"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Activity report</a:t>
                      </a:r>
                    </a:p>
                    <a:p>
                      <a:pPr marL="0" marR="0" lvl="0" indent="0" algn="l" defTabSz="914400" rtl="0" eaLnBrk="1" fontAlgn="b"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mn-lt"/>
                        <a:ea typeface="+mn-ea"/>
                        <a:cs typeface="+mn-cs"/>
                      </a:endParaRPr>
                    </a:p>
                  </a:txBody>
                  <a:tcPr marL="8563" marR="8563" marT="8563" marB="0" anchor="b"/>
                </a:tc>
                <a:tc vMerge="1">
                  <a:txBody>
                    <a:bodyPr/>
                    <a:lstStyle/>
                    <a:p>
                      <a:endParaRPr lang="en-US"/>
                    </a:p>
                  </a:txBody>
                  <a:tcPr/>
                </a:tc>
                <a:extLst>
                  <a:ext uri="{0D108BD9-81ED-4DB2-BD59-A6C34878D82A}">
                    <a16:rowId xmlns:a16="http://schemas.microsoft.com/office/drawing/2014/main" val="2907250055"/>
                  </a:ext>
                </a:extLst>
              </a:tr>
              <a:tr h="616358">
                <a:tc vMerge="1">
                  <a:txBody>
                    <a:bodyPr/>
                    <a:lstStyle/>
                    <a:p>
                      <a:endParaRPr lang="en-US"/>
                    </a:p>
                  </a:txBody>
                  <a:tcPr/>
                </a:tc>
                <a:tc>
                  <a:txBody>
                    <a:bodyPr/>
                    <a:lstStyle/>
                    <a:p>
                      <a:pPr algn="l" fontAlgn="b"/>
                      <a:r>
                        <a:rPr lang="en-US" sz="1600" b="0" i="0" u="none" strike="noStrike" dirty="0">
                          <a:solidFill>
                            <a:srgbClr val="000000"/>
                          </a:solidFill>
                          <a:effectLst/>
                          <a:latin typeface="+mn-lt"/>
                        </a:rPr>
                        <a:t>Increased opportunities to participate in clean up exercises</a:t>
                      </a:r>
                    </a:p>
                  </a:txBody>
                  <a:tcPr marL="8563" marR="8563" marT="8563" marB="0" anchor="b"/>
                </a:tc>
                <a:tc>
                  <a:txBody>
                    <a:bodyPr/>
                    <a:lstStyle/>
                    <a:p>
                      <a:pPr algn="l" fontAlgn="b"/>
                      <a:r>
                        <a:rPr lang="en-US" sz="1600" b="0" i="0" u="none" strike="noStrike" dirty="0">
                          <a:solidFill>
                            <a:srgbClr val="000000"/>
                          </a:solidFill>
                          <a:effectLst/>
                          <a:latin typeface="+mn-lt"/>
                        </a:rPr>
                        <a:t>Number of people participating in clean up exercises</a:t>
                      </a:r>
                    </a:p>
                  </a:txBody>
                  <a:tcPr marL="8563" marR="8563" marT="8563"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Activity report</a:t>
                      </a:r>
                    </a:p>
                    <a:p>
                      <a:pPr marL="0" marR="0" lvl="0" indent="0" algn="l" defTabSz="914400" rtl="0" eaLnBrk="1" fontAlgn="b"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mn-lt"/>
                        <a:ea typeface="+mn-ea"/>
                        <a:cs typeface="+mn-cs"/>
                      </a:endParaRPr>
                    </a:p>
                  </a:txBody>
                  <a:tcPr marL="8563" marR="8563" marT="8563" marB="0" anchor="b"/>
                </a:tc>
                <a:tc vMerge="1">
                  <a:txBody>
                    <a:bodyPr/>
                    <a:lstStyle/>
                    <a:p>
                      <a:endParaRPr lang="en-US"/>
                    </a:p>
                  </a:txBody>
                  <a:tcPr/>
                </a:tc>
                <a:extLst>
                  <a:ext uri="{0D108BD9-81ED-4DB2-BD59-A6C34878D82A}">
                    <a16:rowId xmlns:a16="http://schemas.microsoft.com/office/drawing/2014/main" val="1246092310"/>
                  </a:ext>
                </a:extLst>
              </a:tr>
              <a:tr h="266366">
                <a:tc vMerge="1">
                  <a:txBody>
                    <a:bodyPr/>
                    <a:lstStyle/>
                    <a:p>
                      <a:endParaRPr lang="en-US"/>
                    </a:p>
                  </a:txBody>
                  <a:tcPr/>
                </a:tc>
                <a:tc>
                  <a:txBody>
                    <a:bodyPr/>
                    <a:lstStyle/>
                    <a:p>
                      <a:pPr algn="l" fontAlgn="b"/>
                      <a:r>
                        <a:rPr lang="en-US" sz="1600" b="0" i="0" u="none" strike="noStrike" dirty="0">
                          <a:solidFill>
                            <a:srgbClr val="000000"/>
                          </a:solidFill>
                          <a:effectLst/>
                          <a:latin typeface="+mn-lt"/>
                        </a:rPr>
                        <a:t>Increased awareness on waste management</a:t>
                      </a:r>
                    </a:p>
                  </a:txBody>
                  <a:tcPr marL="8563" marR="8563" marT="8563" marB="0" anchor="b"/>
                </a:tc>
                <a:tc>
                  <a:txBody>
                    <a:bodyPr/>
                    <a:lstStyle/>
                    <a:p>
                      <a:pPr algn="l" fontAlgn="b"/>
                      <a:r>
                        <a:rPr lang="en-US" sz="1600" b="0" i="0" u="none" strike="noStrike" dirty="0">
                          <a:solidFill>
                            <a:srgbClr val="000000"/>
                          </a:solidFill>
                          <a:effectLst/>
                          <a:latin typeface="+mn-lt"/>
                        </a:rPr>
                        <a:t>Number of people reached with key messages on waste management</a:t>
                      </a:r>
                    </a:p>
                  </a:txBody>
                  <a:tcPr marL="8563" marR="8563" marT="8563" marB="0" anchor="b"/>
                </a:tc>
                <a:tc>
                  <a:txBody>
                    <a:bodyPr/>
                    <a:lstStyle/>
                    <a:p>
                      <a:pPr algn="l" fontAlgn="b"/>
                      <a:r>
                        <a:rPr lang="en-US" sz="1600" u="none" strike="noStrike" dirty="0">
                          <a:effectLst/>
                          <a:latin typeface="+mn-lt"/>
                        </a:rPr>
                        <a:t>Activity report</a:t>
                      </a:r>
                    </a:p>
                    <a:p>
                      <a:pPr algn="l" fontAlgn="b"/>
                      <a:endParaRPr lang="en-US" sz="1600" u="none" strike="noStrike" dirty="0">
                        <a:effectLst/>
                        <a:latin typeface="+mn-lt"/>
                      </a:endParaRPr>
                    </a:p>
                  </a:txBody>
                  <a:tcPr marL="8563" marR="8563" marT="8563" marB="0" anchor="b"/>
                </a:tc>
                <a:tc vMerge="1">
                  <a:txBody>
                    <a:bodyPr/>
                    <a:lstStyle/>
                    <a:p>
                      <a:endParaRPr lang="en-US"/>
                    </a:p>
                  </a:txBody>
                  <a:tcPr/>
                </a:tc>
                <a:extLst>
                  <a:ext uri="{0D108BD9-81ED-4DB2-BD59-A6C34878D82A}">
                    <a16:rowId xmlns:a16="http://schemas.microsoft.com/office/drawing/2014/main" val="645038388"/>
                  </a:ext>
                </a:extLst>
              </a:tr>
              <a:tr h="506314">
                <a:tc rowSpan="3">
                  <a:txBody>
                    <a:bodyPr/>
                    <a:lstStyle/>
                    <a:p>
                      <a:pPr algn="l" fontAlgn="ctr"/>
                      <a:r>
                        <a:rPr lang="en-US" sz="1600" u="none" strike="noStrike" dirty="0">
                          <a:effectLst/>
                          <a:latin typeface="+mn-lt"/>
                        </a:rPr>
                        <a:t>Activities</a:t>
                      </a:r>
                      <a:endParaRPr lang="en-US" sz="1600" b="0" i="0" u="none" strike="noStrike" dirty="0">
                        <a:solidFill>
                          <a:srgbClr val="000000"/>
                        </a:solidFill>
                        <a:effectLst/>
                        <a:latin typeface="+mn-lt"/>
                      </a:endParaRPr>
                    </a:p>
                  </a:txBody>
                  <a:tcPr marL="8563" marR="8563" marT="8563" marB="0" anchor="ctr"/>
                </a:tc>
                <a:tc>
                  <a:txBody>
                    <a:bodyPr/>
                    <a:lstStyle/>
                    <a:p>
                      <a:pPr algn="l" fontAlgn="b"/>
                      <a:r>
                        <a:rPr lang="en-US" sz="1600" u="none" strike="noStrike" dirty="0">
                          <a:effectLst/>
                          <a:latin typeface="+mn-lt"/>
                        </a:rPr>
                        <a:t>Conduct sensitization on importance of mangrove trees</a:t>
                      </a:r>
                      <a:endParaRPr lang="en-US" sz="1600" b="0" i="0" u="none" strike="noStrike" dirty="0">
                        <a:solidFill>
                          <a:srgbClr val="000000"/>
                        </a:solidFill>
                        <a:effectLst/>
                        <a:latin typeface="+mn-lt"/>
                      </a:endParaRPr>
                    </a:p>
                  </a:txBody>
                  <a:tcPr marL="8563" marR="8563" marT="8563" marB="0" anchor="b"/>
                </a:tc>
                <a:tc>
                  <a:txBody>
                    <a:bodyPr/>
                    <a:lstStyle/>
                    <a:p>
                      <a:pPr algn="l" fontAlgn="b"/>
                      <a:r>
                        <a:rPr lang="en-US" sz="1600" b="0" i="0" u="none" strike="noStrike">
                          <a:solidFill>
                            <a:srgbClr val="000000"/>
                          </a:solidFill>
                          <a:effectLst/>
                          <a:latin typeface="+mn-lt"/>
                        </a:rPr>
                        <a:t>Number of sensitization meetings/forums held on importance of mangrove trees</a:t>
                      </a:r>
                      <a:endParaRPr lang="en-US" sz="1600" b="0" i="0" u="none" strike="noStrike" dirty="0">
                        <a:solidFill>
                          <a:srgbClr val="000000"/>
                        </a:solidFill>
                        <a:effectLst/>
                        <a:latin typeface="+mn-lt"/>
                      </a:endParaRPr>
                    </a:p>
                  </a:txBody>
                  <a:tcPr marL="8563" marR="8563" marT="8563" marB="0" anchor="b"/>
                </a:tc>
                <a:tc>
                  <a:txBody>
                    <a:bodyPr/>
                    <a:lstStyle/>
                    <a:p>
                      <a:pPr algn="l" fontAlgn="b"/>
                      <a:r>
                        <a:rPr lang="en-US" sz="1600" u="none" strike="noStrike" dirty="0">
                          <a:effectLst/>
                          <a:latin typeface="+mn-lt"/>
                        </a:rPr>
                        <a:t>Activity report, </a:t>
                      </a:r>
                    </a:p>
                    <a:p>
                      <a:pPr algn="l" fontAlgn="b"/>
                      <a:r>
                        <a:rPr lang="en-US" sz="1600" u="none" strike="noStrike" dirty="0">
                          <a:effectLst/>
                          <a:latin typeface="+mn-lt"/>
                        </a:rPr>
                        <a:t>Radio spot checks</a:t>
                      </a:r>
                      <a:endParaRPr lang="en-US" sz="1600" b="0" i="0" u="none" strike="noStrike" dirty="0">
                        <a:solidFill>
                          <a:srgbClr val="000000"/>
                        </a:solidFill>
                        <a:effectLst/>
                        <a:latin typeface="+mn-lt"/>
                      </a:endParaRPr>
                    </a:p>
                  </a:txBody>
                  <a:tcPr marL="8563" marR="8563" marT="8563" marB="0" anchor="b"/>
                </a:tc>
                <a:tc vMerge="1">
                  <a:txBody>
                    <a:bodyPr/>
                    <a:lstStyle/>
                    <a:p>
                      <a:endParaRPr lang="en-US"/>
                    </a:p>
                  </a:txBody>
                  <a:tcPr/>
                </a:tc>
                <a:extLst>
                  <a:ext uri="{0D108BD9-81ED-4DB2-BD59-A6C34878D82A}">
                    <a16:rowId xmlns:a16="http://schemas.microsoft.com/office/drawing/2014/main" val="2613845097"/>
                  </a:ext>
                </a:extLst>
              </a:tr>
              <a:tr h="277457">
                <a:tc vMerge="1">
                  <a:txBody>
                    <a:bodyPr/>
                    <a:lstStyle/>
                    <a:p>
                      <a:endParaRPr lang="en-US"/>
                    </a:p>
                  </a:txBody>
                  <a:tcPr/>
                </a:tc>
                <a:tc>
                  <a:txBody>
                    <a:bodyPr/>
                    <a:lstStyle/>
                    <a:p>
                      <a:pPr algn="l" fontAlgn="b"/>
                      <a:r>
                        <a:rPr lang="en-US" sz="1600" u="none" strike="noStrike" dirty="0">
                          <a:effectLst/>
                          <a:latin typeface="+mn-lt"/>
                        </a:rPr>
                        <a:t>Conduct clean up exercises</a:t>
                      </a:r>
                      <a:endParaRPr lang="en-US" sz="1600" b="0" i="0" u="none" strike="noStrike" dirty="0">
                        <a:solidFill>
                          <a:srgbClr val="000000"/>
                        </a:solidFill>
                        <a:effectLst/>
                        <a:latin typeface="+mn-lt"/>
                      </a:endParaRPr>
                    </a:p>
                  </a:txBody>
                  <a:tcPr marL="8563" marR="8563" marT="8563" marB="0" anchor="b"/>
                </a:tc>
                <a:tc>
                  <a:txBody>
                    <a:bodyPr/>
                    <a:lstStyle/>
                    <a:p>
                      <a:pPr algn="l" fontAlgn="b"/>
                      <a:r>
                        <a:rPr lang="en-US" sz="1600" b="0" i="0" u="none" strike="noStrike">
                          <a:solidFill>
                            <a:srgbClr val="000000"/>
                          </a:solidFill>
                          <a:effectLst/>
                          <a:latin typeface="+mn-lt"/>
                        </a:rPr>
                        <a:t>Number of clean up exercises conducted</a:t>
                      </a:r>
                      <a:endParaRPr lang="en-US" sz="1600" b="0" i="0" u="none" strike="noStrike" dirty="0">
                        <a:solidFill>
                          <a:srgbClr val="000000"/>
                        </a:solidFill>
                        <a:effectLst/>
                        <a:latin typeface="+mn-lt"/>
                      </a:endParaRPr>
                    </a:p>
                  </a:txBody>
                  <a:tcPr marL="8563" marR="8563" marT="8563" marB="0" anchor="b"/>
                </a:tc>
                <a:tc>
                  <a:txBody>
                    <a:bodyPr/>
                    <a:lstStyle/>
                    <a:p>
                      <a:pPr algn="l" fontAlgn="b"/>
                      <a:r>
                        <a:rPr lang="en-US" sz="1600" u="none" strike="noStrike" dirty="0">
                          <a:effectLst/>
                          <a:latin typeface="+mn-lt"/>
                        </a:rPr>
                        <a:t>Activity report </a:t>
                      </a:r>
                      <a:endParaRPr lang="en-US" sz="1600" b="0" i="0" u="none" strike="noStrike" dirty="0">
                        <a:solidFill>
                          <a:srgbClr val="000000"/>
                        </a:solidFill>
                        <a:effectLst/>
                        <a:latin typeface="+mn-lt"/>
                      </a:endParaRPr>
                    </a:p>
                  </a:txBody>
                  <a:tcPr marL="8563" marR="8563" marT="8563" marB="0" anchor="b"/>
                </a:tc>
                <a:tc vMerge="1">
                  <a:txBody>
                    <a:bodyPr/>
                    <a:lstStyle/>
                    <a:p>
                      <a:endParaRPr lang="en-US"/>
                    </a:p>
                  </a:txBody>
                  <a:tcPr/>
                </a:tc>
                <a:extLst>
                  <a:ext uri="{0D108BD9-81ED-4DB2-BD59-A6C34878D82A}">
                    <a16:rowId xmlns:a16="http://schemas.microsoft.com/office/drawing/2014/main" val="382480993"/>
                  </a:ext>
                </a:extLst>
              </a:tr>
              <a:tr h="308180">
                <a:tc vMerge="1">
                  <a:txBody>
                    <a:bodyPr/>
                    <a:lstStyle/>
                    <a:p>
                      <a:endParaRPr lang="en-US"/>
                    </a:p>
                  </a:txBody>
                  <a:tcPr/>
                </a:tc>
                <a:tc>
                  <a:txBody>
                    <a:bodyPr/>
                    <a:lstStyle/>
                    <a:p>
                      <a:pPr algn="l" fontAlgn="b"/>
                      <a:r>
                        <a:rPr lang="en-US" sz="1600" u="none" strike="noStrike" dirty="0">
                          <a:effectLst/>
                          <a:latin typeface="+mn-lt"/>
                        </a:rPr>
                        <a:t>Conduct awareness creation on waste management</a:t>
                      </a:r>
                      <a:endParaRPr lang="en-US" sz="1600" b="0" i="0" u="none" strike="noStrike" dirty="0">
                        <a:solidFill>
                          <a:srgbClr val="000000"/>
                        </a:solidFill>
                        <a:effectLst/>
                        <a:latin typeface="+mn-lt"/>
                      </a:endParaRPr>
                    </a:p>
                    <a:p>
                      <a:pPr algn="l" fontAlgn="b"/>
                      <a:endParaRPr lang="en-US" sz="1600" u="none" strike="noStrike" dirty="0">
                        <a:effectLst/>
                        <a:latin typeface="+mn-lt"/>
                      </a:endParaRPr>
                    </a:p>
                  </a:txBody>
                  <a:tcPr marL="8563" marR="8563" marT="8563" marB="0" anchor="b"/>
                </a:tc>
                <a:tc>
                  <a:txBody>
                    <a:bodyPr/>
                    <a:lstStyle/>
                    <a:p>
                      <a:pPr algn="l" fontAlgn="b"/>
                      <a:r>
                        <a:rPr lang="en-US" sz="1600" b="0" i="0" u="none" strike="noStrike" dirty="0">
                          <a:solidFill>
                            <a:srgbClr val="000000"/>
                          </a:solidFill>
                          <a:effectLst/>
                          <a:latin typeface="+mn-lt"/>
                        </a:rPr>
                        <a:t>Number of awareness creation meetings/forums/campaigns held on waste management </a:t>
                      </a:r>
                    </a:p>
                  </a:txBody>
                  <a:tcPr marL="8563" marR="8563" marT="8563" marB="0" anchor="b"/>
                </a:tc>
                <a:tc>
                  <a:txBody>
                    <a:bodyPr/>
                    <a:lstStyle/>
                    <a:p>
                      <a:pPr algn="l" fontAlgn="b"/>
                      <a:r>
                        <a:rPr lang="en-US" sz="1600" u="none" strike="noStrike" dirty="0">
                          <a:effectLst/>
                          <a:latin typeface="+mn-lt"/>
                        </a:rPr>
                        <a:t>Activity report, </a:t>
                      </a:r>
                    </a:p>
                    <a:p>
                      <a:pPr algn="l" fontAlgn="b"/>
                      <a:r>
                        <a:rPr lang="en-US" sz="1600" u="none" strike="noStrike" dirty="0">
                          <a:effectLst/>
                          <a:latin typeface="+mn-lt"/>
                        </a:rPr>
                        <a:t>Radio spot checks</a:t>
                      </a:r>
                      <a:endParaRPr lang="en-US" sz="1600" b="0" i="0" u="none" strike="noStrike" dirty="0">
                        <a:solidFill>
                          <a:srgbClr val="000000"/>
                        </a:solidFill>
                        <a:effectLst/>
                        <a:latin typeface="+mn-lt"/>
                      </a:endParaRPr>
                    </a:p>
                    <a:p>
                      <a:pPr algn="l" fontAlgn="b"/>
                      <a:endParaRPr lang="en-US" sz="1600" b="0" i="0" u="none" strike="noStrike" dirty="0">
                        <a:solidFill>
                          <a:srgbClr val="000000"/>
                        </a:solidFill>
                        <a:effectLst/>
                        <a:latin typeface="+mn-lt"/>
                      </a:endParaRPr>
                    </a:p>
                  </a:txBody>
                  <a:tcPr marL="8563" marR="8563" marT="8563" marB="0" anchor="b"/>
                </a:tc>
                <a:tc vMerge="1">
                  <a:txBody>
                    <a:bodyPr/>
                    <a:lstStyle/>
                    <a:p>
                      <a:endParaRPr lang="en-US"/>
                    </a:p>
                  </a:txBody>
                  <a:tcPr/>
                </a:tc>
                <a:extLst>
                  <a:ext uri="{0D108BD9-81ED-4DB2-BD59-A6C34878D82A}">
                    <a16:rowId xmlns:a16="http://schemas.microsoft.com/office/drawing/2014/main" val="2942969205"/>
                  </a:ext>
                </a:extLst>
              </a:tr>
            </a:tbl>
          </a:graphicData>
        </a:graphic>
      </p:graphicFrame>
      <p:sp>
        <p:nvSpPr>
          <p:cNvPr id="3" name="Title 2">
            <a:extLst>
              <a:ext uri="{FF2B5EF4-FFF2-40B4-BE49-F238E27FC236}">
                <a16:creationId xmlns:a16="http://schemas.microsoft.com/office/drawing/2014/main" id="{91F31595-0CA1-4AF5-B952-15E4BB845608}"/>
              </a:ext>
            </a:extLst>
          </p:cNvPr>
          <p:cNvSpPr>
            <a:spLocks noGrp="1"/>
          </p:cNvSpPr>
          <p:nvPr>
            <p:ph type="title"/>
          </p:nvPr>
        </p:nvSpPr>
        <p:spPr>
          <a:xfrm>
            <a:off x="838200" y="339197"/>
            <a:ext cx="10515600" cy="342140"/>
          </a:xfrm>
        </p:spPr>
        <p:txBody>
          <a:bodyPr>
            <a:normAutofit fontScale="90000"/>
          </a:bodyPr>
          <a:lstStyle/>
          <a:p>
            <a:r>
              <a:rPr lang="en-US" sz="2400" dirty="0"/>
              <a:t>Environment Project – Green Spaces</a:t>
            </a:r>
          </a:p>
        </p:txBody>
      </p:sp>
    </p:spTree>
    <p:extLst>
      <p:ext uri="{BB962C8B-B14F-4D97-AF65-F5344CB8AC3E}">
        <p14:creationId xmlns:p14="http://schemas.microsoft.com/office/powerpoint/2010/main" val="17715253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5" name="Picture 4" descr="Image result for questions">
            <a:extLst>
              <a:ext uri="{FF2B5EF4-FFF2-40B4-BE49-F238E27FC236}">
                <a16:creationId xmlns:a16="http://schemas.microsoft.com/office/drawing/2014/main" id="{98E62D90-104A-4B51-A364-C98CC207E3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5294" y="1400736"/>
            <a:ext cx="7261412" cy="4569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prstGeom prst="rect">
            <a:avLst/>
          </a:prstGeom>
        </p:spPr>
        <p:txBody>
          <a:bodyPr lIns="91440" tIns="45720" rIns="91440" bIns="45720" anchor="b">
            <a:normAutofit/>
          </a:bodyPr>
          <a:lstStyle/>
          <a:p>
            <a:r>
              <a:rPr lang="en-US" dirty="0">
                <a:latin typeface="Times"/>
                <a:cs typeface="Times"/>
              </a:rPr>
              <a:t>Reporting</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612781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B341D5-4C50-4C69-8D5F-404BDE375085}"/>
              </a:ext>
            </a:extLst>
          </p:cNvPr>
          <p:cNvSpPr>
            <a:spLocks noGrp="1"/>
          </p:cNvSpPr>
          <p:nvPr>
            <p:ph idx="1"/>
          </p:nvPr>
        </p:nvSpPr>
        <p:spPr>
          <a:xfrm>
            <a:off x="838200" y="1030514"/>
            <a:ext cx="8625114" cy="2046515"/>
          </a:xfrm>
        </p:spPr>
        <p:txBody>
          <a:bodyPr/>
          <a:lstStyle/>
          <a:p>
            <a:r>
              <a:rPr lang="en-US" sz="2400" dirty="0">
                <a:solidFill>
                  <a:srgbClr val="4D5156"/>
                </a:solidFill>
              </a:rPr>
              <a:t>D</a:t>
            </a:r>
            <a:r>
              <a:rPr lang="en-US" sz="2400" b="0" i="0" dirty="0">
                <a:solidFill>
                  <a:srgbClr val="4D5156"/>
                </a:solidFill>
                <a:effectLst/>
              </a:rPr>
              <a:t>ocument that presents information in an organized format for a specific audience and purpose. </a:t>
            </a:r>
          </a:p>
          <a:p>
            <a:r>
              <a:rPr lang="en-US" sz="2400" dirty="0">
                <a:solidFill>
                  <a:srgbClr val="4D5156"/>
                </a:solidFill>
              </a:rPr>
              <a:t>A</a:t>
            </a:r>
            <a:r>
              <a:rPr lang="en-US" sz="2400" b="0" i="0" dirty="0">
                <a:solidFill>
                  <a:srgbClr val="4D5156"/>
                </a:solidFill>
                <a:effectLst/>
              </a:rPr>
              <a:t>ccounts for actions taken by the organization through writing in a document that meets requirements either by donor or an adopted format.</a:t>
            </a:r>
          </a:p>
          <a:p>
            <a:endParaRPr lang="en-US" sz="2400" b="0" i="0" dirty="0">
              <a:solidFill>
                <a:srgbClr val="4D5156"/>
              </a:solidFill>
              <a:effectLst/>
            </a:endParaRPr>
          </a:p>
        </p:txBody>
      </p:sp>
      <p:sp>
        <p:nvSpPr>
          <p:cNvPr id="3" name="Title 2">
            <a:extLst>
              <a:ext uri="{FF2B5EF4-FFF2-40B4-BE49-F238E27FC236}">
                <a16:creationId xmlns:a16="http://schemas.microsoft.com/office/drawing/2014/main" id="{92BE66F1-DBF9-4781-BD39-111FA4982425}"/>
              </a:ext>
            </a:extLst>
          </p:cNvPr>
          <p:cNvSpPr>
            <a:spLocks noGrp="1"/>
          </p:cNvSpPr>
          <p:nvPr>
            <p:ph type="title"/>
          </p:nvPr>
        </p:nvSpPr>
        <p:spPr>
          <a:xfrm>
            <a:off x="839788" y="365126"/>
            <a:ext cx="10515600" cy="665388"/>
          </a:xfrm>
        </p:spPr>
        <p:txBody>
          <a:bodyPr>
            <a:normAutofit/>
          </a:bodyPr>
          <a:lstStyle/>
          <a:p>
            <a:r>
              <a:rPr lang="en-US" sz="2800" dirty="0"/>
              <a:t>What is a report?</a:t>
            </a:r>
          </a:p>
        </p:txBody>
      </p:sp>
      <p:pic>
        <p:nvPicPr>
          <p:cNvPr id="3074" name="Picture 2">
            <a:extLst>
              <a:ext uri="{FF2B5EF4-FFF2-40B4-BE49-F238E27FC236}">
                <a16:creationId xmlns:a16="http://schemas.microsoft.com/office/drawing/2014/main" id="{7F1BEBFD-F25F-44FB-97A7-374B3D6289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74743" y="612321"/>
            <a:ext cx="3135086" cy="28166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9405FA4-4100-434C-87E7-56A6CB3148EC}"/>
              </a:ext>
            </a:extLst>
          </p:cNvPr>
          <p:cNvSpPr txBox="1"/>
          <p:nvPr/>
        </p:nvSpPr>
        <p:spPr>
          <a:xfrm>
            <a:off x="836612" y="3207657"/>
            <a:ext cx="8858931" cy="3108543"/>
          </a:xfrm>
          <a:prstGeom prst="rect">
            <a:avLst/>
          </a:prstGeom>
          <a:noFill/>
        </p:spPr>
        <p:txBody>
          <a:bodyPr wrap="square" rtlCol="0">
            <a:spAutoFit/>
          </a:bodyPr>
          <a:lstStyle/>
          <a:p>
            <a:pPr marL="0" indent="0">
              <a:buNone/>
            </a:pPr>
            <a:r>
              <a:rPr lang="en-US" altLang="en-US" sz="2800" b="1" dirty="0">
                <a:solidFill>
                  <a:schemeClr val="tx2"/>
                </a:solidFill>
                <a:latin typeface="Times" pitchFamily="2" charset="0"/>
                <a:ea typeface="+mj-ea"/>
                <a:cs typeface="+mj-cs"/>
              </a:rPr>
              <a:t>Why reports? </a:t>
            </a:r>
          </a:p>
          <a:p>
            <a:pPr marL="347663" indent="-342900">
              <a:lnSpc>
                <a:spcPct val="100000"/>
              </a:lnSpc>
              <a:spcBef>
                <a:spcPts val="0"/>
              </a:spcBef>
              <a:buFont typeface="Arial" panose="020B0604020202020204" pitchFamily="34" charset="0"/>
              <a:buChar char="•"/>
            </a:pPr>
            <a:r>
              <a:rPr lang="en-US" sz="2400" b="0" i="0" dirty="0">
                <a:solidFill>
                  <a:srgbClr val="333333"/>
                </a:solidFill>
                <a:effectLst/>
              </a:rPr>
              <a:t>Tell your story and share successes – Achievement and Impact.</a:t>
            </a:r>
          </a:p>
          <a:p>
            <a:pPr marL="347663" indent="-342900">
              <a:lnSpc>
                <a:spcPct val="100000"/>
              </a:lnSpc>
              <a:spcBef>
                <a:spcPts val="0"/>
              </a:spcBef>
              <a:buFont typeface="Arial" panose="020B0604020202020204" pitchFamily="34" charset="0"/>
              <a:buChar char="•"/>
            </a:pPr>
            <a:r>
              <a:rPr lang="en-US" sz="2400" dirty="0"/>
              <a:t>Record what is working, what is not, and why</a:t>
            </a:r>
          </a:p>
          <a:p>
            <a:pPr marL="347663" indent="-342900">
              <a:lnSpc>
                <a:spcPct val="100000"/>
              </a:lnSpc>
              <a:spcBef>
                <a:spcPts val="0"/>
              </a:spcBef>
              <a:buFont typeface="Arial" panose="020B0604020202020204" pitchFamily="34" charset="0"/>
              <a:buChar char="•"/>
            </a:pPr>
            <a:r>
              <a:rPr lang="en-US" sz="2400" b="0" i="0" dirty="0">
                <a:solidFill>
                  <a:srgbClr val="333333"/>
                </a:solidFill>
                <a:effectLst/>
              </a:rPr>
              <a:t>Provide transparency and accountability to stakeholders</a:t>
            </a:r>
            <a:endParaRPr lang="en-US" sz="2400" dirty="0">
              <a:solidFill>
                <a:srgbClr val="333333"/>
              </a:solidFill>
            </a:endParaRPr>
          </a:p>
          <a:p>
            <a:pPr marL="347663" indent="-342900">
              <a:lnSpc>
                <a:spcPct val="100000"/>
              </a:lnSpc>
              <a:spcBef>
                <a:spcPts val="0"/>
              </a:spcBef>
              <a:buFont typeface="Arial" panose="020B0604020202020204" pitchFamily="34" charset="0"/>
              <a:buChar char="•"/>
            </a:pPr>
            <a:r>
              <a:rPr lang="en-US" sz="2400" dirty="0"/>
              <a:t>Facilitate learning and dialogue among stakeholders</a:t>
            </a:r>
          </a:p>
          <a:p>
            <a:pPr marL="347663" indent="-342900">
              <a:lnSpc>
                <a:spcPct val="100000"/>
              </a:lnSpc>
              <a:spcBef>
                <a:spcPts val="0"/>
              </a:spcBef>
              <a:buFont typeface="Arial" panose="020B0604020202020204" pitchFamily="34" charset="0"/>
              <a:buChar char="•"/>
            </a:pPr>
            <a:r>
              <a:rPr lang="en-US" sz="2400" dirty="0"/>
              <a:t>Create institutional memory</a:t>
            </a:r>
          </a:p>
          <a:p>
            <a:pPr marL="347663" indent="-342900">
              <a:lnSpc>
                <a:spcPct val="100000"/>
              </a:lnSpc>
              <a:spcBef>
                <a:spcPts val="0"/>
              </a:spcBef>
              <a:buFont typeface="Arial" panose="020B0604020202020204" pitchFamily="34" charset="0"/>
              <a:buChar char="•"/>
            </a:pPr>
            <a:r>
              <a:rPr lang="en-US" sz="2400" dirty="0"/>
              <a:t>Promote a better understanding of the project among stakeholders</a:t>
            </a:r>
          </a:p>
          <a:p>
            <a:pPr marL="347663" indent="-342900">
              <a:lnSpc>
                <a:spcPct val="100000"/>
              </a:lnSpc>
              <a:spcBef>
                <a:spcPts val="0"/>
              </a:spcBef>
              <a:buFont typeface="Arial" panose="020B0604020202020204" pitchFamily="34" charset="0"/>
              <a:buChar char="•"/>
            </a:pPr>
            <a:r>
              <a:rPr lang="en-US" sz="2400" dirty="0"/>
              <a:t>Help document and manage financial aspects of the project</a:t>
            </a:r>
            <a:endParaRPr lang="en-US" altLang="en-US" sz="2400" dirty="0"/>
          </a:p>
        </p:txBody>
      </p:sp>
    </p:spTree>
    <p:extLst>
      <p:ext uri="{BB962C8B-B14F-4D97-AF65-F5344CB8AC3E}">
        <p14:creationId xmlns:p14="http://schemas.microsoft.com/office/powerpoint/2010/main" val="771406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EF9CE2-BB22-4DA8-87DD-FCDFF0B8E3DD}"/>
              </a:ext>
            </a:extLst>
          </p:cNvPr>
          <p:cNvSpPr>
            <a:spLocks noGrp="1"/>
          </p:cNvSpPr>
          <p:nvPr>
            <p:ph idx="1"/>
          </p:nvPr>
        </p:nvSpPr>
        <p:spPr>
          <a:xfrm>
            <a:off x="838200" y="1378857"/>
            <a:ext cx="10515600" cy="4798106"/>
          </a:xfrm>
        </p:spPr>
        <p:txBody>
          <a:bodyPr/>
          <a:lstStyle/>
          <a:p>
            <a:pPr marL="0" indent="0">
              <a:buNone/>
            </a:pPr>
            <a:r>
              <a:rPr lang="en-US" sz="2400" b="1" dirty="0"/>
              <a:t>1. What information is needed? </a:t>
            </a:r>
            <a:r>
              <a:rPr lang="en-US" sz="2400" dirty="0"/>
              <a:t>Decide which kind of information needs to be in the report. For donors, four types of information are usually needed:-</a:t>
            </a:r>
          </a:p>
          <a:p>
            <a:pPr marL="1146175">
              <a:lnSpc>
                <a:spcPct val="100000"/>
              </a:lnSpc>
              <a:spcBef>
                <a:spcPts val="0"/>
              </a:spcBef>
            </a:pPr>
            <a:r>
              <a:rPr lang="en-US" sz="2000" dirty="0">
                <a:solidFill>
                  <a:srgbClr val="00B050"/>
                </a:solidFill>
              </a:rPr>
              <a:t>Results (impact)</a:t>
            </a:r>
          </a:p>
          <a:p>
            <a:pPr marL="1146175">
              <a:lnSpc>
                <a:spcPct val="100000"/>
              </a:lnSpc>
              <a:spcBef>
                <a:spcPts val="0"/>
              </a:spcBef>
            </a:pPr>
            <a:r>
              <a:rPr lang="en-US" sz="2000" dirty="0">
                <a:solidFill>
                  <a:srgbClr val="00B050"/>
                </a:solidFill>
              </a:rPr>
              <a:t>Implemented activities in accordance with project proposal/ work plan</a:t>
            </a:r>
          </a:p>
          <a:p>
            <a:pPr marL="1146175">
              <a:lnSpc>
                <a:spcPct val="100000"/>
              </a:lnSpc>
              <a:spcBef>
                <a:spcPts val="0"/>
              </a:spcBef>
            </a:pPr>
            <a:r>
              <a:rPr lang="en-US" sz="2000" dirty="0">
                <a:solidFill>
                  <a:srgbClr val="00B050"/>
                </a:solidFill>
              </a:rPr>
              <a:t>How was the money spent? (finance/budget information)</a:t>
            </a:r>
          </a:p>
          <a:p>
            <a:pPr marL="1146175">
              <a:lnSpc>
                <a:spcPct val="100000"/>
              </a:lnSpc>
              <a:spcBef>
                <a:spcPts val="0"/>
              </a:spcBef>
            </a:pPr>
            <a:r>
              <a:rPr lang="en-US" sz="2000" dirty="0">
                <a:solidFill>
                  <a:srgbClr val="00B050"/>
                </a:solidFill>
              </a:rPr>
              <a:t>Information about the organization and project staff.</a:t>
            </a:r>
          </a:p>
          <a:p>
            <a:pPr marL="0" indent="0">
              <a:buNone/>
            </a:pPr>
            <a:r>
              <a:rPr lang="en-US" sz="2400" b="1" dirty="0"/>
              <a:t>2. Why the progress report?</a:t>
            </a:r>
            <a:r>
              <a:rPr lang="en-US" sz="2400" dirty="0"/>
              <a:t> Is it to inform others so that they become interested in the project? Or is it a presentation of the results of the project to e.g., your donor?</a:t>
            </a:r>
          </a:p>
          <a:p>
            <a:pPr marL="0" indent="0">
              <a:buNone/>
            </a:pPr>
            <a:r>
              <a:rPr lang="en-US" sz="2400" b="1" dirty="0"/>
              <a:t>3. What is the format? </a:t>
            </a:r>
            <a:r>
              <a:rPr lang="en-US" sz="2400" dirty="0"/>
              <a:t>Check whether the report needs to be written in a compulsory layout (e.g., headings footings, standardized form/ template, etc.)</a:t>
            </a:r>
          </a:p>
          <a:p>
            <a:pPr marL="0" indent="0">
              <a:buNone/>
            </a:pPr>
            <a:r>
              <a:rPr lang="en-US" sz="2400" b="1" dirty="0"/>
              <a:t>4. Who are your audience? </a:t>
            </a:r>
            <a:r>
              <a:rPr lang="en-US" sz="2400" dirty="0"/>
              <a:t>The contents need to be adjusted to the people who will read it, e.g. How much information do they already have about the project?</a:t>
            </a:r>
          </a:p>
        </p:txBody>
      </p:sp>
      <p:sp>
        <p:nvSpPr>
          <p:cNvPr id="3" name="Title 2">
            <a:extLst>
              <a:ext uri="{FF2B5EF4-FFF2-40B4-BE49-F238E27FC236}">
                <a16:creationId xmlns:a16="http://schemas.microsoft.com/office/drawing/2014/main" id="{28B70548-F1DC-4998-8B2C-0F552CF5AEAF}"/>
              </a:ext>
            </a:extLst>
          </p:cNvPr>
          <p:cNvSpPr>
            <a:spLocks noGrp="1"/>
          </p:cNvSpPr>
          <p:nvPr>
            <p:ph type="title"/>
          </p:nvPr>
        </p:nvSpPr>
        <p:spPr>
          <a:xfrm>
            <a:off x="839788" y="365126"/>
            <a:ext cx="10515600" cy="737960"/>
          </a:xfrm>
        </p:spPr>
        <p:txBody>
          <a:bodyPr anchor="b">
            <a:normAutofit/>
          </a:bodyPr>
          <a:lstStyle/>
          <a:p>
            <a:r>
              <a:rPr lang="en-US" dirty="0"/>
              <a:t>Preparation for report writing</a:t>
            </a:r>
          </a:p>
        </p:txBody>
      </p:sp>
    </p:spTree>
    <p:extLst>
      <p:ext uri="{BB962C8B-B14F-4D97-AF65-F5344CB8AC3E}">
        <p14:creationId xmlns:p14="http://schemas.microsoft.com/office/powerpoint/2010/main" val="7611319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223A8E-F0D6-4DF2-B881-97782768C9AB}"/>
              </a:ext>
            </a:extLst>
          </p:cNvPr>
          <p:cNvSpPr>
            <a:spLocks noGrp="1"/>
          </p:cNvSpPr>
          <p:nvPr>
            <p:ph idx="1"/>
          </p:nvPr>
        </p:nvSpPr>
        <p:spPr/>
        <p:txBody>
          <a:bodyPr/>
          <a:lstStyle/>
          <a:p>
            <a:pPr marL="0" indent="0">
              <a:buNone/>
            </a:pPr>
            <a:r>
              <a:rPr lang="en-US" sz="2400" b="1" dirty="0"/>
              <a:t>5. What structure is there? </a:t>
            </a:r>
            <a:r>
              <a:rPr lang="en-US" sz="2400" dirty="0"/>
              <a:t>Check how the contents of the report need to be arranged.</a:t>
            </a:r>
          </a:p>
          <a:p>
            <a:pPr marL="0" indent="0">
              <a:buNone/>
            </a:pPr>
            <a:r>
              <a:rPr lang="en-US" sz="2400" b="1" dirty="0"/>
              <a:t>6. How long should the report be? </a:t>
            </a:r>
            <a:r>
              <a:rPr lang="en-US" sz="2400" dirty="0"/>
              <a:t>Determine the maximum number of pages in consultation with whoever commissioned the report.</a:t>
            </a:r>
          </a:p>
          <a:p>
            <a:pPr marL="0" indent="0">
              <a:buNone/>
            </a:pPr>
            <a:r>
              <a:rPr lang="en-US" sz="2400" b="1" dirty="0"/>
              <a:t>7. How often (Time span)? </a:t>
            </a:r>
            <a:r>
              <a:rPr lang="en-US" sz="2400" dirty="0"/>
              <a:t>Check out when the report needs to be ready. Then make a time plan for writing the report (date for completing the first draft, date for having it checked by a senior colleague etc.).</a:t>
            </a:r>
          </a:p>
          <a:p>
            <a:endParaRPr lang="en-US" sz="2000" dirty="0"/>
          </a:p>
        </p:txBody>
      </p:sp>
      <p:sp>
        <p:nvSpPr>
          <p:cNvPr id="3" name="Title 2">
            <a:extLst>
              <a:ext uri="{FF2B5EF4-FFF2-40B4-BE49-F238E27FC236}">
                <a16:creationId xmlns:a16="http://schemas.microsoft.com/office/drawing/2014/main" id="{01B29519-6B32-484B-99A4-DBAB76645F72}"/>
              </a:ext>
            </a:extLst>
          </p:cNvPr>
          <p:cNvSpPr>
            <a:spLocks noGrp="1"/>
          </p:cNvSpPr>
          <p:nvPr>
            <p:ph type="title"/>
          </p:nvPr>
        </p:nvSpPr>
        <p:spPr/>
        <p:txBody>
          <a:bodyPr/>
          <a:lstStyle/>
          <a:p>
            <a:r>
              <a:rPr lang="en-US" dirty="0"/>
              <a:t>Preparing for report writing</a:t>
            </a:r>
          </a:p>
        </p:txBody>
      </p:sp>
    </p:spTree>
    <p:extLst>
      <p:ext uri="{BB962C8B-B14F-4D97-AF65-F5344CB8AC3E}">
        <p14:creationId xmlns:p14="http://schemas.microsoft.com/office/powerpoint/2010/main" val="11838180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DDB3340-620D-4FC4-93C6-7DC7B3237406}"/>
              </a:ext>
            </a:extLst>
          </p:cNvPr>
          <p:cNvGraphicFramePr>
            <a:graphicFrameLocks noGrp="1"/>
          </p:cNvGraphicFramePr>
          <p:nvPr>
            <p:ph idx="1"/>
            <p:extLst>
              <p:ext uri="{D42A27DB-BD31-4B8C-83A1-F6EECF244321}">
                <p14:modId xmlns:p14="http://schemas.microsoft.com/office/powerpoint/2010/main" val="2137192486"/>
              </p:ext>
            </p:extLst>
          </p:nvPr>
        </p:nvGraphicFramePr>
        <p:xfrm>
          <a:off x="839788" y="970666"/>
          <a:ext cx="10515600" cy="5532623"/>
        </p:xfrm>
        <a:graphic>
          <a:graphicData uri="http://schemas.openxmlformats.org/drawingml/2006/table">
            <a:tbl>
              <a:tblPr firstRow="1" firstCol="1" bandRow="1">
                <a:tableStyleId>{5940675A-B579-460E-94D1-54222C63F5DA}</a:tableStyleId>
              </a:tblPr>
              <a:tblGrid>
                <a:gridCol w="3656012">
                  <a:extLst>
                    <a:ext uri="{9D8B030D-6E8A-4147-A177-3AD203B41FA5}">
                      <a16:colId xmlns:a16="http://schemas.microsoft.com/office/drawing/2014/main" val="2145602378"/>
                    </a:ext>
                  </a:extLst>
                </a:gridCol>
                <a:gridCol w="6859588">
                  <a:extLst>
                    <a:ext uri="{9D8B030D-6E8A-4147-A177-3AD203B41FA5}">
                      <a16:colId xmlns:a16="http://schemas.microsoft.com/office/drawing/2014/main" val="487406430"/>
                    </a:ext>
                  </a:extLst>
                </a:gridCol>
              </a:tblGrid>
              <a:tr h="587941">
                <a:tc>
                  <a:txBody>
                    <a:bodyPr/>
                    <a:lstStyle/>
                    <a:p>
                      <a:pPr marL="0" marR="0" algn="l" fontAlgn="base">
                        <a:lnSpc>
                          <a:spcPct val="107000"/>
                        </a:lnSpc>
                        <a:spcBef>
                          <a:spcPts val="0"/>
                        </a:spcBef>
                        <a:spcAft>
                          <a:spcPts val="0"/>
                        </a:spcAft>
                      </a:pPr>
                      <a:r>
                        <a:rPr lang="en-US" sz="2000" b="0" dirty="0">
                          <a:effectLst/>
                          <a:latin typeface="+mn-lt"/>
                        </a:rPr>
                        <a:t>Program Name</a:t>
                      </a:r>
                    </a:p>
                    <a:p>
                      <a:pPr marL="0" marR="0" algn="l" fontAlgn="base">
                        <a:lnSpc>
                          <a:spcPct val="107000"/>
                        </a:lnSpc>
                        <a:spcBef>
                          <a:spcPts val="0"/>
                        </a:spcBef>
                        <a:spcAft>
                          <a:spcPts val="0"/>
                        </a:spcAft>
                      </a:pPr>
                      <a:endParaRPr lang="en-US" sz="2000" b="0" dirty="0">
                        <a:effectLst/>
                        <a:latin typeface="+mn-lt"/>
                        <a:ea typeface="Calibri" panose="020F0502020204030204" pitchFamily="34" charset="0"/>
                        <a:cs typeface="Times New Roman" panose="02020603050405020304" pitchFamily="18" charset="0"/>
                      </a:endParaRPr>
                    </a:p>
                  </a:txBody>
                  <a:tcPr marL="0" marR="0" marT="0" marB="0"/>
                </a:tc>
                <a:tc>
                  <a:txBody>
                    <a:bodyPr/>
                    <a:lstStyle/>
                    <a:p>
                      <a:pPr marL="0" marR="0" algn="l" fontAlgn="base">
                        <a:lnSpc>
                          <a:spcPct val="107000"/>
                        </a:lnSpc>
                        <a:spcBef>
                          <a:spcPts val="0"/>
                        </a:spcBef>
                        <a:spcAft>
                          <a:spcPts val="0"/>
                        </a:spcAft>
                      </a:pPr>
                      <a:r>
                        <a:rPr lang="en-US" sz="2000" b="0" dirty="0">
                          <a:effectLst/>
                          <a:latin typeface="+mn-lt"/>
                        </a:rPr>
                        <a:t> Global Opportunities Youth Network</a:t>
                      </a:r>
                      <a:endParaRPr lang="en-US" sz="2000" b="0" dirty="0">
                        <a:effectLst/>
                        <a:latin typeface="+mn-lt"/>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62991347"/>
                  </a:ext>
                </a:extLst>
              </a:tr>
              <a:tr h="587941">
                <a:tc>
                  <a:txBody>
                    <a:bodyPr/>
                    <a:lstStyle/>
                    <a:p>
                      <a:pPr marL="0" marR="0" algn="l" fontAlgn="base">
                        <a:lnSpc>
                          <a:spcPct val="107000"/>
                        </a:lnSpc>
                        <a:spcBef>
                          <a:spcPts val="0"/>
                        </a:spcBef>
                        <a:spcAft>
                          <a:spcPts val="0"/>
                        </a:spcAft>
                      </a:pPr>
                      <a:r>
                        <a:rPr lang="en-US" sz="2000" b="0" dirty="0">
                          <a:effectLst/>
                          <a:latin typeface="+mn-lt"/>
                        </a:rPr>
                        <a:t>Location (city, Country)</a:t>
                      </a:r>
                    </a:p>
                    <a:p>
                      <a:pPr marL="0" marR="0" algn="l" fontAlgn="base">
                        <a:lnSpc>
                          <a:spcPct val="107000"/>
                        </a:lnSpc>
                        <a:spcBef>
                          <a:spcPts val="0"/>
                        </a:spcBef>
                        <a:spcAft>
                          <a:spcPts val="0"/>
                        </a:spcAft>
                      </a:pPr>
                      <a:endParaRPr lang="en-US" sz="2000" b="0" dirty="0">
                        <a:effectLst/>
                        <a:latin typeface="+mn-lt"/>
                        <a:ea typeface="Calibri" panose="020F0502020204030204" pitchFamily="34" charset="0"/>
                        <a:cs typeface="Times New Roman" panose="02020603050405020304" pitchFamily="18" charset="0"/>
                      </a:endParaRPr>
                    </a:p>
                  </a:txBody>
                  <a:tcPr marL="0" marR="0" marT="0" marB="0"/>
                </a:tc>
                <a:tc>
                  <a:txBody>
                    <a:bodyPr/>
                    <a:lstStyle/>
                    <a:p>
                      <a:pPr marL="0" marR="0" algn="l" fontAlgn="base">
                        <a:lnSpc>
                          <a:spcPct val="107000"/>
                        </a:lnSpc>
                        <a:spcBef>
                          <a:spcPts val="0"/>
                        </a:spcBef>
                        <a:spcAft>
                          <a:spcPts val="0"/>
                        </a:spcAft>
                      </a:pPr>
                      <a:r>
                        <a:rPr lang="en-US" sz="2000" b="0" dirty="0">
                          <a:effectLst/>
                          <a:latin typeface="+mn-lt"/>
                        </a:rPr>
                        <a:t> Mombasa</a:t>
                      </a:r>
                      <a:endParaRPr lang="en-US" sz="2000" b="0" dirty="0">
                        <a:effectLst/>
                        <a:latin typeface="+mn-lt"/>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71163947"/>
                  </a:ext>
                </a:extLst>
              </a:tr>
              <a:tr h="587941">
                <a:tc>
                  <a:txBody>
                    <a:bodyPr/>
                    <a:lstStyle/>
                    <a:p>
                      <a:pPr marL="0" marR="0" algn="l" fontAlgn="base">
                        <a:lnSpc>
                          <a:spcPct val="107000"/>
                        </a:lnSpc>
                        <a:spcBef>
                          <a:spcPts val="0"/>
                        </a:spcBef>
                        <a:spcAft>
                          <a:spcPts val="0"/>
                        </a:spcAft>
                      </a:pPr>
                      <a:r>
                        <a:rPr lang="en-US" sz="2000" b="0" dirty="0">
                          <a:effectLst/>
                          <a:latin typeface="+mn-lt"/>
                        </a:rPr>
                        <a:t>Date</a:t>
                      </a:r>
                      <a:br>
                        <a:rPr lang="en-US" sz="2000" b="0" dirty="0">
                          <a:effectLst/>
                          <a:latin typeface="+mn-lt"/>
                        </a:rPr>
                      </a:br>
                      <a:endParaRPr lang="en-US" sz="2000" b="0" dirty="0">
                        <a:effectLst/>
                        <a:latin typeface="+mn-lt"/>
                        <a:ea typeface="Calibri" panose="020F0502020204030204" pitchFamily="34" charset="0"/>
                        <a:cs typeface="Times New Roman" panose="02020603050405020304" pitchFamily="18" charset="0"/>
                      </a:endParaRPr>
                    </a:p>
                  </a:txBody>
                  <a:tcPr marL="0" marR="0" marT="0" marB="0"/>
                </a:tc>
                <a:tc>
                  <a:txBody>
                    <a:bodyPr/>
                    <a:lstStyle/>
                    <a:p>
                      <a:pPr marL="0" marR="0" algn="l" fontAlgn="base">
                        <a:lnSpc>
                          <a:spcPct val="107000"/>
                        </a:lnSpc>
                        <a:spcBef>
                          <a:spcPts val="0"/>
                        </a:spcBef>
                        <a:spcAft>
                          <a:spcPts val="0"/>
                        </a:spcAft>
                      </a:pPr>
                      <a:r>
                        <a:rPr lang="en-US" sz="2000" b="0" u="none" strike="noStrike" dirty="0">
                          <a:effectLst/>
                          <a:latin typeface="+mn-lt"/>
                        </a:rPr>
                        <a:t> 27</a:t>
                      </a:r>
                      <a:r>
                        <a:rPr lang="en-US" sz="2000" b="0" u="none" strike="noStrike" baseline="30000" dirty="0">
                          <a:effectLst/>
                          <a:latin typeface="+mn-lt"/>
                        </a:rPr>
                        <a:t>th</a:t>
                      </a:r>
                      <a:r>
                        <a:rPr lang="en-US" sz="2000" b="0" u="none" strike="noStrike" dirty="0">
                          <a:effectLst/>
                          <a:latin typeface="+mn-lt"/>
                        </a:rPr>
                        <a:t> August 2021</a:t>
                      </a:r>
                      <a:endParaRPr lang="en-US" sz="2000" b="0" dirty="0">
                        <a:effectLst/>
                        <a:latin typeface="+mn-lt"/>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829535307"/>
                  </a:ext>
                </a:extLst>
              </a:tr>
              <a:tr h="888585">
                <a:tc>
                  <a:txBody>
                    <a:bodyPr/>
                    <a:lstStyle/>
                    <a:p>
                      <a:pPr marL="0" marR="0" algn="l" fontAlgn="base">
                        <a:lnSpc>
                          <a:spcPct val="107000"/>
                        </a:lnSpc>
                        <a:spcBef>
                          <a:spcPts val="0"/>
                        </a:spcBef>
                        <a:spcAft>
                          <a:spcPts val="0"/>
                        </a:spcAft>
                      </a:pPr>
                      <a:r>
                        <a:rPr lang="en-US" sz="2000" b="0" dirty="0">
                          <a:effectLst/>
                          <a:latin typeface="+mn-lt"/>
                        </a:rPr>
                        <a:t>Youth innovator name (project name)</a:t>
                      </a:r>
                    </a:p>
                    <a:p>
                      <a:pPr marL="0" marR="0" algn="l" fontAlgn="base">
                        <a:lnSpc>
                          <a:spcPct val="107000"/>
                        </a:lnSpc>
                        <a:spcBef>
                          <a:spcPts val="0"/>
                        </a:spcBef>
                        <a:spcAft>
                          <a:spcPts val="0"/>
                        </a:spcAft>
                      </a:pPr>
                      <a:endParaRPr lang="en-US" sz="2000" b="0" dirty="0">
                        <a:effectLst/>
                        <a:latin typeface="+mn-lt"/>
                      </a:endParaRPr>
                    </a:p>
                  </a:txBody>
                  <a:tcPr marL="0" marR="0" marT="0" marB="0"/>
                </a:tc>
                <a:tc>
                  <a:txBody>
                    <a:bodyPr/>
                    <a:lstStyle/>
                    <a:p>
                      <a:pPr marL="0" marR="0" lvl="0" indent="0" algn="l" defTabSz="914400" rtl="0" eaLnBrk="1" fontAlgn="base" latinLnBrk="0" hangingPunct="1">
                        <a:lnSpc>
                          <a:spcPct val="107000"/>
                        </a:lnSpc>
                        <a:spcBef>
                          <a:spcPts val="0"/>
                        </a:spcBef>
                        <a:spcAft>
                          <a:spcPts val="0"/>
                        </a:spcAft>
                        <a:buClrTx/>
                        <a:buSzTx/>
                        <a:buFontTx/>
                        <a:buNone/>
                        <a:tabLst/>
                        <a:defRPr/>
                      </a:pPr>
                      <a:r>
                        <a:rPr lang="en-US" sz="2000" b="0" dirty="0">
                          <a:effectLst/>
                          <a:latin typeface="+mn-lt"/>
                        </a:rPr>
                        <a:t>Gender based Violence Project by </a:t>
                      </a:r>
                      <a:r>
                        <a:rPr lang="en-US" sz="2000" dirty="0" err="1"/>
                        <a:t>Kadzandani</a:t>
                      </a:r>
                      <a:r>
                        <a:rPr lang="en-US" sz="2000" dirty="0"/>
                        <a:t> Creative Youth Organization</a:t>
                      </a:r>
                      <a:endParaRPr lang="en-US" sz="2000" b="0" dirty="0">
                        <a:effectLst/>
                        <a:latin typeface="+mn-lt"/>
                        <a:ea typeface="Calibri" panose="020F0502020204030204" pitchFamily="34" charset="0"/>
                        <a:cs typeface="Times New Roman" panose="02020603050405020304" pitchFamily="18" charset="0"/>
                      </a:endParaRPr>
                    </a:p>
                  </a:txBody>
                  <a:tcPr marL="0" marR="0" marT="0" marB="0"/>
                </a:tc>
                <a:extLst>
                  <a:ext uri="{0D108BD9-81ED-4DB2-BD59-A6C34878D82A}">
                    <a16:rowId xmlns:a16="http://schemas.microsoft.com/office/drawing/2014/main" val="3996550976"/>
                  </a:ext>
                </a:extLst>
              </a:tr>
              <a:tr h="587941">
                <a:tc>
                  <a:txBody>
                    <a:bodyPr/>
                    <a:lstStyle/>
                    <a:p>
                      <a:pPr marL="0" marR="0" algn="l" fontAlgn="base">
                        <a:lnSpc>
                          <a:spcPct val="107000"/>
                        </a:lnSpc>
                        <a:spcBef>
                          <a:spcPts val="0"/>
                        </a:spcBef>
                        <a:spcAft>
                          <a:spcPts val="0"/>
                        </a:spcAft>
                      </a:pPr>
                      <a:r>
                        <a:rPr lang="en-US" sz="2000" b="0" dirty="0">
                          <a:effectLst/>
                          <a:latin typeface="+mn-lt"/>
                        </a:rPr>
                        <a:t>Project progress report</a:t>
                      </a:r>
                    </a:p>
                    <a:p>
                      <a:pPr marL="0" marR="0" algn="l" fontAlgn="base">
                        <a:lnSpc>
                          <a:spcPct val="107000"/>
                        </a:lnSpc>
                        <a:spcBef>
                          <a:spcPts val="0"/>
                        </a:spcBef>
                        <a:spcAft>
                          <a:spcPts val="0"/>
                        </a:spcAft>
                      </a:pPr>
                      <a:r>
                        <a:rPr lang="en-US" sz="2000" b="0" dirty="0">
                          <a:effectLst/>
                          <a:latin typeface="+mn-lt"/>
                        </a:rPr>
                        <a:t>  </a:t>
                      </a:r>
                      <a:endParaRPr lang="en-US" sz="2000" b="0" dirty="0">
                        <a:effectLst/>
                        <a:latin typeface="+mn-lt"/>
                        <a:ea typeface="Calibri" panose="020F0502020204030204" pitchFamily="34" charset="0"/>
                        <a:cs typeface="Times New Roman" panose="02020603050405020304" pitchFamily="18" charset="0"/>
                      </a:endParaRPr>
                    </a:p>
                  </a:txBody>
                  <a:tcPr marL="0" marR="0" marT="0" marB="0"/>
                </a:tc>
                <a:tc>
                  <a:txBody>
                    <a:bodyPr/>
                    <a:lstStyle/>
                    <a:p>
                      <a:pPr algn="l">
                        <a:lnSpc>
                          <a:spcPct val="107000"/>
                        </a:lnSpc>
                      </a:pPr>
                      <a:r>
                        <a:rPr lang="en-US" sz="2000" b="0" dirty="0">
                          <a:effectLst/>
                          <a:latin typeface="+mn-lt"/>
                          <a:cs typeface="Times New Roman" panose="02020603050405020304" pitchFamily="18" charset="0"/>
                        </a:rPr>
                        <a:t>Activities implemented</a:t>
                      </a:r>
                    </a:p>
                  </a:txBody>
                  <a:tcPr marL="0" marR="0" marT="0" marB="0"/>
                </a:tc>
                <a:extLst>
                  <a:ext uri="{0D108BD9-81ED-4DB2-BD59-A6C34878D82A}">
                    <a16:rowId xmlns:a16="http://schemas.microsoft.com/office/drawing/2014/main" val="3946806880"/>
                  </a:ext>
                </a:extLst>
              </a:tr>
              <a:tr h="888585">
                <a:tc>
                  <a:txBody>
                    <a:bodyPr/>
                    <a:lstStyle/>
                    <a:p>
                      <a:pPr marL="0" marR="0" algn="l" fontAlgn="base">
                        <a:lnSpc>
                          <a:spcPct val="107000"/>
                        </a:lnSpc>
                        <a:spcBef>
                          <a:spcPts val="0"/>
                        </a:spcBef>
                        <a:spcAft>
                          <a:spcPts val="0"/>
                        </a:spcAft>
                      </a:pPr>
                      <a:r>
                        <a:rPr lang="en-US" sz="2000" b="0" dirty="0">
                          <a:effectLst/>
                          <a:latin typeface="+mn-lt"/>
                        </a:rPr>
                        <a:t>Accomplishments</a:t>
                      </a:r>
                      <a:endParaRPr lang="en-US" sz="2000" b="0" dirty="0">
                        <a:effectLst/>
                        <a:latin typeface="+mn-lt"/>
                        <a:ea typeface="Calibri" panose="020F0502020204030204" pitchFamily="34" charset="0"/>
                        <a:cs typeface="Times New Roman" panose="02020603050405020304" pitchFamily="18" charset="0"/>
                      </a:endParaRPr>
                    </a:p>
                  </a:txBody>
                  <a:tcPr marL="0" marR="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2000" b="0" dirty="0">
                          <a:effectLst/>
                          <a:latin typeface="+mn-lt"/>
                          <a:cs typeface="Times New Roman" panose="02020603050405020304" pitchFamily="18" charset="0"/>
                        </a:rPr>
                        <a:t>Outputs/Outcomes: What has been achieved as a result of the activities</a:t>
                      </a:r>
                    </a:p>
                    <a:p>
                      <a:pPr marL="0" marR="0" lvl="0" indent="0" algn="l" defTabSz="914400" rtl="0" eaLnBrk="1" fontAlgn="auto" latinLnBrk="0" hangingPunct="1">
                        <a:lnSpc>
                          <a:spcPct val="107000"/>
                        </a:lnSpc>
                        <a:spcBef>
                          <a:spcPts val="0"/>
                        </a:spcBef>
                        <a:spcAft>
                          <a:spcPts val="0"/>
                        </a:spcAft>
                        <a:buClrTx/>
                        <a:buSzTx/>
                        <a:buFontTx/>
                        <a:buNone/>
                        <a:tabLst/>
                        <a:defRPr/>
                      </a:pPr>
                      <a:r>
                        <a:rPr lang="en-US" sz="2000" b="0" dirty="0">
                          <a:effectLst/>
                          <a:latin typeface="+mn-lt"/>
                          <a:cs typeface="Times New Roman" panose="02020603050405020304" pitchFamily="18" charset="0"/>
                        </a:rPr>
                        <a:t>Opportunities to build on success</a:t>
                      </a:r>
                    </a:p>
                    <a:p>
                      <a:pPr marL="0" marR="0" lvl="0" indent="0" algn="l" defTabSz="914400" rtl="0" eaLnBrk="1" fontAlgn="auto" latinLnBrk="0" hangingPunct="1">
                        <a:lnSpc>
                          <a:spcPct val="107000"/>
                        </a:lnSpc>
                        <a:spcBef>
                          <a:spcPts val="0"/>
                        </a:spcBef>
                        <a:spcAft>
                          <a:spcPts val="0"/>
                        </a:spcAft>
                        <a:buClrTx/>
                        <a:buSzTx/>
                        <a:buFontTx/>
                        <a:buNone/>
                        <a:tabLst/>
                        <a:defRPr/>
                      </a:pPr>
                      <a:r>
                        <a:rPr lang="en-US" sz="2000" b="0" dirty="0">
                          <a:effectLst/>
                          <a:latin typeface="+mn-lt"/>
                          <a:cs typeface="Times New Roman" panose="02020603050405020304" pitchFamily="18" charset="0"/>
                        </a:rPr>
                        <a:t>Plans for the Next Reporting Period</a:t>
                      </a:r>
                    </a:p>
                    <a:p>
                      <a:pPr marL="0" marR="0" lvl="0" indent="0" algn="l" defTabSz="914400" rtl="0" eaLnBrk="1" fontAlgn="auto" latinLnBrk="0" hangingPunct="1">
                        <a:lnSpc>
                          <a:spcPct val="107000"/>
                        </a:lnSpc>
                        <a:spcBef>
                          <a:spcPts val="0"/>
                        </a:spcBef>
                        <a:spcAft>
                          <a:spcPts val="0"/>
                        </a:spcAft>
                        <a:buClrTx/>
                        <a:buSzTx/>
                        <a:buFontTx/>
                        <a:buNone/>
                        <a:tabLst/>
                        <a:defRPr/>
                      </a:pPr>
                      <a:endParaRPr lang="en-US" sz="2000" b="0" dirty="0">
                        <a:effectLst/>
                        <a:latin typeface="+mn-lt"/>
                        <a:cs typeface="Times New Roman" panose="02020603050405020304" pitchFamily="18" charset="0"/>
                      </a:endParaRPr>
                    </a:p>
                  </a:txBody>
                  <a:tcPr marL="0" marR="0" marT="0" marB="0"/>
                </a:tc>
                <a:extLst>
                  <a:ext uri="{0D108BD9-81ED-4DB2-BD59-A6C34878D82A}">
                    <a16:rowId xmlns:a16="http://schemas.microsoft.com/office/drawing/2014/main" val="735700655"/>
                  </a:ext>
                </a:extLst>
              </a:tr>
              <a:tr h="401315">
                <a:tc>
                  <a:txBody>
                    <a:bodyPr/>
                    <a:lstStyle/>
                    <a:p>
                      <a:pPr marL="0" marR="0" algn="l" fontAlgn="base">
                        <a:lnSpc>
                          <a:spcPct val="107000"/>
                        </a:lnSpc>
                        <a:spcBef>
                          <a:spcPts val="0"/>
                        </a:spcBef>
                        <a:spcAft>
                          <a:spcPts val="0"/>
                        </a:spcAft>
                      </a:pPr>
                      <a:r>
                        <a:rPr lang="en-US" sz="2000" b="0" dirty="0">
                          <a:effectLst/>
                          <a:latin typeface="+mn-lt"/>
                        </a:rPr>
                        <a:t>Challenges</a:t>
                      </a:r>
                      <a:endParaRPr lang="en-US" sz="2000" b="0" dirty="0">
                        <a:effectLst/>
                        <a:latin typeface="+mn-lt"/>
                        <a:ea typeface="Calibri" panose="020F0502020204030204" pitchFamily="34" charset="0"/>
                        <a:cs typeface="Times New Roman" panose="02020603050405020304" pitchFamily="18" charset="0"/>
                      </a:endParaRPr>
                    </a:p>
                  </a:txBody>
                  <a:tcPr marL="0" marR="0" marT="0" marB="0"/>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2000" b="0" dirty="0">
                          <a:effectLst/>
                          <a:latin typeface="+mn-lt"/>
                          <a:cs typeface="Times New Roman" panose="02020603050405020304" pitchFamily="18" charset="0"/>
                        </a:rPr>
                        <a:t>What were the constraints and possible solutions</a:t>
                      </a:r>
                    </a:p>
                  </a:txBody>
                  <a:tcPr marL="0" marR="0" marT="0" marB="0"/>
                </a:tc>
                <a:extLst>
                  <a:ext uri="{0D108BD9-81ED-4DB2-BD59-A6C34878D82A}">
                    <a16:rowId xmlns:a16="http://schemas.microsoft.com/office/drawing/2014/main" val="1806632550"/>
                  </a:ext>
                </a:extLst>
              </a:tr>
            </a:tbl>
          </a:graphicData>
        </a:graphic>
      </p:graphicFrame>
      <p:sp>
        <p:nvSpPr>
          <p:cNvPr id="3" name="Title 2">
            <a:extLst>
              <a:ext uri="{FF2B5EF4-FFF2-40B4-BE49-F238E27FC236}">
                <a16:creationId xmlns:a16="http://schemas.microsoft.com/office/drawing/2014/main" id="{F9661812-5762-4730-B055-FB3AAC6DE26A}"/>
              </a:ext>
            </a:extLst>
          </p:cNvPr>
          <p:cNvSpPr>
            <a:spLocks noGrp="1"/>
          </p:cNvSpPr>
          <p:nvPr>
            <p:ph type="title"/>
          </p:nvPr>
        </p:nvSpPr>
        <p:spPr>
          <a:xfrm>
            <a:off x="839788" y="365126"/>
            <a:ext cx="10515600" cy="622766"/>
          </a:xfrm>
        </p:spPr>
        <p:txBody>
          <a:bodyPr>
            <a:normAutofit/>
          </a:bodyPr>
          <a:lstStyle/>
          <a:p>
            <a:r>
              <a:rPr lang="en-US" sz="2800" dirty="0"/>
              <a:t>GOYN Report template</a:t>
            </a:r>
          </a:p>
        </p:txBody>
      </p:sp>
      <p:sp>
        <p:nvSpPr>
          <p:cNvPr id="6" name="TextBox 5">
            <a:extLst>
              <a:ext uri="{FF2B5EF4-FFF2-40B4-BE49-F238E27FC236}">
                <a16:creationId xmlns:a16="http://schemas.microsoft.com/office/drawing/2014/main" id="{5AC9716F-B79F-4EB5-9474-50EB8C061F74}"/>
              </a:ext>
            </a:extLst>
          </p:cNvPr>
          <p:cNvSpPr txBox="1"/>
          <p:nvPr/>
        </p:nvSpPr>
        <p:spPr>
          <a:xfrm>
            <a:off x="839788" y="6113598"/>
            <a:ext cx="6096000" cy="669671"/>
          </a:xfrm>
          <a:prstGeom prst="rect">
            <a:avLst/>
          </a:prstGeom>
          <a:noFill/>
        </p:spPr>
        <p:txBody>
          <a:bodyPr wrap="square">
            <a:spAutoFit/>
          </a:bodyPr>
          <a:lstStyle/>
          <a:p>
            <a:pPr marL="0" marR="0">
              <a:lnSpc>
                <a:spcPct val="107000"/>
              </a:lnSpc>
              <a:spcBef>
                <a:spcPts val="0"/>
              </a:spcBef>
              <a:spcAft>
                <a:spcPts val="800"/>
              </a:spcAft>
            </a:pPr>
            <a:br>
              <a:rPr lang="en-US" b="1" dirty="0">
                <a:solidFill>
                  <a:srgbClr val="C00000"/>
                </a:solidFill>
                <a:effectLst/>
                <a:latin typeface="Century Gothic" panose="020B0502020202020204" pitchFamily="34" charset="0"/>
                <a:ea typeface="Calibri" panose="020F0502020204030204" pitchFamily="34" charset="0"/>
                <a:cs typeface="Times New Roman" panose="02020603050405020304" pitchFamily="18" charset="0"/>
              </a:rPr>
            </a:br>
            <a:r>
              <a:rPr lang="en-US" b="1" dirty="0">
                <a:solidFill>
                  <a:srgbClr val="C00000"/>
                </a:solidFill>
                <a:effectLst/>
                <a:latin typeface="Century Gothic" panose="020B0502020202020204" pitchFamily="34" charset="0"/>
                <a:ea typeface="Calibri" panose="020F0502020204030204" pitchFamily="34" charset="0"/>
                <a:cs typeface="Times New Roman" panose="02020603050405020304" pitchFamily="18" charset="0"/>
              </a:rPr>
              <a:t>Please include 3 photos from the project.  </a:t>
            </a:r>
            <a:endParaRPr lang="en-US"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853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8E6C46-1873-48CE-B26A-4E8D93197495}"/>
              </a:ext>
            </a:extLst>
          </p:cNvPr>
          <p:cNvSpPr>
            <a:spLocks noGrp="1"/>
          </p:cNvSpPr>
          <p:nvPr>
            <p:ph idx="1"/>
          </p:nvPr>
        </p:nvSpPr>
        <p:spPr/>
        <p:txBody>
          <a:bodyPr/>
          <a:lstStyle/>
          <a:p>
            <a:r>
              <a:rPr lang="en-US" dirty="0"/>
              <a:t>What do we know about taking a good photo?</a:t>
            </a:r>
          </a:p>
          <a:p>
            <a:r>
              <a:rPr lang="en-US" dirty="0"/>
              <a:t>What do we need to take a good photo?</a:t>
            </a:r>
          </a:p>
          <a:p>
            <a:r>
              <a:rPr lang="en-US" dirty="0"/>
              <a:t>What opportunities are there for us to take photos within our project?</a:t>
            </a:r>
          </a:p>
        </p:txBody>
      </p:sp>
      <p:sp>
        <p:nvSpPr>
          <p:cNvPr id="3" name="Title 2">
            <a:extLst>
              <a:ext uri="{FF2B5EF4-FFF2-40B4-BE49-F238E27FC236}">
                <a16:creationId xmlns:a16="http://schemas.microsoft.com/office/drawing/2014/main" id="{FC0CCA4E-1757-4C3F-B172-A5C3FCD55153}"/>
              </a:ext>
            </a:extLst>
          </p:cNvPr>
          <p:cNvSpPr>
            <a:spLocks noGrp="1"/>
          </p:cNvSpPr>
          <p:nvPr>
            <p:ph type="title"/>
          </p:nvPr>
        </p:nvSpPr>
        <p:spPr/>
        <p:txBody>
          <a:bodyPr/>
          <a:lstStyle/>
          <a:p>
            <a:r>
              <a:rPr lang="en-US" dirty="0"/>
              <a:t>Photography</a:t>
            </a:r>
          </a:p>
        </p:txBody>
      </p:sp>
    </p:spTree>
    <p:extLst>
      <p:ext uri="{BB962C8B-B14F-4D97-AF65-F5344CB8AC3E}">
        <p14:creationId xmlns:p14="http://schemas.microsoft.com/office/powerpoint/2010/main" val="35498612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526F15A-AF08-4187-AB9C-7E7DB0BCFCE1}"/>
              </a:ext>
            </a:extLst>
          </p:cNvPr>
          <p:cNvSpPr>
            <a:spLocks noGrp="1"/>
          </p:cNvSpPr>
          <p:nvPr>
            <p:ph type="body" idx="1"/>
          </p:nvPr>
        </p:nvSpPr>
        <p:spPr>
          <a:xfrm>
            <a:off x="839788" y="1679881"/>
            <a:ext cx="5157787" cy="823912"/>
          </a:xfrm>
        </p:spPr>
        <p:txBody>
          <a:bodyPr/>
          <a:lstStyle/>
          <a:p>
            <a:r>
              <a:rPr lang="en-US" dirty="0"/>
              <a:t>Ask yourself</a:t>
            </a:r>
          </a:p>
          <a:p>
            <a:endParaRPr lang="en-US" dirty="0"/>
          </a:p>
        </p:txBody>
      </p:sp>
      <p:sp>
        <p:nvSpPr>
          <p:cNvPr id="2" name="Content Placeholder 1">
            <a:extLst>
              <a:ext uri="{FF2B5EF4-FFF2-40B4-BE49-F238E27FC236}">
                <a16:creationId xmlns:a16="http://schemas.microsoft.com/office/drawing/2014/main" id="{587AE157-D7C0-4AB6-99B2-0FF8E37B3086}"/>
              </a:ext>
            </a:extLst>
          </p:cNvPr>
          <p:cNvSpPr>
            <a:spLocks noGrp="1"/>
          </p:cNvSpPr>
          <p:nvPr>
            <p:ph sz="half" idx="2"/>
          </p:nvPr>
        </p:nvSpPr>
        <p:spPr>
          <a:xfrm>
            <a:off x="839788" y="2067339"/>
            <a:ext cx="4167641" cy="4152485"/>
          </a:xfrm>
        </p:spPr>
        <p:txBody>
          <a:bodyPr/>
          <a:lstStyle/>
          <a:p>
            <a:r>
              <a:rPr lang="en-US" sz="2400" dirty="0">
                <a:solidFill>
                  <a:schemeClr val="accent3">
                    <a:lumMod val="75000"/>
                  </a:schemeClr>
                </a:solidFill>
              </a:rPr>
              <a:t>Why</a:t>
            </a:r>
            <a:r>
              <a:rPr lang="en-US" sz="2400" dirty="0"/>
              <a:t> am I taking this photo?</a:t>
            </a:r>
          </a:p>
          <a:p>
            <a:r>
              <a:rPr lang="en-US" sz="2400" dirty="0">
                <a:solidFill>
                  <a:schemeClr val="accent3">
                    <a:lumMod val="75000"/>
                  </a:schemeClr>
                </a:solidFill>
              </a:rPr>
              <a:t>What</a:t>
            </a:r>
            <a:r>
              <a:rPr lang="en-US" sz="2400" dirty="0"/>
              <a:t> is my message?</a:t>
            </a:r>
          </a:p>
          <a:p>
            <a:r>
              <a:rPr lang="en-US" sz="2400" dirty="0">
                <a:solidFill>
                  <a:schemeClr val="accent3">
                    <a:lumMod val="75000"/>
                  </a:schemeClr>
                </a:solidFill>
              </a:rPr>
              <a:t>What</a:t>
            </a:r>
            <a:r>
              <a:rPr lang="en-US" sz="2400" dirty="0"/>
              <a:t> do I want the viewer to understand/ feel?</a:t>
            </a:r>
          </a:p>
          <a:p>
            <a:endParaRPr lang="en-US" sz="2400" dirty="0"/>
          </a:p>
          <a:p>
            <a:pPr marL="0" indent="0">
              <a:buNone/>
            </a:pPr>
            <a:r>
              <a:rPr lang="en-US" sz="2400" b="1" dirty="0"/>
              <a:t>When taking a photo consider</a:t>
            </a:r>
          </a:p>
          <a:p>
            <a:r>
              <a:rPr lang="en-US" sz="2400" dirty="0"/>
              <a:t>Details</a:t>
            </a:r>
          </a:p>
          <a:p>
            <a:r>
              <a:rPr lang="en-US" sz="2400" dirty="0"/>
              <a:t>Portraits</a:t>
            </a:r>
          </a:p>
          <a:p>
            <a:r>
              <a:rPr lang="en-US" sz="2400" dirty="0"/>
              <a:t>Scenes</a:t>
            </a:r>
          </a:p>
        </p:txBody>
      </p:sp>
      <p:sp>
        <p:nvSpPr>
          <p:cNvPr id="3" name="Title 2">
            <a:extLst>
              <a:ext uri="{FF2B5EF4-FFF2-40B4-BE49-F238E27FC236}">
                <a16:creationId xmlns:a16="http://schemas.microsoft.com/office/drawing/2014/main" id="{2D3AB354-0145-4997-A628-C3000BFC6536}"/>
              </a:ext>
            </a:extLst>
          </p:cNvPr>
          <p:cNvSpPr>
            <a:spLocks noGrp="1"/>
          </p:cNvSpPr>
          <p:nvPr>
            <p:ph type="title"/>
          </p:nvPr>
        </p:nvSpPr>
        <p:spPr/>
        <p:txBody>
          <a:bodyPr/>
          <a:lstStyle/>
          <a:p>
            <a:r>
              <a:rPr lang="en-US" dirty="0"/>
              <a:t>Telling stories with photos</a:t>
            </a:r>
          </a:p>
        </p:txBody>
      </p:sp>
      <p:pic>
        <p:nvPicPr>
          <p:cNvPr id="1036" name="Picture 12">
            <a:extLst>
              <a:ext uri="{FF2B5EF4-FFF2-40B4-BE49-F238E27FC236}">
                <a16:creationId xmlns:a16="http://schemas.microsoft.com/office/drawing/2014/main" id="{E9DC0784-EB9C-4141-A305-EC5C8A89AF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6368" y="2204103"/>
            <a:ext cx="2857728" cy="2064939"/>
          </a:xfrm>
          <a:prstGeom prst="rect">
            <a:avLst/>
          </a:prstGeom>
          <a:noFill/>
          <a:extLst>
            <a:ext uri="{909E8E84-426E-40DD-AFC4-6F175D3DCCD1}">
              <a14:hiddenFill xmlns:a14="http://schemas.microsoft.com/office/drawing/2010/main">
                <a:solidFill>
                  <a:srgbClr val="FFFFFF"/>
                </a:solidFill>
              </a14:hiddenFill>
            </a:ext>
          </a:extLst>
        </p:spPr>
      </p:pic>
      <p:sp>
        <p:nvSpPr>
          <p:cNvPr id="19" name="Content Placeholder 1">
            <a:extLst>
              <a:ext uri="{FF2B5EF4-FFF2-40B4-BE49-F238E27FC236}">
                <a16:creationId xmlns:a16="http://schemas.microsoft.com/office/drawing/2014/main" id="{812E2280-2A59-4919-83FC-A1AEA75B2125}"/>
              </a:ext>
            </a:extLst>
          </p:cNvPr>
          <p:cNvSpPr txBox="1">
            <a:spLocks/>
          </p:cNvSpPr>
          <p:nvPr/>
        </p:nvSpPr>
        <p:spPr>
          <a:xfrm>
            <a:off x="5317445" y="1494350"/>
            <a:ext cx="4167641" cy="43619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Tips for interesting photos</a:t>
            </a:r>
          </a:p>
          <a:p>
            <a:r>
              <a:rPr lang="en-US" sz="2400" dirty="0"/>
              <a:t>Vary angles </a:t>
            </a:r>
          </a:p>
          <a:p>
            <a:r>
              <a:rPr lang="en-US" sz="2400" dirty="0"/>
              <a:t>Take different frames - horizontal and vertical</a:t>
            </a:r>
          </a:p>
          <a:p>
            <a:r>
              <a:rPr lang="en-US" sz="2400" dirty="0"/>
              <a:t>Take more than one photo considering context, angle and frame</a:t>
            </a:r>
          </a:p>
          <a:p>
            <a:endParaRPr lang="en-US" sz="2400" dirty="0"/>
          </a:p>
        </p:txBody>
      </p:sp>
    </p:spTree>
    <p:extLst>
      <p:ext uri="{BB962C8B-B14F-4D97-AF65-F5344CB8AC3E}">
        <p14:creationId xmlns:p14="http://schemas.microsoft.com/office/powerpoint/2010/main" val="20938001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86FE99-C4FB-493E-B021-F738BE5D64C1}"/>
              </a:ext>
            </a:extLst>
          </p:cNvPr>
          <p:cNvSpPr>
            <a:spLocks noGrp="1"/>
          </p:cNvSpPr>
          <p:nvPr>
            <p:ph sz="half" idx="2"/>
          </p:nvPr>
        </p:nvSpPr>
        <p:spPr>
          <a:xfrm>
            <a:off x="839788" y="1537252"/>
            <a:ext cx="3635829" cy="3654540"/>
          </a:xfrm>
        </p:spPr>
        <p:txBody>
          <a:bodyPr/>
          <a:lstStyle/>
          <a:p>
            <a:pPr marL="0" indent="0">
              <a:buNone/>
            </a:pPr>
            <a:r>
              <a:rPr lang="en-US" sz="2000" b="1" dirty="0"/>
              <a:t>1. Light</a:t>
            </a:r>
          </a:p>
          <a:p>
            <a:r>
              <a:rPr lang="en-US" sz="2000" dirty="0"/>
              <a:t>Ensures clarity. </a:t>
            </a:r>
          </a:p>
          <a:p>
            <a:r>
              <a:rPr lang="en-US" sz="2000" dirty="0"/>
              <a:t>Bad light causes loss of details. </a:t>
            </a:r>
          </a:p>
          <a:p>
            <a:r>
              <a:rPr lang="en-US" sz="2000" dirty="0"/>
              <a:t>Shoot during sunrise and before sunset</a:t>
            </a:r>
          </a:p>
          <a:p>
            <a:r>
              <a:rPr lang="en-US" sz="2000" dirty="0"/>
              <a:t>Take advantage of cloud cover</a:t>
            </a:r>
          </a:p>
          <a:p>
            <a:r>
              <a:rPr lang="en-US" sz="2000" dirty="0"/>
              <a:t>Use flash even during daylight</a:t>
            </a:r>
          </a:p>
        </p:txBody>
      </p:sp>
      <p:sp>
        <p:nvSpPr>
          <p:cNvPr id="6" name="Title 5">
            <a:extLst>
              <a:ext uri="{FF2B5EF4-FFF2-40B4-BE49-F238E27FC236}">
                <a16:creationId xmlns:a16="http://schemas.microsoft.com/office/drawing/2014/main" id="{88B0EC4C-A0F1-4332-A65E-0F2A2EA8800E}"/>
              </a:ext>
            </a:extLst>
          </p:cNvPr>
          <p:cNvSpPr>
            <a:spLocks noGrp="1"/>
          </p:cNvSpPr>
          <p:nvPr>
            <p:ph type="title"/>
          </p:nvPr>
        </p:nvSpPr>
        <p:spPr/>
        <p:txBody>
          <a:bodyPr/>
          <a:lstStyle/>
          <a:p>
            <a:r>
              <a:rPr lang="en-US" dirty="0"/>
              <a:t>Photography</a:t>
            </a:r>
          </a:p>
        </p:txBody>
      </p:sp>
      <p:sp>
        <p:nvSpPr>
          <p:cNvPr id="10" name="Content Placeholder 9">
            <a:extLst>
              <a:ext uri="{FF2B5EF4-FFF2-40B4-BE49-F238E27FC236}">
                <a16:creationId xmlns:a16="http://schemas.microsoft.com/office/drawing/2014/main" id="{964AEF0E-338A-4C97-A27A-AC608DAA35A5}"/>
              </a:ext>
            </a:extLst>
          </p:cNvPr>
          <p:cNvSpPr>
            <a:spLocks noGrp="1"/>
          </p:cNvSpPr>
          <p:nvPr>
            <p:ph sz="quarter" idx="4"/>
          </p:nvPr>
        </p:nvSpPr>
        <p:spPr>
          <a:xfrm>
            <a:off x="8273143" y="1537252"/>
            <a:ext cx="3439886" cy="3735389"/>
          </a:xfrm>
        </p:spPr>
        <p:txBody>
          <a:bodyPr/>
          <a:lstStyle/>
          <a:p>
            <a:pPr marL="0" indent="0">
              <a:buNone/>
            </a:pPr>
            <a:r>
              <a:rPr lang="en-US" sz="2000" b="1" dirty="0"/>
              <a:t>3. Moment</a:t>
            </a:r>
          </a:p>
          <a:p>
            <a:r>
              <a:rPr lang="en-US" sz="2000" dirty="0"/>
              <a:t>Look for human emotion or interaction</a:t>
            </a:r>
          </a:p>
          <a:p>
            <a:r>
              <a:rPr lang="en-US" sz="2000" dirty="0"/>
              <a:t>Talking photo</a:t>
            </a:r>
          </a:p>
        </p:txBody>
      </p:sp>
      <p:sp>
        <p:nvSpPr>
          <p:cNvPr id="11" name="Content Placeholder 2">
            <a:extLst>
              <a:ext uri="{FF2B5EF4-FFF2-40B4-BE49-F238E27FC236}">
                <a16:creationId xmlns:a16="http://schemas.microsoft.com/office/drawing/2014/main" id="{754C315A-9711-4D2B-A297-97D92C6D2947}"/>
              </a:ext>
            </a:extLst>
          </p:cNvPr>
          <p:cNvSpPr txBox="1">
            <a:spLocks/>
          </p:cNvSpPr>
          <p:nvPr/>
        </p:nvSpPr>
        <p:spPr>
          <a:xfrm>
            <a:off x="4475618" y="1537252"/>
            <a:ext cx="3240768" cy="460172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dirty="0"/>
              <a:t>2. Background</a:t>
            </a:r>
          </a:p>
          <a:p>
            <a:r>
              <a:rPr lang="en-US" sz="2000" dirty="0"/>
              <a:t>Sky makes a good background. Others- wall, curtain hangings etc.</a:t>
            </a:r>
          </a:p>
          <a:p>
            <a:r>
              <a:rPr lang="en-US" sz="2000" dirty="0"/>
              <a:t>Background should not have much distraction </a:t>
            </a:r>
          </a:p>
          <a:p>
            <a:endParaRPr lang="en-US" sz="2000" dirty="0"/>
          </a:p>
        </p:txBody>
      </p:sp>
      <p:pic>
        <p:nvPicPr>
          <p:cNvPr id="2050" name="Picture 2">
            <a:extLst>
              <a:ext uri="{FF2B5EF4-FFF2-40B4-BE49-F238E27FC236}">
                <a16:creationId xmlns:a16="http://schemas.microsoft.com/office/drawing/2014/main" id="{41A15AA1-DD40-47A7-BFC9-3863A72F02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6954" y="4295848"/>
            <a:ext cx="3624591" cy="253724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picture containing sky, outdoor, ground, herd&#10;&#10;Description automatically generated">
            <a:extLst>
              <a:ext uri="{FF2B5EF4-FFF2-40B4-BE49-F238E27FC236}">
                <a16:creationId xmlns:a16="http://schemas.microsoft.com/office/drawing/2014/main" id="{A45902D6-85B6-4B74-A796-FD2F86C4C88E}"/>
              </a:ext>
            </a:extLst>
          </p:cNvPr>
          <p:cNvPicPr>
            <a:picLocks noChangeAspect="1"/>
          </p:cNvPicPr>
          <p:nvPr/>
        </p:nvPicPr>
        <p:blipFill>
          <a:blip r:embed="rId4"/>
          <a:stretch>
            <a:fillRect/>
          </a:stretch>
        </p:blipFill>
        <p:spPr>
          <a:xfrm>
            <a:off x="8237673" y="4254828"/>
            <a:ext cx="3393487" cy="2545115"/>
          </a:xfrm>
          <a:prstGeom prst="rect">
            <a:avLst/>
          </a:prstGeom>
        </p:spPr>
      </p:pic>
      <p:pic>
        <p:nvPicPr>
          <p:cNvPr id="2052" name="Picture 4">
            <a:extLst>
              <a:ext uri="{FF2B5EF4-FFF2-40B4-BE49-F238E27FC236}">
                <a16:creationId xmlns:a16="http://schemas.microsoft.com/office/drawing/2014/main" id="{4604E725-CECE-423E-8D76-510FE86535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6972" y="4249007"/>
            <a:ext cx="3552798" cy="2545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3585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ACFB142-335E-4738-8357-34DE9A4BCE1E}"/>
              </a:ext>
            </a:extLst>
          </p:cNvPr>
          <p:cNvSpPr>
            <a:spLocks noGrp="1"/>
          </p:cNvSpPr>
          <p:nvPr>
            <p:ph type="sldNum" sz="quarter" idx="10"/>
          </p:nvPr>
        </p:nvSpPr>
        <p:spPr>
          <a:xfrm>
            <a:off x="0" y="7440613"/>
            <a:ext cx="336550" cy="228600"/>
          </a:xfrm>
          <a:prstGeom prst="rect">
            <a:avLst/>
          </a:prstGeom>
        </p:spPr>
        <p:txBody>
          <a:bodyPr/>
          <a:lstStyle>
            <a:defPPr>
              <a:defRPr lang="en-US"/>
            </a:defPPr>
            <a:lvl1pPr algn="l" defTabSz="509412" rtl="0" eaLnBrk="1" fontAlgn="auto" hangingPunct="1">
              <a:spcBef>
                <a:spcPts val="0"/>
              </a:spcBef>
              <a:spcAft>
                <a:spcPts val="0"/>
              </a:spcAft>
              <a:defRPr sz="1000" b="1" kern="1200">
                <a:solidFill>
                  <a:schemeClr val="bg1"/>
                </a:solidFill>
                <a:latin typeface="+mn-lt"/>
                <a:ea typeface="+mn-ea"/>
                <a:cs typeface="+mn-cs"/>
              </a:defRPr>
            </a:lvl1pPr>
            <a:lvl2pPr marL="508000" indent="-50800" algn="l" defTabSz="508000" rtl="0" eaLnBrk="0" fontAlgn="base" hangingPunct="0">
              <a:spcBef>
                <a:spcPct val="0"/>
              </a:spcBef>
              <a:spcAft>
                <a:spcPct val="0"/>
              </a:spcAft>
              <a:defRPr sz="2000" kern="1200">
                <a:solidFill>
                  <a:schemeClr val="tx1"/>
                </a:solidFill>
                <a:latin typeface="Calibri" panose="020F0502020204030204" pitchFamily="34" charset="0"/>
                <a:ea typeface="+mn-ea"/>
                <a:cs typeface="+mn-cs"/>
              </a:defRPr>
            </a:lvl2pPr>
            <a:lvl3pPr marL="1017588" indent="-103188" algn="l" defTabSz="508000" rtl="0" eaLnBrk="0" fontAlgn="base" hangingPunct="0">
              <a:spcBef>
                <a:spcPct val="0"/>
              </a:spcBef>
              <a:spcAft>
                <a:spcPct val="0"/>
              </a:spcAft>
              <a:defRPr sz="2000" kern="1200">
                <a:solidFill>
                  <a:schemeClr val="tx1"/>
                </a:solidFill>
                <a:latin typeface="Calibri" panose="020F0502020204030204" pitchFamily="34" charset="0"/>
                <a:ea typeface="+mn-ea"/>
                <a:cs typeface="+mn-cs"/>
              </a:defRPr>
            </a:lvl3pPr>
            <a:lvl4pPr marL="1527175" indent="-155575" algn="l" defTabSz="508000" rtl="0" eaLnBrk="0" fontAlgn="base" hangingPunct="0">
              <a:spcBef>
                <a:spcPct val="0"/>
              </a:spcBef>
              <a:spcAft>
                <a:spcPct val="0"/>
              </a:spcAft>
              <a:defRPr sz="2000" kern="1200">
                <a:solidFill>
                  <a:schemeClr val="tx1"/>
                </a:solidFill>
                <a:latin typeface="Calibri" panose="020F0502020204030204" pitchFamily="34" charset="0"/>
                <a:ea typeface="+mn-ea"/>
                <a:cs typeface="+mn-cs"/>
              </a:defRPr>
            </a:lvl4pPr>
            <a:lvl5pPr marL="2036763" indent="-207963" algn="l" defTabSz="508000" rtl="0" eaLnBrk="0" fontAlgn="base" hangingPunct="0">
              <a:spcBef>
                <a:spcPct val="0"/>
              </a:spcBef>
              <a:spcAft>
                <a:spcPct val="0"/>
              </a:spcAft>
              <a:defRPr sz="2000" kern="1200">
                <a:solidFill>
                  <a:schemeClr val="tx1"/>
                </a:solidFill>
                <a:latin typeface="Calibri" panose="020F0502020204030204" pitchFamily="34" charset="0"/>
                <a:ea typeface="+mn-ea"/>
                <a:cs typeface="+mn-cs"/>
              </a:defRPr>
            </a:lvl5pPr>
            <a:lvl6pPr marL="2286000" algn="l" defTabSz="914400" rtl="0" eaLnBrk="1" latinLnBrk="0" hangingPunct="1">
              <a:defRPr sz="2000" kern="1200">
                <a:solidFill>
                  <a:schemeClr val="tx1"/>
                </a:solidFill>
                <a:latin typeface="Calibri" panose="020F0502020204030204" pitchFamily="34" charset="0"/>
                <a:ea typeface="+mn-ea"/>
                <a:cs typeface="+mn-cs"/>
              </a:defRPr>
            </a:lvl6pPr>
            <a:lvl7pPr marL="2743200" algn="l" defTabSz="914400" rtl="0" eaLnBrk="1" latinLnBrk="0" hangingPunct="1">
              <a:defRPr sz="2000" kern="1200">
                <a:solidFill>
                  <a:schemeClr val="tx1"/>
                </a:solidFill>
                <a:latin typeface="Calibri" panose="020F0502020204030204" pitchFamily="34" charset="0"/>
                <a:ea typeface="+mn-ea"/>
                <a:cs typeface="+mn-cs"/>
              </a:defRPr>
            </a:lvl7pPr>
            <a:lvl8pPr marL="3200400" algn="l" defTabSz="914400" rtl="0" eaLnBrk="1" latinLnBrk="0" hangingPunct="1">
              <a:defRPr sz="2000" kern="1200">
                <a:solidFill>
                  <a:schemeClr val="tx1"/>
                </a:solidFill>
                <a:latin typeface="Calibri" panose="020F0502020204030204" pitchFamily="34" charset="0"/>
                <a:ea typeface="+mn-ea"/>
                <a:cs typeface="+mn-cs"/>
              </a:defRPr>
            </a:lvl8pPr>
            <a:lvl9pPr marL="3657600" algn="l" defTabSz="914400" rtl="0" eaLnBrk="1" latinLnBrk="0" hangingPunct="1">
              <a:defRPr sz="2000" kern="1200">
                <a:solidFill>
                  <a:schemeClr val="tx1"/>
                </a:solidFill>
                <a:latin typeface="Calibri" panose="020F0502020204030204" pitchFamily="34" charset="0"/>
                <a:ea typeface="+mn-ea"/>
                <a:cs typeface="+mn-cs"/>
              </a:defRPr>
            </a:lvl9pPr>
          </a:lstStyle>
          <a:p>
            <a:pPr>
              <a:defRPr/>
            </a:pPr>
            <a:fld id="{D8464D62-18E9-4046-AB80-E0CE8F49CDEA}" type="slidenum">
              <a:rPr lang="en-US" smtClean="0"/>
              <a:pPr>
                <a:defRPr/>
              </a:pPr>
              <a:t>44</a:t>
            </a:fld>
            <a:endParaRPr lang="en-US" dirty="0"/>
          </a:p>
        </p:txBody>
      </p:sp>
      <p:pic>
        <p:nvPicPr>
          <p:cNvPr id="114693" name="Picture 4" descr="Image result for questions">
            <a:extLst>
              <a:ext uri="{FF2B5EF4-FFF2-40B4-BE49-F238E27FC236}">
                <a16:creationId xmlns:a16="http://schemas.microsoft.com/office/drawing/2014/main" id="{D7DEE20F-09B4-41F0-A925-B0E636E00E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4488" y="757488"/>
            <a:ext cx="9201150" cy="5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ow to Say Thank You in Africa">
            <a:extLst>
              <a:ext uri="{FF2B5EF4-FFF2-40B4-BE49-F238E27FC236}">
                <a16:creationId xmlns:a16="http://schemas.microsoft.com/office/drawing/2014/main" id="{38E60CC1-BA67-42E9-B2E4-0F9FC0740A7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81137" y="200610"/>
            <a:ext cx="9229725" cy="6153150"/>
          </a:xfrm>
          <a:prstGeom prst="rect">
            <a:avLst/>
          </a:prstGeom>
          <a:solidFill>
            <a:srgbClr val="FFFFFF"/>
          </a:solidFill>
        </p:spPr>
      </p:pic>
    </p:spTree>
    <p:extLst>
      <p:ext uri="{BB962C8B-B14F-4D97-AF65-F5344CB8AC3E}">
        <p14:creationId xmlns:p14="http://schemas.microsoft.com/office/powerpoint/2010/main" val="20736808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911DD-4964-4F02-98E0-9D01AA0C903B}"/>
              </a:ext>
            </a:extLst>
          </p:cNvPr>
          <p:cNvSpPr>
            <a:spLocks noGrp="1"/>
          </p:cNvSpPr>
          <p:nvPr>
            <p:ph type="title"/>
          </p:nvPr>
        </p:nvSpPr>
        <p:spPr>
          <a:xfrm>
            <a:off x="2465294" y="121176"/>
            <a:ext cx="7593106" cy="392439"/>
          </a:xfrm>
        </p:spPr>
        <p:txBody>
          <a:bodyPr/>
          <a:lstStyle/>
          <a:p>
            <a:r>
              <a:rPr lang="en-GB" b="1" dirty="0"/>
              <a:t>End of GOYN MEAL Workshop</a:t>
            </a:r>
          </a:p>
        </p:txBody>
      </p:sp>
      <p:sp>
        <p:nvSpPr>
          <p:cNvPr id="3" name="Content Placeholder 2">
            <a:extLst>
              <a:ext uri="{FF2B5EF4-FFF2-40B4-BE49-F238E27FC236}">
                <a16:creationId xmlns:a16="http://schemas.microsoft.com/office/drawing/2014/main" id="{9B4AEE45-1F71-4F62-B1A5-1DB1F6A67EC1}"/>
              </a:ext>
            </a:extLst>
          </p:cNvPr>
          <p:cNvSpPr>
            <a:spLocks noGrp="1"/>
          </p:cNvSpPr>
          <p:nvPr>
            <p:ph idx="1"/>
          </p:nvPr>
        </p:nvSpPr>
        <p:spPr/>
        <p:txBody>
          <a:bodyPr/>
          <a:lstStyle/>
          <a:p>
            <a:endParaRPr lang="en-GB" dirty="0"/>
          </a:p>
        </p:txBody>
      </p:sp>
      <p:sp>
        <p:nvSpPr>
          <p:cNvPr id="4" name="Slide Number Placeholder 3">
            <a:extLst>
              <a:ext uri="{FF2B5EF4-FFF2-40B4-BE49-F238E27FC236}">
                <a16:creationId xmlns:a16="http://schemas.microsoft.com/office/drawing/2014/main" id="{43B01974-32EC-4A46-9CB8-29C5197D4F3F}"/>
              </a:ext>
            </a:extLst>
          </p:cNvPr>
          <p:cNvSpPr>
            <a:spLocks noGrp="1"/>
          </p:cNvSpPr>
          <p:nvPr>
            <p:ph type="sldNum" sz="quarter" idx="4"/>
          </p:nvPr>
        </p:nvSpPr>
        <p:spPr>
          <a:xfrm>
            <a:off x="322415" y="7441142"/>
            <a:ext cx="336919" cy="228600"/>
          </a:xfrm>
          <a:prstGeom prst="rect">
            <a:avLst/>
          </a:prstGeom>
        </p:spPr>
        <p:txBody>
          <a:bodyPr/>
          <a:lstStyle>
            <a:defPPr>
              <a:defRPr lang="en-US"/>
            </a:defPPr>
            <a:lvl1pPr marL="0" algn="l" defTabSz="509412" rtl="0" eaLnBrk="1" latinLnBrk="0" hangingPunct="1">
              <a:defRPr sz="1000" b="1" kern="1200">
                <a:solidFill>
                  <a:schemeClr val="bg1"/>
                </a:solidFill>
                <a:latin typeface="+mn-lt"/>
                <a:ea typeface="+mn-ea"/>
                <a:cs typeface="+mn-cs"/>
              </a:defRPr>
            </a:lvl1pPr>
            <a:lvl2pPr marL="509412" algn="l" defTabSz="509412" rtl="0" eaLnBrk="1" latinLnBrk="0" hangingPunct="1">
              <a:defRPr sz="2000" kern="1200">
                <a:solidFill>
                  <a:schemeClr val="tx1"/>
                </a:solidFill>
                <a:latin typeface="+mn-lt"/>
                <a:ea typeface="+mn-ea"/>
                <a:cs typeface="+mn-cs"/>
              </a:defRPr>
            </a:lvl2pPr>
            <a:lvl3pPr marL="1018824" algn="l" defTabSz="509412" rtl="0" eaLnBrk="1" latinLnBrk="0" hangingPunct="1">
              <a:defRPr sz="2000" kern="1200">
                <a:solidFill>
                  <a:schemeClr val="tx1"/>
                </a:solidFill>
                <a:latin typeface="+mn-lt"/>
                <a:ea typeface="+mn-ea"/>
                <a:cs typeface="+mn-cs"/>
              </a:defRPr>
            </a:lvl3pPr>
            <a:lvl4pPr marL="1528237" algn="l" defTabSz="509412" rtl="0" eaLnBrk="1" latinLnBrk="0" hangingPunct="1">
              <a:defRPr sz="2000" kern="1200">
                <a:solidFill>
                  <a:schemeClr val="tx1"/>
                </a:solidFill>
                <a:latin typeface="+mn-lt"/>
                <a:ea typeface="+mn-ea"/>
                <a:cs typeface="+mn-cs"/>
              </a:defRPr>
            </a:lvl4pPr>
            <a:lvl5pPr marL="2037649" algn="l" defTabSz="509412" rtl="0" eaLnBrk="1" latinLnBrk="0" hangingPunct="1">
              <a:defRPr sz="2000" kern="1200">
                <a:solidFill>
                  <a:schemeClr val="tx1"/>
                </a:solidFill>
                <a:latin typeface="+mn-lt"/>
                <a:ea typeface="+mn-ea"/>
                <a:cs typeface="+mn-cs"/>
              </a:defRPr>
            </a:lvl5pPr>
            <a:lvl6pPr marL="2547061" algn="l" defTabSz="509412" rtl="0" eaLnBrk="1" latinLnBrk="0" hangingPunct="1">
              <a:defRPr sz="2000" kern="1200">
                <a:solidFill>
                  <a:schemeClr val="tx1"/>
                </a:solidFill>
                <a:latin typeface="+mn-lt"/>
                <a:ea typeface="+mn-ea"/>
                <a:cs typeface="+mn-cs"/>
              </a:defRPr>
            </a:lvl6pPr>
            <a:lvl7pPr marL="3056473" algn="l" defTabSz="509412" rtl="0" eaLnBrk="1" latinLnBrk="0" hangingPunct="1">
              <a:defRPr sz="2000" kern="1200">
                <a:solidFill>
                  <a:schemeClr val="tx1"/>
                </a:solidFill>
                <a:latin typeface="+mn-lt"/>
                <a:ea typeface="+mn-ea"/>
                <a:cs typeface="+mn-cs"/>
              </a:defRPr>
            </a:lvl7pPr>
            <a:lvl8pPr marL="3565886" algn="l" defTabSz="509412" rtl="0" eaLnBrk="1" latinLnBrk="0" hangingPunct="1">
              <a:defRPr sz="2000" kern="1200">
                <a:solidFill>
                  <a:schemeClr val="tx1"/>
                </a:solidFill>
                <a:latin typeface="+mn-lt"/>
                <a:ea typeface="+mn-ea"/>
                <a:cs typeface="+mn-cs"/>
              </a:defRPr>
            </a:lvl8pPr>
            <a:lvl9pPr marL="4075298" algn="l" defTabSz="509412" rtl="0" eaLnBrk="1" latinLnBrk="0" hangingPunct="1">
              <a:defRPr sz="2000" kern="1200">
                <a:solidFill>
                  <a:schemeClr val="tx1"/>
                </a:solidFill>
                <a:latin typeface="+mn-lt"/>
                <a:ea typeface="+mn-ea"/>
                <a:cs typeface="+mn-cs"/>
              </a:defRPr>
            </a:lvl9pPr>
          </a:lstStyle>
          <a:p>
            <a:fld id="{3AF21FA0-C69A-D549-B93E-AD7DB9D7EB7A}" type="slidenum">
              <a:rPr lang="en-US" smtClean="0"/>
              <a:pPr/>
              <a:t>46</a:t>
            </a:fld>
            <a:endParaRPr lang="en-US" dirty="0"/>
          </a:p>
        </p:txBody>
      </p:sp>
      <p:pic>
        <p:nvPicPr>
          <p:cNvPr id="3074" name="Picture 2" descr="Related image">
            <a:extLst>
              <a:ext uri="{FF2B5EF4-FFF2-40B4-BE49-F238E27FC236}">
                <a16:creationId xmlns:a16="http://schemas.microsoft.com/office/drawing/2014/main" id="{CA4CED0E-CDD7-4925-866A-DA584D9AAA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8471" y="865396"/>
            <a:ext cx="8512811" cy="5675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2036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282E6B6-C83E-48AE-BB24-51C9556DCDF0}"/>
              </a:ext>
            </a:extLst>
          </p:cNvPr>
          <p:cNvSpPr>
            <a:spLocks noGrp="1"/>
          </p:cNvSpPr>
          <p:nvPr>
            <p:ph type="ctrTitle"/>
          </p:nvPr>
        </p:nvSpPr>
        <p:spPr/>
        <p:txBody>
          <a:bodyPr/>
          <a:lstStyle/>
          <a:p>
            <a:r>
              <a:rPr lang="en-US"/>
              <a:t>Thank you</a:t>
            </a:r>
          </a:p>
        </p:txBody>
      </p:sp>
    </p:spTree>
    <p:extLst>
      <p:ext uri="{BB962C8B-B14F-4D97-AF65-F5344CB8AC3E}">
        <p14:creationId xmlns:p14="http://schemas.microsoft.com/office/powerpoint/2010/main" val="3793482313"/>
      </p:ext>
    </p:extLst>
  </p:cSld>
  <p:clrMapOvr>
    <a:masterClrMapping/>
  </p:clrMapOvr>
</p:sld>
</file>

<file path=ppt/theme/theme1.xml><?xml version="1.0" encoding="utf-8"?>
<a:theme xmlns:a="http://schemas.openxmlformats.org/drawingml/2006/main" name="CRS_2020_Microsoft">
  <a:themeElements>
    <a:clrScheme name="CRS_2020_Palette_Microsoft">
      <a:dk1>
        <a:srgbClr val="000000"/>
      </a:dk1>
      <a:lt1>
        <a:srgbClr val="FFFFFF"/>
      </a:lt1>
      <a:dk2>
        <a:srgbClr val="00A2C7"/>
      </a:dk2>
      <a:lt2>
        <a:srgbClr val="BFB8AF"/>
      </a:lt2>
      <a:accent1>
        <a:srgbClr val="7999AC"/>
      </a:accent1>
      <a:accent2>
        <a:srgbClr val="9053A1"/>
      </a:accent2>
      <a:accent3>
        <a:srgbClr val="79A02C"/>
      </a:accent3>
      <a:accent4>
        <a:srgbClr val="EF6E0B"/>
      </a:accent4>
      <a:accent5>
        <a:srgbClr val="0099A9"/>
      </a:accent5>
      <a:accent6>
        <a:srgbClr val="00468B"/>
      </a:accent6>
      <a:hlink>
        <a:srgbClr val="00A2C7"/>
      </a:hlink>
      <a:folHlink>
        <a:srgbClr val="9053A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3A981FEB-7577-D442-A8B5-4B923C85E9CF}" vid="{E22DD1BF-CC93-D84E-88AA-1E1782CEBD5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709D859C0D7C4F8DA043A4437FB5A0" ma:contentTypeVersion="14" ma:contentTypeDescription="Create a new document." ma:contentTypeScope="" ma:versionID="04213aa0241c05c5504cb4f951907a50">
  <xsd:schema xmlns:xsd="http://www.w3.org/2001/XMLSchema" xmlns:xs="http://www.w3.org/2001/XMLSchema" xmlns:p="http://schemas.microsoft.com/office/2006/metadata/properties" xmlns:ns2="52f63ad1-44a7-4b65-a929-259de5c3611a" xmlns:ns3="a6660d18-d847-44ff-8dff-9e905cc7b1ad" targetNamespace="http://schemas.microsoft.com/office/2006/metadata/properties" ma:root="true" ma:fieldsID="0af6c81414e9b17fbbc3f5cafc7969bd" ns2:_="" ns3:_="">
    <xsd:import namespace="52f63ad1-44a7-4b65-a929-259de5c3611a"/>
    <xsd:import namespace="a6660d18-d847-44ff-8dff-9e905cc7b1a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anguage" minOccurs="0"/>
                <xsd:element ref="ns2:Role" minOccurs="0"/>
                <xsd:element ref="ns2:Session_x0020_description" minOccurs="0"/>
                <xsd:element ref="ns2:t9gc" minOccurs="0"/>
                <xsd:element ref="ns2:DocumentType" minOccurs="0"/>
                <xsd:element ref="ns2:SessionNumber" minOccurs="0"/>
                <xsd:element ref="ns2:Sub_x002d_typ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f63ad1-44a7-4b65-a929-259de5c361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anguage" ma:index="12" nillable="true" ma:displayName="Language" ma:default="English" ma:format="Dropdown" ma:internalName="Language">
      <xsd:simpleType>
        <xsd:restriction base="dms:Choice">
          <xsd:enumeration value="English"/>
          <xsd:enumeration value="French"/>
          <xsd:enumeration value="Spanish"/>
        </xsd:restriction>
      </xsd:simpleType>
    </xsd:element>
    <xsd:element name="Role" ma:index="13" nillable="true" ma:displayName="Role" ma:default="Participant" ma:internalName="Role">
      <xsd:complexType>
        <xsd:complexContent>
          <xsd:extension base="dms:MultiChoice">
            <xsd:sequence>
              <xsd:element name="Value" maxOccurs="unbounded" minOccurs="0" nillable="true">
                <xsd:simpleType>
                  <xsd:restriction base="dms:Choice">
                    <xsd:enumeration value="Participant"/>
                    <xsd:enumeration value="Facilitator"/>
                    <xsd:enumeration value="Program manager/CoP"/>
                  </xsd:restriction>
                </xsd:simpleType>
              </xsd:element>
            </xsd:sequence>
          </xsd:extension>
        </xsd:complexContent>
      </xsd:complexType>
    </xsd:element>
    <xsd:element name="Session_x0020_description" ma:index="14" nillable="true" ma:displayName="Session description" ma:internalName="Session_x0020_description">
      <xsd:simpleType>
        <xsd:restriction base="dms:Text">
          <xsd:maxLength value="255"/>
        </xsd:restriction>
      </xsd:simpleType>
    </xsd:element>
    <xsd:element name="t9gc" ma:index="15" nillable="true" ma:displayName="Session" ma:internalName="t9gc">
      <xsd:simpleType>
        <xsd:restriction base="dms:Number"/>
      </xsd:simpleType>
    </xsd:element>
    <xsd:element name="DocumentType" ma:index="16" nillable="true" ma:displayName="Document Type " ma:format="Dropdown" ma:internalName="DocumentType">
      <xsd:simpleType>
        <xsd:restriction base="dms:Text">
          <xsd:maxLength value="255"/>
        </xsd:restriction>
      </xsd:simpleType>
    </xsd:element>
    <xsd:element name="SessionNumber" ma:index="17" nillable="true" ma:displayName="Session Number " ma:format="Dropdown" ma:internalName="SessionNumber" ma:percentage="FALSE">
      <xsd:simpleType>
        <xsd:restriction base="dms:Number"/>
      </xsd:simpleType>
    </xsd:element>
    <xsd:element name="Sub_x002d_type" ma:index="18" nillable="true" ma:displayName="Sub-type " ma:format="Dropdown" ma:internalName="Sub_x002d_typ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6660d18-d847-44ff-8dff-9e905cc7b1a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ession_x0020_description xmlns="52f63ad1-44a7-4b65-a929-259de5c3611a">Introduction to SMILER+</Session_x0020_description>
    <Role xmlns="52f63ad1-44a7-4b65-a929-259de5c3611a">
      <Value>Participant</Value>
    </Role>
    <Language xmlns="52f63ad1-44a7-4b65-a929-259de5c3611a">English</Language>
    <t9gc xmlns="52f63ad1-44a7-4b65-a929-259de5c3611a">1</t9gc>
    <DocumentType xmlns="52f63ad1-44a7-4b65-a929-259de5c3611a">Session slides</DocumentType>
    <SessionNumber xmlns="52f63ad1-44a7-4b65-a929-259de5c3611a" xsi:nil="true"/>
    <Sub_x002d_type xmlns="52f63ad1-44a7-4b65-a929-259de5c3611a" xsi:nil="true"/>
  </documentManagement>
</p:properties>
</file>

<file path=customXml/itemProps1.xml><?xml version="1.0" encoding="utf-8"?>
<ds:datastoreItem xmlns:ds="http://schemas.openxmlformats.org/officeDocument/2006/customXml" ds:itemID="{E5C40037-BDB4-4081-AB09-7F4D1CFC86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f63ad1-44a7-4b65-a929-259de5c3611a"/>
    <ds:schemaRef ds:uri="a6660d18-d847-44ff-8dff-9e905cc7b1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EDEFCE-2F92-4EA2-A719-3EFE8834EB51}">
  <ds:schemaRefs>
    <ds:schemaRef ds:uri="http://schemas.microsoft.com/sharepoint/v3/contenttype/forms"/>
  </ds:schemaRefs>
</ds:datastoreItem>
</file>

<file path=customXml/itemProps3.xml><?xml version="1.0" encoding="utf-8"?>
<ds:datastoreItem xmlns:ds="http://schemas.openxmlformats.org/officeDocument/2006/customXml" ds:itemID="{9025FA0B-54E0-4334-A17C-4D88F88239AF}">
  <ds:schemaRefs>
    <ds:schemaRef ds:uri="http://schemas.microsoft.com/office/2006/metadata/properties"/>
    <ds:schemaRef ds:uri="http://schemas.microsoft.com/office/infopath/2007/PartnerControls"/>
    <ds:schemaRef ds:uri="52f63ad1-44a7-4b65-a929-259de5c3611a"/>
  </ds:schemaRefs>
</ds:datastoreItem>
</file>

<file path=docProps/app.xml><?xml version="1.0" encoding="utf-8"?>
<Properties xmlns="http://schemas.openxmlformats.org/officeDocument/2006/extended-properties" xmlns:vt="http://schemas.openxmlformats.org/officeDocument/2006/docPropsVTypes">
  <Template>CRS_2020_Microsoft</Template>
  <TotalTime>13131</TotalTime>
  <Words>3680</Words>
  <Application>Microsoft Office PowerPoint</Application>
  <PresentationFormat>Widescreen</PresentationFormat>
  <Paragraphs>517</Paragraphs>
  <Slides>47</Slides>
  <Notes>19</Notes>
  <HiddenSlides>4</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47</vt:i4>
      </vt:variant>
    </vt:vector>
  </HeadingPairs>
  <TitlesOfParts>
    <vt:vector size="57" baseType="lpstr">
      <vt:lpstr>Arial</vt:lpstr>
      <vt:lpstr>Calibri</vt:lpstr>
      <vt:lpstr>Calibri Light</vt:lpstr>
      <vt:lpstr>Century Gothic</vt:lpstr>
      <vt:lpstr>Comic Sans MS</vt:lpstr>
      <vt:lpstr>Courier New</vt:lpstr>
      <vt:lpstr>Segoe UI</vt:lpstr>
      <vt:lpstr>Times</vt:lpstr>
      <vt:lpstr>Wingdings</vt:lpstr>
      <vt:lpstr>CRS_2020_Microsoft</vt:lpstr>
      <vt:lpstr>PowerPoint Presentation</vt:lpstr>
      <vt:lpstr>Global Opportunity Youth Network (GOYN)  MEAL WORKSHOP 17th and 26th August 2021</vt:lpstr>
      <vt:lpstr>Introductions</vt:lpstr>
      <vt:lpstr>Zoom meeting basics and norms</vt:lpstr>
      <vt:lpstr>Introduction to MEAL</vt:lpstr>
      <vt:lpstr>What is MEAL?</vt:lpstr>
      <vt:lpstr>Defining MEAL</vt:lpstr>
      <vt:lpstr>Why MEAL?</vt:lpstr>
      <vt:lpstr>MEAL is critically linked to the project cycle</vt:lpstr>
      <vt:lpstr>PowerPoint Presentation</vt:lpstr>
      <vt:lpstr>PowerPoint Presentation</vt:lpstr>
      <vt:lpstr>Project Design</vt:lpstr>
      <vt:lpstr>PowerPoint Presentation</vt:lpstr>
      <vt:lpstr>PowerPoint Presentation</vt:lpstr>
      <vt:lpstr>Solution tree</vt:lpstr>
      <vt:lpstr>PowerPoint Presentation</vt:lpstr>
      <vt:lpstr>Project Design</vt:lpstr>
      <vt:lpstr>Theory of Change (TOC)</vt:lpstr>
      <vt:lpstr>TOC Example</vt:lpstr>
      <vt:lpstr>TOC for GOYN</vt:lpstr>
      <vt:lpstr>Changemakers TOCs</vt:lpstr>
      <vt:lpstr>Changemakers TOCs Cont’s</vt:lpstr>
      <vt:lpstr>PowerPoint Presentation</vt:lpstr>
      <vt:lpstr>Project Design</vt:lpstr>
      <vt:lpstr>Results Framework (RF)</vt:lpstr>
      <vt:lpstr>PowerPoint Presentation</vt:lpstr>
      <vt:lpstr>RF Example 1</vt:lpstr>
      <vt:lpstr>Menstrual Hygiene Project – Monica and Team from Changamwe</vt:lpstr>
      <vt:lpstr>Environment project - Green Spaces</vt:lpstr>
      <vt:lpstr>Project Design</vt:lpstr>
      <vt:lpstr>What is a Logical Framework?</vt:lpstr>
      <vt:lpstr>LogFrame Template</vt:lpstr>
      <vt:lpstr>Menstrual Hygiene Project – Monica and Team Changamwe</vt:lpstr>
      <vt:lpstr>Environment Project – Green Spaces</vt:lpstr>
      <vt:lpstr>PowerPoint Presentation</vt:lpstr>
      <vt:lpstr>Reporting</vt:lpstr>
      <vt:lpstr>What is a report?</vt:lpstr>
      <vt:lpstr>Preparation for report writing</vt:lpstr>
      <vt:lpstr>Preparing for report writing</vt:lpstr>
      <vt:lpstr>GOYN Report template</vt:lpstr>
      <vt:lpstr>Photography</vt:lpstr>
      <vt:lpstr>Telling stories with photos</vt:lpstr>
      <vt:lpstr>Photography</vt:lpstr>
      <vt:lpstr>PowerPoint Presentation</vt:lpstr>
      <vt:lpstr>PowerPoint Presentation</vt:lpstr>
      <vt:lpstr>End of GOYN MEAL Workshop</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Solveig Marina Bang</dc:creator>
  <cp:lastModifiedBy>James Ndungu</cp:lastModifiedBy>
  <cp:revision>229</cp:revision>
  <dcterms:created xsi:type="dcterms:W3CDTF">2020-08-17T19:27:01Z</dcterms:created>
  <dcterms:modified xsi:type="dcterms:W3CDTF">2021-09-16T12:25:37Z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0x010100E4709D859C0D7C4F8DA043A4437FB5A0</vt:lpwstr>
  </property>
  <property fmtid="{D5CDD505-2E9C-101B-9397-08002B2CF9AE}" pid="3" name="Session">
    <vt:lpwstr>Session 1</vt:lpwstr>
  </property>
</Properties>
</file>