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3" r:id="rId1"/>
    <p:sldMasterId id="2147483700" r:id="rId2"/>
    <p:sldMasterId id="2147483703" r:id="rId3"/>
  </p:sldMasterIdLst>
  <p:notesMasterIdLst>
    <p:notesMasterId r:id="rId23"/>
  </p:notesMasterIdLst>
  <p:sldIdLst>
    <p:sldId id="311" r:id="rId4"/>
    <p:sldId id="4110" r:id="rId5"/>
    <p:sldId id="2618" r:id="rId6"/>
    <p:sldId id="4096" r:id="rId7"/>
    <p:sldId id="4112" r:id="rId8"/>
    <p:sldId id="4111" r:id="rId9"/>
    <p:sldId id="4097" r:id="rId10"/>
    <p:sldId id="4098" r:id="rId11"/>
    <p:sldId id="4099" r:id="rId12"/>
    <p:sldId id="4100" r:id="rId13"/>
    <p:sldId id="4101" r:id="rId14"/>
    <p:sldId id="272" r:id="rId15"/>
    <p:sldId id="4107" r:id="rId16"/>
    <p:sldId id="2238" r:id="rId17"/>
    <p:sldId id="4102" r:id="rId18"/>
    <p:sldId id="4108" r:id="rId19"/>
    <p:sldId id="4105" r:id="rId20"/>
    <p:sldId id="4095" r:id="rId21"/>
    <p:sldId id="410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2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pos="648" userDrawn="1">
          <p15:clr>
            <a:srgbClr val="A4A3A4"/>
          </p15:clr>
        </p15:guide>
        <p15:guide id="4" pos="5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A0CC"/>
    <a:srgbClr val="0000FF"/>
    <a:srgbClr val="FF01A2"/>
    <a:srgbClr val="DC00FF"/>
    <a:srgbClr val="9B00FF"/>
    <a:srgbClr val="D7DBF9"/>
    <a:srgbClr val="0AA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6327"/>
  </p:normalViewPr>
  <p:slideViewPr>
    <p:cSldViewPr snapToGrid="0" snapToObjects="1">
      <p:cViewPr varScale="1">
        <p:scale>
          <a:sx n="63" d="100"/>
          <a:sy n="63" d="100"/>
        </p:scale>
        <p:origin x="1080" y="30"/>
      </p:cViewPr>
      <p:guideLst>
        <p:guide orient="horz" pos="1032"/>
        <p:guide pos="3864"/>
        <p:guide pos="648"/>
        <p:guide pos="51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20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F51A5-C688-4178-91F6-F125FECBBBFD}" type="doc">
      <dgm:prSet loTypeId="urn:microsoft.com/office/officeart/2005/8/layout/pyramid4" loCatId="pyramid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20F986E-E633-4614-851A-BCF17B0B17C6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600" dirty="0"/>
            <a:t>Its purpose is to enable action</a:t>
          </a:r>
        </a:p>
      </dgm:t>
    </dgm:pt>
    <dgm:pt modelId="{1CC6CBCD-880E-4C48-85B7-685D7F94ABE4}" type="parTrans" cxnId="{087539A3-3BA7-48FC-9525-F91D5E1A1CE0}">
      <dgm:prSet/>
      <dgm:spPr/>
      <dgm:t>
        <a:bodyPr/>
        <a:lstStyle/>
        <a:p>
          <a:endParaRPr lang="en-US" sz="1400"/>
        </a:p>
      </dgm:t>
    </dgm:pt>
    <dgm:pt modelId="{A84379C2-0FB8-4BB9-90B7-77AE156B9803}" type="sibTrans" cxnId="{087539A3-3BA7-48FC-9525-F91D5E1A1CE0}">
      <dgm:prSet/>
      <dgm:spPr/>
      <dgm:t>
        <a:bodyPr/>
        <a:lstStyle/>
        <a:p>
          <a:endParaRPr lang="en-US" sz="1400"/>
        </a:p>
      </dgm:t>
    </dgm:pt>
    <dgm:pt modelId="{6DECF9CC-96BB-431B-B460-A54CA2385AB5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400" dirty="0"/>
            <a:t>It does not de-contextualize the data by separating the data collection from its analysis</a:t>
          </a:r>
        </a:p>
      </dgm:t>
    </dgm:pt>
    <dgm:pt modelId="{8CF85E10-2711-44DE-989E-D973334120AE}" type="parTrans" cxnId="{EA7CA762-045D-40CE-9ACA-22C6F5A2DACE}">
      <dgm:prSet/>
      <dgm:spPr/>
      <dgm:t>
        <a:bodyPr/>
        <a:lstStyle/>
        <a:p>
          <a:endParaRPr lang="en-US" sz="1400"/>
        </a:p>
      </dgm:t>
    </dgm:pt>
    <dgm:pt modelId="{847AD0CA-F258-414F-B4BF-5B2836EA27A1}" type="sibTrans" cxnId="{EA7CA762-045D-40CE-9ACA-22C6F5A2DACE}">
      <dgm:prSet/>
      <dgm:spPr/>
      <dgm:t>
        <a:bodyPr/>
        <a:lstStyle/>
        <a:p>
          <a:endParaRPr lang="en-US" sz="1400"/>
        </a:p>
      </dgm:t>
    </dgm:pt>
    <dgm:pt modelId="{90D7AE8B-8F0C-4889-84A8-BB5B1A1303C3}">
      <dgm:prSet phldrT="[Text]" custT="1"/>
      <dgm:spPr/>
      <dgm:t>
        <a:bodyPr tIns="274320"/>
        <a:lstStyle/>
        <a:p>
          <a:r>
            <a:rPr lang="en-US" sz="1800" b="1" dirty="0">
              <a:solidFill>
                <a:schemeClr val="tx1"/>
              </a:solidFill>
            </a:rPr>
            <a:t>How is PAR different from other research?</a:t>
          </a:r>
          <a:endParaRPr lang="en-US" sz="1800" dirty="0">
            <a:solidFill>
              <a:schemeClr val="tx1"/>
            </a:solidFill>
          </a:endParaRPr>
        </a:p>
      </dgm:t>
    </dgm:pt>
    <dgm:pt modelId="{F1BEF979-8674-437A-BB28-AD272D21E379}" type="parTrans" cxnId="{4FF854DD-9271-4F55-8721-B956126CBACF}">
      <dgm:prSet/>
      <dgm:spPr/>
      <dgm:t>
        <a:bodyPr/>
        <a:lstStyle/>
        <a:p>
          <a:endParaRPr lang="en-US" sz="1400"/>
        </a:p>
      </dgm:t>
    </dgm:pt>
    <dgm:pt modelId="{6458EFCE-C8CC-4401-80F7-159800A2A829}" type="sibTrans" cxnId="{4FF854DD-9271-4F55-8721-B956126CBACF}">
      <dgm:prSet/>
      <dgm:spPr/>
      <dgm:t>
        <a:bodyPr/>
        <a:lstStyle/>
        <a:p>
          <a:endParaRPr lang="en-US" sz="1400"/>
        </a:p>
      </dgm:t>
    </dgm:pt>
    <dgm:pt modelId="{668EB595-CA39-4C97-8438-DC07035D8D34}">
      <dgm:prSet custT="1"/>
      <dgm:spPr/>
      <dgm:t>
        <a:bodyPr lIns="0" tIns="0" rIns="0" anchor="b"/>
        <a:lstStyle/>
        <a:p>
          <a:pPr>
            <a:buFont typeface="Symbol" panose="05050102010706020507" pitchFamily="18" charset="2"/>
            <a:buChar char=""/>
          </a:pPr>
          <a:r>
            <a:rPr lang="en-US" sz="1400" dirty="0"/>
            <a:t>It examines power relationships critically and trains and empowers the “researched” to become the “researcher”</a:t>
          </a:r>
        </a:p>
      </dgm:t>
    </dgm:pt>
    <dgm:pt modelId="{EABDBB8A-3422-4188-B6CA-E4BF688A59E7}" type="parTrans" cxnId="{CBE92650-59ED-495D-AA22-CF44E974AADC}">
      <dgm:prSet/>
      <dgm:spPr/>
      <dgm:t>
        <a:bodyPr/>
        <a:lstStyle/>
        <a:p>
          <a:endParaRPr lang="en-US" sz="1400"/>
        </a:p>
      </dgm:t>
    </dgm:pt>
    <dgm:pt modelId="{421EBD70-E490-474D-94B4-34017F1A18C9}" type="sibTrans" cxnId="{CBE92650-59ED-495D-AA22-CF44E974AADC}">
      <dgm:prSet/>
      <dgm:spPr/>
      <dgm:t>
        <a:bodyPr/>
        <a:lstStyle/>
        <a:p>
          <a:endParaRPr lang="en-US" sz="1400"/>
        </a:p>
      </dgm:t>
    </dgm:pt>
    <dgm:pt modelId="{750B73A6-8561-4A94-A66E-E2FBF407CB7A}" type="pres">
      <dgm:prSet presAssocID="{B2DF51A5-C688-4178-91F6-F125FECBBBFD}" presName="compositeShape" presStyleCnt="0">
        <dgm:presLayoutVars>
          <dgm:chMax val="9"/>
          <dgm:dir/>
          <dgm:resizeHandles val="exact"/>
        </dgm:presLayoutVars>
      </dgm:prSet>
      <dgm:spPr/>
    </dgm:pt>
    <dgm:pt modelId="{1AC52833-9BFE-43DA-AC57-54A573C02BD0}" type="pres">
      <dgm:prSet presAssocID="{B2DF51A5-C688-4178-91F6-F125FECBBBFD}" presName="triangle1" presStyleLbl="node1" presStyleIdx="0" presStyleCnt="4">
        <dgm:presLayoutVars>
          <dgm:bulletEnabled val="1"/>
        </dgm:presLayoutVars>
      </dgm:prSet>
      <dgm:spPr/>
    </dgm:pt>
    <dgm:pt modelId="{DAE586A1-9EA4-4AD0-B4B7-FD3220C08B64}" type="pres">
      <dgm:prSet presAssocID="{B2DF51A5-C688-4178-91F6-F125FECBBBFD}" presName="triangle2" presStyleLbl="node1" presStyleIdx="1" presStyleCnt="4">
        <dgm:presLayoutVars>
          <dgm:bulletEnabled val="1"/>
        </dgm:presLayoutVars>
      </dgm:prSet>
      <dgm:spPr/>
    </dgm:pt>
    <dgm:pt modelId="{9C60A6EC-AF2E-4C66-8BBF-C999E0BAAF09}" type="pres">
      <dgm:prSet presAssocID="{B2DF51A5-C688-4178-91F6-F125FECBBBFD}" presName="triangle3" presStyleLbl="node1" presStyleIdx="2" presStyleCnt="4">
        <dgm:presLayoutVars>
          <dgm:bulletEnabled val="1"/>
        </dgm:presLayoutVars>
      </dgm:prSet>
      <dgm:spPr/>
    </dgm:pt>
    <dgm:pt modelId="{B2EC070C-86AC-4FE0-A7E8-4A79E295227D}" type="pres">
      <dgm:prSet presAssocID="{B2DF51A5-C688-4178-91F6-F125FECBBBFD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A48E1A27-E5AE-4CBD-84C6-457184523134}" type="presOf" srcId="{668EB595-CA39-4C97-8438-DC07035D8D34}" destId="{B2EC070C-86AC-4FE0-A7E8-4A79E295227D}" srcOrd="0" destOrd="0" presId="urn:microsoft.com/office/officeart/2005/8/layout/pyramid4"/>
    <dgm:cxn modelId="{EA7CA762-045D-40CE-9ACA-22C6F5A2DACE}" srcId="{B2DF51A5-C688-4178-91F6-F125FECBBBFD}" destId="{6DECF9CC-96BB-431B-B460-A54CA2385AB5}" srcOrd="1" destOrd="0" parTransId="{8CF85E10-2711-44DE-989E-D973334120AE}" sibTransId="{847AD0CA-F258-414F-B4BF-5B2836EA27A1}"/>
    <dgm:cxn modelId="{6BF7E94E-F687-4E8B-B924-5865BEABA824}" type="presOf" srcId="{6DECF9CC-96BB-431B-B460-A54CA2385AB5}" destId="{DAE586A1-9EA4-4AD0-B4B7-FD3220C08B64}" srcOrd="0" destOrd="0" presId="urn:microsoft.com/office/officeart/2005/8/layout/pyramid4"/>
    <dgm:cxn modelId="{CBE92650-59ED-495D-AA22-CF44E974AADC}" srcId="{B2DF51A5-C688-4178-91F6-F125FECBBBFD}" destId="{668EB595-CA39-4C97-8438-DC07035D8D34}" srcOrd="3" destOrd="0" parTransId="{EABDBB8A-3422-4188-B6CA-E4BF688A59E7}" sibTransId="{421EBD70-E490-474D-94B4-34017F1A18C9}"/>
    <dgm:cxn modelId="{B0068B56-C629-41F3-B758-2E012B4B893D}" type="presOf" srcId="{320F986E-E633-4614-851A-BCF17B0B17C6}" destId="{1AC52833-9BFE-43DA-AC57-54A573C02BD0}" srcOrd="0" destOrd="0" presId="urn:microsoft.com/office/officeart/2005/8/layout/pyramid4"/>
    <dgm:cxn modelId="{087539A3-3BA7-48FC-9525-F91D5E1A1CE0}" srcId="{B2DF51A5-C688-4178-91F6-F125FECBBBFD}" destId="{320F986E-E633-4614-851A-BCF17B0B17C6}" srcOrd="0" destOrd="0" parTransId="{1CC6CBCD-880E-4C48-85B7-685D7F94ABE4}" sibTransId="{A84379C2-0FB8-4BB9-90B7-77AE156B9803}"/>
    <dgm:cxn modelId="{4FF854DD-9271-4F55-8721-B956126CBACF}" srcId="{B2DF51A5-C688-4178-91F6-F125FECBBBFD}" destId="{90D7AE8B-8F0C-4889-84A8-BB5B1A1303C3}" srcOrd="2" destOrd="0" parTransId="{F1BEF979-8674-437A-BB28-AD272D21E379}" sibTransId="{6458EFCE-C8CC-4401-80F7-159800A2A829}"/>
    <dgm:cxn modelId="{0B73E3E0-1B1C-415E-8D83-13706949FDC9}" type="presOf" srcId="{90D7AE8B-8F0C-4889-84A8-BB5B1A1303C3}" destId="{9C60A6EC-AF2E-4C66-8BBF-C999E0BAAF09}" srcOrd="0" destOrd="0" presId="urn:microsoft.com/office/officeart/2005/8/layout/pyramid4"/>
    <dgm:cxn modelId="{217C84EC-6F5C-4583-8ECE-07CC99973CB9}" type="presOf" srcId="{B2DF51A5-C688-4178-91F6-F125FECBBBFD}" destId="{750B73A6-8561-4A94-A66E-E2FBF407CB7A}" srcOrd="0" destOrd="0" presId="urn:microsoft.com/office/officeart/2005/8/layout/pyramid4"/>
    <dgm:cxn modelId="{D030F1A5-D5D6-4A5F-8A73-50D1599C290B}" type="presParOf" srcId="{750B73A6-8561-4A94-A66E-E2FBF407CB7A}" destId="{1AC52833-9BFE-43DA-AC57-54A573C02BD0}" srcOrd="0" destOrd="0" presId="urn:microsoft.com/office/officeart/2005/8/layout/pyramid4"/>
    <dgm:cxn modelId="{AF8F20B6-5659-496E-B89F-BA254E5E3ACE}" type="presParOf" srcId="{750B73A6-8561-4A94-A66E-E2FBF407CB7A}" destId="{DAE586A1-9EA4-4AD0-B4B7-FD3220C08B64}" srcOrd="1" destOrd="0" presId="urn:microsoft.com/office/officeart/2005/8/layout/pyramid4"/>
    <dgm:cxn modelId="{C56B642B-5BD2-4F97-AB1B-884A0772BAF0}" type="presParOf" srcId="{750B73A6-8561-4A94-A66E-E2FBF407CB7A}" destId="{9C60A6EC-AF2E-4C66-8BBF-C999E0BAAF09}" srcOrd="2" destOrd="0" presId="urn:microsoft.com/office/officeart/2005/8/layout/pyramid4"/>
    <dgm:cxn modelId="{41C2D54D-8013-4C96-9574-B11E0BA9D007}" type="presParOf" srcId="{750B73A6-8561-4A94-A66E-E2FBF407CB7A}" destId="{B2EC070C-86AC-4FE0-A7E8-4A79E295227D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52833-9BFE-43DA-AC57-54A573C02BD0}">
      <dsp:nvSpPr>
        <dsp:cNvPr id="0" name=""/>
        <dsp:cNvSpPr/>
      </dsp:nvSpPr>
      <dsp:spPr>
        <a:xfrm>
          <a:off x="1440347" y="90262"/>
          <a:ext cx="2880695" cy="2880695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kern="1200" dirty="0"/>
            <a:t>Its purpose is to enable action</a:t>
          </a:r>
        </a:p>
      </dsp:txBody>
      <dsp:txXfrm>
        <a:off x="2160521" y="1530610"/>
        <a:ext cx="1440347" cy="1440347"/>
      </dsp:txXfrm>
    </dsp:sp>
    <dsp:sp modelId="{DAE586A1-9EA4-4AD0-B4B7-FD3220C08B64}">
      <dsp:nvSpPr>
        <dsp:cNvPr id="0" name=""/>
        <dsp:cNvSpPr/>
      </dsp:nvSpPr>
      <dsp:spPr>
        <a:xfrm>
          <a:off x="0" y="2970958"/>
          <a:ext cx="2880695" cy="2880695"/>
        </a:xfrm>
        <a:prstGeom prst="triangle">
          <a:avLst/>
        </a:prstGeom>
        <a:solidFill>
          <a:schemeClr val="accent4">
            <a:hueOff val="909933"/>
            <a:satOff val="0"/>
            <a:lumOff val="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400" kern="1200" dirty="0"/>
            <a:t>It does not de-contextualize the data by separating the data collection from its analysis</a:t>
          </a:r>
        </a:p>
      </dsp:txBody>
      <dsp:txXfrm>
        <a:off x="720174" y="4411306"/>
        <a:ext cx="1440347" cy="1440347"/>
      </dsp:txXfrm>
    </dsp:sp>
    <dsp:sp modelId="{9C60A6EC-AF2E-4C66-8BBF-C999E0BAAF09}">
      <dsp:nvSpPr>
        <dsp:cNvPr id="0" name=""/>
        <dsp:cNvSpPr/>
      </dsp:nvSpPr>
      <dsp:spPr>
        <a:xfrm rot="10800000">
          <a:off x="1440347" y="2970958"/>
          <a:ext cx="2880695" cy="2880695"/>
        </a:xfrm>
        <a:prstGeom prst="triangle">
          <a:avLst/>
        </a:prstGeom>
        <a:solidFill>
          <a:schemeClr val="accent4">
            <a:hueOff val="1819866"/>
            <a:satOff val="0"/>
            <a:lumOff val="1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27432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How is PAR different from other research?</a:t>
          </a:r>
          <a:endParaRPr lang="en-US" sz="1800" kern="1200" dirty="0">
            <a:solidFill>
              <a:schemeClr val="tx1"/>
            </a:solidFill>
          </a:endParaRPr>
        </a:p>
      </dsp:txBody>
      <dsp:txXfrm rot="10800000">
        <a:off x="2160521" y="2970958"/>
        <a:ext cx="1440347" cy="1440347"/>
      </dsp:txXfrm>
    </dsp:sp>
    <dsp:sp modelId="{B2EC070C-86AC-4FE0-A7E8-4A79E295227D}">
      <dsp:nvSpPr>
        <dsp:cNvPr id="0" name=""/>
        <dsp:cNvSpPr/>
      </dsp:nvSpPr>
      <dsp:spPr>
        <a:xfrm>
          <a:off x="2880695" y="2970958"/>
          <a:ext cx="2880695" cy="2880695"/>
        </a:xfrm>
        <a:prstGeom prst="triangle">
          <a:avLst/>
        </a:prstGeom>
        <a:solidFill>
          <a:schemeClr val="accent4">
            <a:hueOff val="2729799"/>
            <a:satOff val="0"/>
            <a:lumOff val="1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53340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400" kern="1200" dirty="0"/>
            <a:t>It examines power relationships critically and trains and empowers the “researched” to become the “researcher”</a:t>
          </a:r>
        </a:p>
      </dsp:txBody>
      <dsp:txXfrm>
        <a:off x="3600869" y="4411306"/>
        <a:ext cx="1440347" cy="1440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1F5E4-1A0F-6840-AC24-6D8D0B54BB96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44CA6-BB54-4840-AEFA-DA81C297D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6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Google Shape;895;g7e02ab7d0e_2_241:notes">
            <a:extLst>
              <a:ext uri="{FF2B5EF4-FFF2-40B4-BE49-F238E27FC236}">
                <a16:creationId xmlns:a16="http://schemas.microsoft.com/office/drawing/2014/main" id="{0C04D014-8147-CD4A-8330-85B907A371B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noFill/>
          <a:ln w="12700"/>
        </p:spPr>
      </p:sp>
      <p:sp>
        <p:nvSpPr>
          <p:cNvPr id="110594" name="Google Shape;896;g7e02ab7d0e_2_241:notes">
            <a:extLst>
              <a:ext uri="{FF2B5EF4-FFF2-40B4-BE49-F238E27FC236}">
                <a16:creationId xmlns:a16="http://schemas.microsoft.com/office/drawing/2014/main" id="{267E84AB-6ACE-1946-A12D-9725D7B20FE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</p:spPr>
        <p:txBody>
          <a:bodyPr tIns="45700" bIns="45700"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595" name="Google Shape;897;g7e02ab7d0e_2_241:notes">
            <a:extLst>
              <a:ext uri="{FF2B5EF4-FFF2-40B4-BE49-F238E27FC236}">
                <a16:creationId xmlns:a16="http://schemas.microsoft.com/office/drawing/2014/main" id="{6FFFCA3A-90F3-104F-BF23-84ED7E96164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/>
            <a:fld id="{770E3EBC-22BD-794E-976C-3DA641C294FD}" type="slidenum">
              <a:rPr lang="en-US" altLang="en-US"/>
              <a:pPr algn="r" eaLnBrk="1" hangingPunct="1"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83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18.png"/><Relationship Id="rId2" Type="http://schemas.openxmlformats.org/officeDocument/2006/relationships/image" Target="../media/image21.png"/><Relationship Id="rId16" Type="http://schemas.openxmlformats.org/officeDocument/2006/relationships/image" Target="../media/image17.png"/><Relationship Id="rId20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15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lor 01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7" name="Google Shape;646;p126">
            <a:extLst>
              <a:ext uri="{FF2B5EF4-FFF2-40B4-BE49-F238E27FC236}">
                <a16:creationId xmlns:a16="http://schemas.microsoft.com/office/drawing/2014/main" id="{CFAF3C29-FBE9-634A-A320-31A713387A29}"/>
              </a:ext>
            </a:extLst>
          </p:cNvPr>
          <p:cNvPicPr preferRelativeResize="0"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3491" y="356945"/>
            <a:ext cx="3345016" cy="195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6872F21C-5810-0A4B-BCE7-A32734CFEC5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595" y="5878793"/>
            <a:ext cx="1681231" cy="483354"/>
          </a:xfrm>
          <a:prstGeom prst="rect">
            <a:avLst/>
          </a:prstGeom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63F3F1A5-5DD4-AD40-95F8-B999F6F24F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160" y="5937888"/>
            <a:ext cx="916859" cy="507520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50781923-3C1D-8847-B116-52C6B77B1C9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378" y="5971976"/>
            <a:ext cx="1169177" cy="377336"/>
          </a:xfrm>
          <a:prstGeom prst="rect">
            <a:avLst/>
          </a:prstGeom>
        </p:spPr>
      </p:pic>
      <p:pic>
        <p:nvPicPr>
          <p:cNvPr id="15" name="Picture 14" descr="A picture containing black&#10;&#10;Description automatically generated">
            <a:extLst>
              <a:ext uri="{FF2B5EF4-FFF2-40B4-BE49-F238E27FC236}">
                <a16:creationId xmlns:a16="http://schemas.microsoft.com/office/drawing/2014/main" id="{FB21EC87-D703-534D-A691-2083EB28FA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021" y="5559686"/>
            <a:ext cx="1446867" cy="837307"/>
          </a:xfrm>
          <a:prstGeom prst="rect">
            <a:avLst/>
          </a:prstGeom>
        </p:spPr>
      </p:pic>
      <p:pic>
        <p:nvPicPr>
          <p:cNvPr id="17" name="Picture 16" descr="A picture containing object, clock, orange&#10;&#10;Description automatically generated">
            <a:extLst>
              <a:ext uri="{FF2B5EF4-FFF2-40B4-BE49-F238E27FC236}">
                <a16:creationId xmlns:a16="http://schemas.microsoft.com/office/drawing/2014/main" id="{7CAB207F-6D62-0042-A927-C4984755AE9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155" y="5915252"/>
            <a:ext cx="1446867" cy="434060"/>
          </a:xfrm>
          <a:prstGeom prst="rect">
            <a:avLst/>
          </a:prstGeom>
        </p:spPr>
      </p:pic>
      <p:sp>
        <p:nvSpPr>
          <p:cNvPr id="14" name="Title 12">
            <a:extLst>
              <a:ext uri="{FF2B5EF4-FFF2-40B4-BE49-F238E27FC236}">
                <a16:creationId xmlns:a16="http://schemas.microsoft.com/office/drawing/2014/main" id="{2B58DDAB-370D-7944-A6BD-13B8D82814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0445" y="3064404"/>
            <a:ext cx="10151110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tx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673FAA6A-02E3-0440-BBF1-83000E3985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0445" y="2743663"/>
            <a:ext cx="10151110" cy="3207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710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6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lor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7" name="Google Shape;646;p126">
            <a:extLst>
              <a:ext uri="{FF2B5EF4-FFF2-40B4-BE49-F238E27FC236}">
                <a16:creationId xmlns:a16="http://schemas.microsoft.com/office/drawing/2014/main" id="{CFAF3C29-FBE9-634A-A320-31A713387A29}"/>
              </a:ext>
            </a:extLst>
          </p:cNvPr>
          <p:cNvPicPr preferRelativeResize="0"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2435" y="356945"/>
            <a:ext cx="3747129" cy="19553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12">
            <a:extLst>
              <a:ext uri="{FF2B5EF4-FFF2-40B4-BE49-F238E27FC236}">
                <a16:creationId xmlns:a16="http://schemas.microsoft.com/office/drawing/2014/main" id="{3DF69F4C-D597-A040-9A12-40222E083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0445" y="3318404"/>
            <a:ext cx="10151110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E9278FB-FFFF-6845-95AB-CE19E9A01D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0445" y="2997663"/>
            <a:ext cx="10151110" cy="320741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34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/ Image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57508A98-1705-B742-9A00-8CE800BE2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907" y="-307710"/>
            <a:ext cx="6324146" cy="6084367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FF4777-D903-A14C-AD5C-CA10D62469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657" y="3832639"/>
            <a:ext cx="5241552" cy="3275617"/>
          </a:xfrm>
          <a:prstGeom prst="rect">
            <a:avLst/>
          </a:prstGeom>
        </p:spPr>
      </p:pic>
      <p:pic>
        <p:nvPicPr>
          <p:cNvPr id="3" name="Picture 2" descr="A person wearing a hat and smiling at the camera&#10;&#10;Description automatically generated">
            <a:extLst>
              <a:ext uri="{FF2B5EF4-FFF2-40B4-BE49-F238E27FC236}">
                <a16:creationId xmlns:a16="http://schemas.microsoft.com/office/drawing/2014/main" id="{6DD26A83-50D7-E049-9D66-01A68451CA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507" y="903171"/>
            <a:ext cx="5977493" cy="5960533"/>
          </a:xfrm>
          <a:prstGeom prst="rect">
            <a:avLst/>
          </a:prstGeom>
        </p:spPr>
      </p:pic>
      <p:sp>
        <p:nvSpPr>
          <p:cNvPr id="9" name="Title 12">
            <a:extLst>
              <a:ext uri="{FF2B5EF4-FFF2-40B4-BE49-F238E27FC236}">
                <a16:creationId xmlns:a16="http://schemas.microsoft.com/office/drawing/2014/main" id="{4626CC33-CA0F-0143-B4D2-CE741203B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74" y="1763924"/>
            <a:ext cx="4575492" cy="27804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DFF5E87-C92B-C145-9438-72B7DB5826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974" y="1443182"/>
            <a:ext cx="4575492" cy="2332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pic>
        <p:nvPicPr>
          <p:cNvPr id="11" name="Google Shape;646;p126">
            <a:extLst>
              <a:ext uri="{FF2B5EF4-FFF2-40B4-BE49-F238E27FC236}">
                <a16:creationId xmlns:a16="http://schemas.microsoft.com/office/drawing/2014/main" id="{CEC0F1EF-880B-C644-9CEB-E65C606EC8F5}"/>
              </a:ext>
            </a:extLst>
          </p:cNvPr>
          <p:cNvPicPr preferRelativeResize="0"/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2" y="4544411"/>
            <a:ext cx="3705225" cy="1933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421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 Image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57508A98-1705-B742-9A00-8CE800BE2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055" y="-382005"/>
            <a:ext cx="6324146" cy="6084367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FF4777-D903-A14C-AD5C-CA10D62469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657" y="3832639"/>
            <a:ext cx="5241552" cy="3275617"/>
          </a:xfrm>
          <a:prstGeom prst="rect">
            <a:avLst/>
          </a:prstGeom>
        </p:spPr>
      </p:pic>
      <p:pic>
        <p:nvPicPr>
          <p:cNvPr id="11" name="Google Shape;646;p126">
            <a:extLst>
              <a:ext uri="{FF2B5EF4-FFF2-40B4-BE49-F238E27FC236}">
                <a16:creationId xmlns:a16="http://schemas.microsoft.com/office/drawing/2014/main" id="{CEC0F1EF-880B-C644-9CEB-E65C606EC8F5}"/>
              </a:ext>
            </a:extLst>
          </p:cNvPr>
          <p:cNvPicPr preferRelativeResize="0"/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2" y="4544411"/>
            <a:ext cx="3705225" cy="1933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36870D-86D5-8549-A8DC-ED4C0EEFF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0852" y="914400"/>
            <a:ext cx="6831147" cy="6220750"/>
          </a:xfrm>
          <a:prstGeom prst="rect">
            <a:avLst/>
          </a:prstGeom>
        </p:spPr>
      </p:pic>
      <p:sp>
        <p:nvSpPr>
          <p:cNvPr id="12" name="Title 12">
            <a:extLst>
              <a:ext uri="{FF2B5EF4-FFF2-40B4-BE49-F238E27FC236}">
                <a16:creationId xmlns:a16="http://schemas.microsoft.com/office/drawing/2014/main" id="{A378F893-F6D9-274C-A3EA-B66188131E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74" y="1763924"/>
            <a:ext cx="4575492" cy="27804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4427211-8283-AC41-9D42-2B17C42EF3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974" y="1443182"/>
            <a:ext cx="4575492" cy="2332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47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Example 0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13" name="Picture 1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57508A98-1705-B742-9A00-8CE800BE2F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1067" y="-120792"/>
            <a:ext cx="6324146" cy="6084367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FF4777-D903-A14C-AD5C-CA10D62469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657" y="3832639"/>
            <a:ext cx="5241552" cy="3275617"/>
          </a:xfrm>
          <a:prstGeom prst="rect">
            <a:avLst/>
          </a:prstGeom>
        </p:spPr>
      </p:pic>
      <p:pic>
        <p:nvPicPr>
          <p:cNvPr id="11" name="Google Shape;646;p126">
            <a:extLst>
              <a:ext uri="{FF2B5EF4-FFF2-40B4-BE49-F238E27FC236}">
                <a16:creationId xmlns:a16="http://schemas.microsoft.com/office/drawing/2014/main" id="{CEC0F1EF-880B-C644-9CEB-E65C606EC8F5}"/>
              </a:ext>
            </a:extLst>
          </p:cNvPr>
          <p:cNvPicPr preferRelativeResize="0"/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2" y="4544411"/>
            <a:ext cx="3705225" cy="1933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44FB6E54-848A-104B-ADFD-6DB7E2C21C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00" y="725400"/>
            <a:ext cx="10901081" cy="6131858"/>
          </a:xfrm>
          <a:prstGeom prst="rect">
            <a:avLst/>
          </a:prstGeom>
        </p:spPr>
      </p:pic>
      <p:sp>
        <p:nvSpPr>
          <p:cNvPr id="12" name="Title 12">
            <a:extLst>
              <a:ext uri="{FF2B5EF4-FFF2-40B4-BE49-F238E27FC236}">
                <a16:creationId xmlns:a16="http://schemas.microsoft.com/office/drawing/2014/main" id="{F68E0892-C649-464B-A199-4950010B7D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74" y="1763924"/>
            <a:ext cx="4575492" cy="27804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A82F3E4F-CA60-784F-88B9-9298C21629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974" y="1443182"/>
            <a:ext cx="4575492" cy="2332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1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/ Image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6B5F37-6BAF-0741-BBCA-AB04537E4C0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12" name="Google Shape;646;p126">
            <a:extLst>
              <a:ext uri="{FF2B5EF4-FFF2-40B4-BE49-F238E27FC236}">
                <a16:creationId xmlns:a16="http://schemas.microsoft.com/office/drawing/2014/main" id="{42D5A966-670D-8A45-AEEA-611EDD6954BC}"/>
              </a:ext>
            </a:extLst>
          </p:cNvPr>
          <p:cNvPicPr preferRelativeResize="0"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2" y="4544411"/>
            <a:ext cx="3705225" cy="19334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53B967A-B102-9C4D-9B74-B599C89927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616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C4061662-51E3-5149-A025-C85176273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74" y="1763924"/>
            <a:ext cx="4575492" cy="27804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52E35806-E035-5541-8A39-19B272496E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974" y="1443182"/>
            <a:ext cx="4575492" cy="2332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31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01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76029D84-E496-C243-9183-93BA460D2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5914047" cy="878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TODAY’S</a:t>
            </a:r>
            <a:br>
              <a:rPr lang="en-US" dirty="0"/>
            </a:br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34808FB-F801-D14F-836B-C44936E55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SCHEDULE:</a:t>
            </a:r>
          </a:p>
          <a:p>
            <a:pPr lvl="0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2A9DEA-03DB-9B44-AAF2-182950F1880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28593F76-C9C3-3A43-9ADE-23DA61D7A2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56653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49B83620-5E0B-0146-8E52-5C14688BB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1662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689717-A718-404D-BB1E-C8E7AF95CFA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F4428611-4DC0-3F45-A577-4102BB3469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56653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7950E720-0CC9-2444-87B2-9AB1C85DD8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61662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B787BB-0E1A-0F40-A8DE-2605CD03A88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18">
            <a:extLst>
              <a:ext uri="{FF2B5EF4-FFF2-40B4-BE49-F238E27FC236}">
                <a16:creationId xmlns:a16="http://schemas.microsoft.com/office/drawing/2014/main" id="{8F079555-9347-8D48-87D8-26E798B12B8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056653" y="5251390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56" name="Text Placeholder 30">
            <a:extLst>
              <a:ext uri="{FF2B5EF4-FFF2-40B4-BE49-F238E27FC236}">
                <a16:creationId xmlns:a16="http://schemas.microsoft.com/office/drawing/2014/main" id="{8BB7D41B-DC1F-E64E-A189-ACA3AA443EA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061662" y="5558952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36C15D7-8A59-F140-92BC-2DA7EFCC9CA9}"/>
              </a:ext>
            </a:extLst>
          </p:cNvPr>
          <p:cNvCxnSpPr>
            <a:cxnSpLocks/>
          </p:cNvCxnSpPr>
          <p:nvPr userDrawn="1"/>
        </p:nvCxnSpPr>
        <p:spPr>
          <a:xfrm flipH="1">
            <a:off x="6488206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18">
            <a:extLst>
              <a:ext uri="{FF2B5EF4-FFF2-40B4-BE49-F238E27FC236}">
                <a16:creationId xmlns:a16="http://schemas.microsoft.com/office/drawing/2014/main" id="{F6DB78BF-22FE-364E-AED7-727086B72E2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16159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62" name="Text Placeholder 30">
            <a:extLst>
              <a:ext uri="{FF2B5EF4-FFF2-40B4-BE49-F238E27FC236}">
                <a16:creationId xmlns:a16="http://schemas.microsoft.com/office/drawing/2014/main" id="{75C03E5F-930C-4942-BFBC-7A3DCB8C5C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21168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66F0BC6-25DF-6740-AD2D-2D4E63D88E67}"/>
              </a:ext>
            </a:extLst>
          </p:cNvPr>
          <p:cNvCxnSpPr>
            <a:cxnSpLocks/>
          </p:cNvCxnSpPr>
          <p:nvPr userDrawn="1"/>
        </p:nvCxnSpPr>
        <p:spPr>
          <a:xfrm flipH="1">
            <a:off x="6488206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Placeholder 18">
            <a:extLst>
              <a:ext uri="{FF2B5EF4-FFF2-40B4-BE49-F238E27FC236}">
                <a16:creationId xmlns:a16="http://schemas.microsoft.com/office/drawing/2014/main" id="{88DC0225-0177-284D-982F-CAB6FB3DFF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16159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65" name="Text Placeholder 30">
            <a:extLst>
              <a:ext uri="{FF2B5EF4-FFF2-40B4-BE49-F238E27FC236}">
                <a16:creationId xmlns:a16="http://schemas.microsoft.com/office/drawing/2014/main" id="{8508F0AA-5236-DF44-B678-499D8C20272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21168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07324A8-D0EA-684E-96C9-F8E7499C74BC}"/>
              </a:ext>
            </a:extLst>
          </p:cNvPr>
          <p:cNvCxnSpPr>
            <a:cxnSpLocks/>
          </p:cNvCxnSpPr>
          <p:nvPr userDrawn="1"/>
        </p:nvCxnSpPr>
        <p:spPr>
          <a:xfrm flipH="1">
            <a:off x="6488206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 Placeholder 18">
            <a:extLst>
              <a:ext uri="{FF2B5EF4-FFF2-40B4-BE49-F238E27FC236}">
                <a16:creationId xmlns:a16="http://schemas.microsoft.com/office/drawing/2014/main" id="{2257AC83-07D7-1B4A-8C1A-4251EDD7EA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516159" y="5251390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70" name="Text Placeholder 30">
            <a:extLst>
              <a:ext uri="{FF2B5EF4-FFF2-40B4-BE49-F238E27FC236}">
                <a16:creationId xmlns:a16="http://schemas.microsoft.com/office/drawing/2014/main" id="{34EF4682-F76E-2F4C-91A1-1FA78DC6A4E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521168" y="5558952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78" name="Text Placeholder 77">
            <a:extLst>
              <a:ext uri="{FF2B5EF4-FFF2-40B4-BE49-F238E27FC236}">
                <a16:creationId xmlns:a16="http://schemas.microsoft.com/office/drawing/2014/main" id="{CE52FA13-2260-7644-B175-53AF537A3F0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043952" y="4339978"/>
            <a:ext cx="2770187" cy="3696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BREAK</a:t>
            </a:r>
          </a:p>
        </p:txBody>
      </p:sp>
      <p:sp>
        <p:nvSpPr>
          <p:cNvPr id="79" name="Text Placeholder 77">
            <a:extLst>
              <a:ext uri="{FF2B5EF4-FFF2-40B4-BE49-F238E27FC236}">
                <a16:creationId xmlns:a16="http://schemas.microsoft.com/office/drawing/2014/main" id="{79EAFE9D-70C5-AC49-AB88-8684CADA201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03458" y="4339978"/>
            <a:ext cx="2770187" cy="3696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BREAK</a:t>
            </a:r>
          </a:p>
        </p:txBody>
      </p:sp>
      <p:sp>
        <p:nvSpPr>
          <p:cNvPr id="80" name="Text Placeholder 77">
            <a:extLst>
              <a:ext uri="{FF2B5EF4-FFF2-40B4-BE49-F238E27FC236}">
                <a16:creationId xmlns:a16="http://schemas.microsoft.com/office/drawing/2014/main" id="{1C20D4CF-12DC-D148-A45F-31C95EE7415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42976" y="2311192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1" name="Text Placeholder 77">
            <a:extLst>
              <a:ext uri="{FF2B5EF4-FFF2-40B4-BE49-F238E27FC236}">
                <a16:creationId xmlns:a16="http://schemas.microsoft.com/office/drawing/2014/main" id="{B55D829A-9CE7-1F46-98E1-8E2EFC4E740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42976" y="3239039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2" name="Text Placeholder 77">
            <a:extLst>
              <a:ext uri="{FF2B5EF4-FFF2-40B4-BE49-F238E27FC236}">
                <a16:creationId xmlns:a16="http://schemas.microsoft.com/office/drawing/2014/main" id="{C312B1E7-CFBA-3A48-84EC-8401298E7D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42976" y="4139992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3" name="Text Placeholder 77">
            <a:extLst>
              <a:ext uri="{FF2B5EF4-FFF2-40B4-BE49-F238E27FC236}">
                <a16:creationId xmlns:a16="http://schemas.microsoft.com/office/drawing/2014/main" id="{ACF31C37-AD0C-4044-AEE9-F55429B9BAF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42976" y="5108181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4" name="Text Placeholder 77">
            <a:extLst>
              <a:ext uri="{FF2B5EF4-FFF2-40B4-BE49-F238E27FC236}">
                <a16:creationId xmlns:a16="http://schemas.microsoft.com/office/drawing/2014/main" id="{1EBCF454-1F38-6141-94FB-B726DC75F15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15929" y="2311192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5" name="Text Placeholder 77">
            <a:extLst>
              <a:ext uri="{FF2B5EF4-FFF2-40B4-BE49-F238E27FC236}">
                <a16:creationId xmlns:a16="http://schemas.microsoft.com/office/drawing/2014/main" id="{47554BED-DC6C-A646-BB55-9FB57D9334F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15929" y="3239039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6" name="Text Placeholder 77">
            <a:extLst>
              <a:ext uri="{FF2B5EF4-FFF2-40B4-BE49-F238E27FC236}">
                <a16:creationId xmlns:a16="http://schemas.microsoft.com/office/drawing/2014/main" id="{264B3986-D433-CC43-8F05-976EFB82760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15929" y="4139992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  <p:sp>
        <p:nvSpPr>
          <p:cNvPr id="87" name="Text Placeholder 77">
            <a:extLst>
              <a:ext uri="{FF2B5EF4-FFF2-40B4-BE49-F238E27FC236}">
                <a16:creationId xmlns:a16="http://schemas.microsoft.com/office/drawing/2014/main" id="{AD167CC2-8BF4-2242-99F4-3ED464273C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415929" y="5108181"/>
            <a:ext cx="1113677" cy="78163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00:00-</a:t>
            </a:r>
            <a:br>
              <a:rPr lang="en-US" dirty="0"/>
            </a:br>
            <a:r>
              <a:rPr lang="en-US" dirty="0"/>
              <a:t>00:00</a:t>
            </a:r>
          </a:p>
        </p:txBody>
      </p:sp>
    </p:spTree>
    <p:extLst>
      <p:ext uri="{BB962C8B-B14F-4D97-AF65-F5344CB8AC3E}">
        <p14:creationId xmlns:p14="http://schemas.microsoft.com/office/powerpoint/2010/main" val="69010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290B33B5-FE1F-9B40-A748-5A795E71E67E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0" y="0"/>
            <a:ext cx="12192000" cy="191877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7" name="Title 12">
            <a:extLst>
              <a:ext uri="{FF2B5EF4-FFF2-40B4-BE49-F238E27FC236}">
                <a16:creationId xmlns:a16="http://schemas.microsoft.com/office/drawing/2014/main" id="{76029D84-E496-C243-9183-93BA460D2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5914047" cy="878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TODAY’S</a:t>
            </a:r>
            <a:br>
              <a:rPr lang="en-US" dirty="0"/>
            </a:br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34808FB-F801-D14F-836B-C44936E55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SCHEDULE:</a:t>
            </a:r>
          </a:p>
          <a:p>
            <a:pPr lvl="0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2A9DEA-03DB-9B44-AAF2-182950F1880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28593F76-C9C3-3A43-9ADE-23DA61D7A2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206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49B83620-5E0B-0146-8E52-5C14688BB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9215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689717-A718-404D-BB1E-C8E7AF95CFA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F4428611-4DC0-3F45-A577-4102BB3469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206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7950E720-0CC9-2444-87B2-9AB1C85DD8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9215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B787BB-0E1A-0F40-A8DE-2605CD03A88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3251262F-A827-2945-81E1-B0A185ACD9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206" y="4296649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5ABA57B4-11C2-CD4E-84AF-1428DEFD08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215" y="4604211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FFEE8510-4032-1842-AB07-FFE782EF5F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4206" y="5278284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D29AEF6C-B729-8B4E-9F1F-3A725A6D56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215" y="5585846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E265117-4271-7745-A01F-1E0F2D09C6DF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326DDFB8-C27D-AD4A-B75B-3392FE6649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97159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CFB57B73-58B7-EF46-BC60-6F96EC1E7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02168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CA81FD9-32F3-9F4D-A525-F390F0EF5EBF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AA9D5111-5900-5E4E-9B25-264B4F1900F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97159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C85CA9FA-C702-C04F-94C6-5DC566401BD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2168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82EA16B-7952-B249-A3A2-CD702AE37A78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18">
            <a:extLst>
              <a:ext uri="{FF2B5EF4-FFF2-40B4-BE49-F238E27FC236}">
                <a16:creationId xmlns:a16="http://schemas.microsoft.com/office/drawing/2014/main" id="{2BEAE1A8-A890-B84E-BA1B-492DF1E16F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97159" y="4296649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BE2FEA2E-8CED-6643-A480-6E292C55BE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2168" y="4604211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51" name="Text Placeholder 18">
            <a:extLst>
              <a:ext uri="{FF2B5EF4-FFF2-40B4-BE49-F238E27FC236}">
                <a16:creationId xmlns:a16="http://schemas.microsoft.com/office/drawing/2014/main" id="{EA3250D9-CA98-8548-8561-7991D7B8CC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97159" y="5278284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3C8115DC-D4B3-AC45-A644-847CDE34DC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02168" y="5585846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53" name="Text Placeholder 77">
            <a:extLst>
              <a:ext uri="{FF2B5EF4-FFF2-40B4-BE49-F238E27FC236}">
                <a16:creationId xmlns:a16="http://schemas.microsoft.com/office/drawing/2014/main" id="{B8188E40-220F-7844-A6FF-0C83D735136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091" y="2391859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4" name="Text Placeholder 77">
            <a:extLst>
              <a:ext uri="{FF2B5EF4-FFF2-40B4-BE49-F238E27FC236}">
                <a16:creationId xmlns:a16="http://schemas.microsoft.com/office/drawing/2014/main" id="{44D57C01-CC56-D64F-BE01-91912B61871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2091" y="3292812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5" name="Text Placeholder 77">
            <a:extLst>
              <a:ext uri="{FF2B5EF4-FFF2-40B4-BE49-F238E27FC236}">
                <a16:creationId xmlns:a16="http://schemas.microsoft.com/office/drawing/2014/main" id="{4EA8E4F0-11D6-DA40-B84F-D81A49C7B21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2091" y="4234107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6" name="Text Placeholder 77">
            <a:extLst>
              <a:ext uri="{FF2B5EF4-FFF2-40B4-BE49-F238E27FC236}">
                <a16:creationId xmlns:a16="http://schemas.microsoft.com/office/drawing/2014/main" id="{AED1B8F5-9C07-5549-9B4B-A6A3AF5454C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72091" y="5175401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61" name="Text Placeholder 77">
            <a:extLst>
              <a:ext uri="{FF2B5EF4-FFF2-40B4-BE49-F238E27FC236}">
                <a16:creationId xmlns:a16="http://schemas.microsoft.com/office/drawing/2014/main" id="{0355896C-74CF-2043-9FB6-17B8D25C122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18150" y="2391859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62" name="Text Placeholder 77">
            <a:extLst>
              <a:ext uri="{FF2B5EF4-FFF2-40B4-BE49-F238E27FC236}">
                <a16:creationId xmlns:a16="http://schemas.microsoft.com/office/drawing/2014/main" id="{582996A3-0898-EA40-9ED4-5EFFADF57FB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18150" y="3292812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63" name="Text Placeholder 77">
            <a:extLst>
              <a:ext uri="{FF2B5EF4-FFF2-40B4-BE49-F238E27FC236}">
                <a16:creationId xmlns:a16="http://schemas.microsoft.com/office/drawing/2014/main" id="{1C687186-235C-8E4A-B9B1-E8C056F0393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18150" y="4234107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64" name="Text Placeholder 77">
            <a:extLst>
              <a:ext uri="{FF2B5EF4-FFF2-40B4-BE49-F238E27FC236}">
                <a16:creationId xmlns:a16="http://schemas.microsoft.com/office/drawing/2014/main" id="{0762936A-30CA-4D4F-BA4E-51021E1B90C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418150" y="5175401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384599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76029D84-E496-C243-9183-93BA460D2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5914047" cy="878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TODAY’S</a:t>
            </a:r>
            <a:br>
              <a:rPr lang="en-US" dirty="0"/>
            </a:br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34808FB-F801-D14F-836B-C44936E55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SCHEDULE:</a:t>
            </a:r>
          </a:p>
          <a:p>
            <a:pPr lvl="0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2A9DEA-03DB-9B44-AAF2-182950F1880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28593F76-C9C3-3A43-9ADE-23DA61D7A2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206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49B83620-5E0B-0146-8E52-5C14688BB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29215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689717-A718-404D-BB1E-C8E7AF95CFA2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F4428611-4DC0-3F45-A577-4102BB3469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206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7950E720-0CC9-2444-87B2-9AB1C85DD8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9215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FB787BB-0E1A-0F40-A8DE-2605CD03A885}"/>
              </a:ext>
            </a:extLst>
          </p:cNvPr>
          <p:cNvCxnSpPr>
            <a:cxnSpLocks/>
          </p:cNvCxnSpPr>
          <p:nvPr userDrawn="1"/>
        </p:nvCxnSpPr>
        <p:spPr>
          <a:xfrm flipH="1">
            <a:off x="1028700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3251262F-A827-2945-81E1-B0A185ACD9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206" y="4296649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5ABA57B4-11C2-CD4E-84AF-1428DEFD08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215" y="4604211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36" name="Text Placeholder 18">
            <a:extLst>
              <a:ext uri="{FF2B5EF4-FFF2-40B4-BE49-F238E27FC236}">
                <a16:creationId xmlns:a16="http://schemas.microsoft.com/office/drawing/2014/main" id="{FFEE8510-4032-1842-AB07-FFE782EF5F4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4206" y="5278284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D29AEF6C-B729-8B4E-9F1F-3A725A6D56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215" y="5585846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E265117-4271-7745-A01F-1E0F2D09C6DF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3146613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326DDFB8-C27D-AD4A-B75B-3392FE6649C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97159" y="2440955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CFB57B73-58B7-EF46-BC60-6F96EC1E780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02168" y="2748517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CA81FD9-32F3-9F4D-A525-F390F0EF5EBF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4074460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AA9D5111-5900-5E4E-9B25-264B4F1900F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97159" y="3368802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5" name="Text Placeholder 30">
            <a:extLst>
              <a:ext uri="{FF2B5EF4-FFF2-40B4-BE49-F238E27FC236}">
                <a16:creationId xmlns:a16="http://schemas.microsoft.com/office/drawing/2014/main" id="{C85CA9FA-C702-C04F-94C6-5DC566401BD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2168" y="3676364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82EA16B-7952-B249-A3A2-CD702AE37A78}"/>
              </a:ext>
            </a:extLst>
          </p:cNvPr>
          <p:cNvCxnSpPr>
            <a:cxnSpLocks/>
          </p:cNvCxnSpPr>
          <p:nvPr userDrawn="1"/>
        </p:nvCxnSpPr>
        <p:spPr>
          <a:xfrm flipH="1">
            <a:off x="6501653" y="5002307"/>
            <a:ext cx="4696239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18">
            <a:extLst>
              <a:ext uri="{FF2B5EF4-FFF2-40B4-BE49-F238E27FC236}">
                <a16:creationId xmlns:a16="http://schemas.microsoft.com/office/drawing/2014/main" id="{2BEAE1A8-A890-B84E-BA1B-492DF1E16F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97159" y="4296649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49" name="Text Placeholder 30">
            <a:extLst>
              <a:ext uri="{FF2B5EF4-FFF2-40B4-BE49-F238E27FC236}">
                <a16:creationId xmlns:a16="http://schemas.microsoft.com/office/drawing/2014/main" id="{BE2FEA2E-8CED-6643-A480-6E292C55BE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2168" y="4604211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51" name="Text Placeholder 18">
            <a:extLst>
              <a:ext uri="{FF2B5EF4-FFF2-40B4-BE49-F238E27FC236}">
                <a16:creationId xmlns:a16="http://schemas.microsoft.com/office/drawing/2014/main" id="{EA3250D9-CA98-8548-8561-7991D7B8CC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997159" y="5278284"/>
            <a:ext cx="3705225" cy="2894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52" name="Text Placeholder 30">
            <a:extLst>
              <a:ext uri="{FF2B5EF4-FFF2-40B4-BE49-F238E27FC236}">
                <a16:creationId xmlns:a16="http://schemas.microsoft.com/office/drawing/2014/main" id="{3C8115DC-D4B3-AC45-A644-847CDE34DC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002168" y="5585846"/>
            <a:ext cx="3700216" cy="33679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endParaRPr lang="en-US" dirty="0"/>
          </a:p>
        </p:txBody>
      </p:sp>
      <p:sp>
        <p:nvSpPr>
          <p:cNvPr id="35" name="Text Placeholder 77">
            <a:extLst>
              <a:ext uri="{FF2B5EF4-FFF2-40B4-BE49-F238E27FC236}">
                <a16:creationId xmlns:a16="http://schemas.microsoft.com/office/drawing/2014/main" id="{7C932D51-1250-5C4A-80CD-2C5CA0C2C0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091" y="2391859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53" name="Text Placeholder 77">
            <a:extLst>
              <a:ext uri="{FF2B5EF4-FFF2-40B4-BE49-F238E27FC236}">
                <a16:creationId xmlns:a16="http://schemas.microsoft.com/office/drawing/2014/main" id="{1101164B-76A4-EC4A-BA4E-C629AF9FB62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2091" y="3292812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54" name="Text Placeholder 77">
            <a:extLst>
              <a:ext uri="{FF2B5EF4-FFF2-40B4-BE49-F238E27FC236}">
                <a16:creationId xmlns:a16="http://schemas.microsoft.com/office/drawing/2014/main" id="{29EFD5D8-5C3B-5A41-B777-D4FD1F6216D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2091" y="4234107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55" name="Text Placeholder 77">
            <a:extLst>
              <a:ext uri="{FF2B5EF4-FFF2-40B4-BE49-F238E27FC236}">
                <a16:creationId xmlns:a16="http://schemas.microsoft.com/office/drawing/2014/main" id="{C876C227-9AF8-7140-9B49-B9B954600FC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72091" y="5175401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56" name="Text Placeholder 77">
            <a:extLst>
              <a:ext uri="{FF2B5EF4-FFF2-40B4-BE49-F238E27FC236}">
                <a16:creationId xmlns:a16="http://schemas.microsoft.com/office/drawing/2014/main" id="{56B4B1F2-92C8-464B-B4A4-2FABBF0F6BB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18150" y="2391859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57" name="Text Placeholder 77">
            <a:extLst>
              <a:ext uri="{FF2B5EF4-FFF2-40B4-BE49-F238E27FC236}">
                <a16:creationId xmlns:a16="http://schemas.microsoft.com/office/drawing/2014/main" id="{0F5AA67B-66AC-1444-BA56-FD23ECAC22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18150" y="3292812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  <p:sp>
        <p:nvSpPr>
          <p:cNvPr id="58" name="Text Placeholder 77">
            <a:extLst>
              <a:ext uri="{FF2B5EF4-FFF2-40B4-BE49-F238E27FC236}">
                <a16:creationId xmlns:a16="http://schemas.microsoft.com/office/drawing/2014/main" id="{4C457104-E4CE-B143-B86C-F445BF64BBF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418150" y="4234107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07</a:t>
            </a:r>
          </a:p>
        </p:txBody>
      </p:sp>
      <p:sp>
        <p:nvSpPr>
          <p:cNvPr id="59" name="Text Placeholder 77">
            <a:extLst>
              <a:ext uri="{FF2B5EF4-FFF2-40B4-BE49-F238E27FC236}">
                <a16:creationId xmlns:a16="http://schemas.microsoft.com/office/drawing/2014/main" id="{04447C04-C465-3742-9C3B-54E0F91F79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418150" y="5175401"/>
            <a:ext cx="552115" cy="52893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938729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Ope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2">
            <a:extLst>
              <a:ext uri="{FF2B5EF4-FFF2-40B4-BE49-F238E27FC236}">
                <a16:creationId xmlns:a16="http://schemas.microsoft.com/office/drawing/2014/main" id="{76029D84-E496-C243-9183-93BA460D2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34808FB-F801-D14F-836B-C44936E557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Left P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D5BE3981-18C3-6A4A-8929-D36FB17D53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506" y="2075225"/>
            <a:ext cx="2943087" cy="39350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</a:t>
            </a:r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3A5418EE-EEB3-304E-A406-FDE769F64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FA58E3F3-E1B1-FC4C-8C3F-51BFA26B86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17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ent Slide Right P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42B8D9BE-AAC0-1949-BB98-986858E191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40902" y="686668"/>
            <a:ext cx="6265298" cy="13255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</a:t>
            </a:r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2C9E2C96-1071-B342-A28B-2A2923C65F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0506" y="677874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5DF1E97B-21D1-5C4D-8926-02579E7F6B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0275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866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 userDrawn="1">
          <p15:clr>
            <a:srgbClr val="FBAE40"/>
          </p15:clr>
        </p15:guide>
        <p15:guide id="3" pos="648" userDrawn="1">
          <p15:clr>
            <a:srgbClr val="FBAE40"/>
          </p15:clr>
        </p15:guide>
        <p15:guide id="4" pos="72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12669BDF-7030-C94F-9053-805DA8E3B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4538" y="677874"/>
            <a:ext cx="8162924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759706-0457-6F40-8CCF-553E53FCB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7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48">
          <p15:clr>
            <a:srgbClr val="FBAE40"/>
          </p15:clr>
        </p15:guide>
        <p15:guide id="5" orient="horz" pos="4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ent Slide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12669BDF-7030-C94F-9053-805DA8E3B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4538" y="677874"/>
            <a:ext cx="8162924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759706-0457-6F40-8CCF-553E53FCB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49A290-7CA9-5D47-91B6-500D9579577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69957"/>
            <a:ext cx="0" cy="4033538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615B03A1-1711-474D-8947-D2590F8DD8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736" y="2375068"/>
            <a:ext cx="4523871" cy="4544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F3E6B7EF-0955-C144-AB34-11191429FD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0044" y="3365725"/>
            <a:ext cx="4496565" cy="253776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dis.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5FFFC6E4-D201-394D-94CB-002A76B1AD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1220" y="2375068"/>
            <a:ext cx="4523871" cy="4544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HERE:</a:t>
            </a:r>
          </a:p>
          <a:p>
            <a:pPr lvl="0"/>
            <a:endParaRPr lang="en-US" dirty="0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CDC5687-058C-114F-8A8B-56811B1861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8528" y="3365725"/>
            <a:ext cx="4496565" cy="253776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59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48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12669BDF-7030-C94F-9053-805DA8E3B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4538" y="677875"/>
            <a:ext cx="8162924" cy="814042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759706-0457-6F40-8CCF-553E53FCB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49A290-7CA9-5D47-91B6-500D95795774}"/>
              </a:ext>
            </a:extLst>
          </p:cNvPr>
          <p:cNvCxnSpPr>
            <a:cxnSpLocks/>
          </p:cNvCxnSpPr>
          <p:nvPr userDrawn="1"/>
        </p:nvCxnSpPr>
        <p:spPr>
          <a:xfrm>
            <a:off x="4529221" y="1869957"/>
            <a:ext cx="0" cy="4033538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A3611F0-0546-E341-BFA8-DE9EFA3029DC}"/>
              </a:ext>
            </a:extLst>
          </p:cNvPr>
          <p:cNvCxnSpPr>
            <a:cxnSpLocks/>
          </p:cNvCxnSpPr>
          <p:nvPr userDrawn="1"/>
        </p:nvCxnSpPr>
        <p:spPr>
          <a:xfrm>
            <a:off x="8015705" y="1869957"/>
            <a:ext cx="0" cy="4033538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341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24" userDrawn="1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12669BDF-7030-C94F-9053-805DA8E3B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4538" y="677874"/>
            <a:ext cx="8162924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759706-0457-6F40-8CCF-553E53FCB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14C0D-49EB-AB4A-AB4E-7F00576DA1B8}"/>
              </a:ext>
            </a:extLst>
          </p:cNvPr>
          <p:cNvSpPr/>
          <p:nvPr userDrawn="1"/>
        </p:nvSpPr>
        <p:spPr>
          <a:xfrm>
            <a:off x="8935453" y="2261936"/>
            <a:ext cx="2558895" cy="357739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6CE600-3625-9943-BA97-08076195C159}"/>
              </a:ext>
            </a:extLst>
          </p:cNvPr>
          <p:cNvSpPr/>
          <p:nvPr userDrawn="1"/>
        </p:nvSpPr>
        <p:spPr>
          <a:xfrm>
            <a:off x="6304548" y="2261936"/>
            <a:ext cx="2558895" cy="357739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87637-DCDB-3547-9D19-DAD828C93FAD}"/>
              </a:ext>
            </a:extLst>
          </p:cNvPr>
          <p:cNvSpPr/>
          <p:nvPr userDrawn="1"/>
        </p:nvSpPr>
        <p:spPr>
          <a:xfrm>
            <a:off x="3673642" y="2261936"/>
            <a:ext cx="2558895" cy="357739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B3BEF6-352A-7E45-AEBE-0413C83A9243}"/>
              </a:ext>
            </a:extLst>
          </p:cNvPr>
          <p:cNvSpPr/>
          <p:nvPr userDrawn="1"/>
        </p:nvSpPr>
        <p:spPr>
          <a:xfrm>
            <a:off x="1042736" y="2261936"/>
            <a:ext cx="2558895" cy="3577390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7DDE4C-D933-9F4F-8A60-91A953861A0A}"/>
              </a:ext>
            </a:extLst>
          </p:cNvPr>
          <p:cNvSpPr/>
          <p:nvPr userDrawn="1"/>
        </p:nvSpPr>
        <p:spPr>
          <a:xfrm>
            <a:off x="2069430" y="2701088"/>
            <a:ext cx="497306" cy="4973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1A6C77-9064-534D-AA31-BE1B3702842C}"/>
              </a:ext>
            </a:extLst>
          </p:cNvPr>
          <p:cNvSpPr/>
          <p:nvPr userDrawn="1"/>
        </p:nvSpPr>
        <p:spPr>
          <a:xfrm>
            <a:off x="4704436" y="2701088"/>
            <a:ext cx="497306" cy="4973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9496A82-EAB9-BF45-A182-B7E89F404645}"/>
              </a:ext>
            </a:extLst>
          </p:cNvPr>
          <p:cNvSpPr/>
          <p:nvPr userDrawn="1"/>
        </p:nvSpPr>
        <p:spPr>
          <a:xfrm>
            <a:off x="7335342" y="2701088"/>
            <a:ext cx="497306" cy="4973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E9124D1-5407-534B-9B4B-548A974E3A69}"/>
              </a:ext>
            </a:extLst>
          </p:cNvPr>
          <p:cNvSpPr/>
          <p:nvPr userDrawn="1"/>
        </p:nvSpPr>
        <p:spPr>
          <a:xfrm>
            <a:off x="9966247" y="2701088"/>
            <a:ext cx="497306" cy="4973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8C6EDFC0-BB61-9048-92CD-BE6BB7382A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2736" y="3493301"/>
            <a:ext cx="2534653" cy="4544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</a:t>
            </a:r>
            <a:br>
              <a:rPr lang="en-US" dirty="0"/>
            </a:br>
            <a:r>
              <a:rPr lang="en-US" dirty="0"/>
              <a:t>HERE:</a:t>
            </a:r>
          </a:p>
          <a:p>
            <a:pPr lvl="0"/>
            <a:endParaRPr lang="en-US" dirty="0"/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98328FBF-A117-BC42-9BF8-EBC42FAE7B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0045" y="4109974"/>
            <a:ext cx="2507344" cy="1325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dis.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BB4171B3-AFA7-F040-8970-F706FADA7A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73641" y="3493301"/>
            <a:ext cx="2534653" cy="4544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</a:t>
            </a:r>
            <a:br>
              <a:rPr lang="en-US" dirty="0"/>
            </a:br>
            <a:r>
              <a:rPr lang="en-US" dirty="0"/>
              <a:t>HERE:</a:t>
            </a:r>
          </a:p>
          <a:p>
            <a:pPr lvl="0"/>
            <a:endParaRPr lang="en-US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681BCEEF-3CCF-CF4F-8236-B2C24F55C7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0950" y="4109974"/>
            <a:ext cx="2507344" cy="1325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dis.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1FB5F7F-CEFC-2C48-8EE7-37F65A8354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4547" y="3493301"/>
            <a:ext cx="2534653" cy="4544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</a:t>
            </a:r>
            <a:br>
              <a:rPr lang="en-US" dirty="0"/>
            </a:br>
            <a:r>
              <a:rPr lang="en-US" dirty="0"/>
              <a:t>HERE:</a:t>
            </a:r>
          </a:p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008CF9A1-F463-0A47-BCC9-EDC164945D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1856" y="4109974"/>
            <a:ext cx="2507344" cy="1325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dis.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23BA272D-2239-BF47-A5D0-4B1535DB2D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1495" y="3493301"/>
            <a:ext cx="2534653" cy="45442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TITLE GOES </a:t>
            </a:r>
            <a:br>
              <a:rPr lang="en-US" dirty="0"/>
            </a:br>
            <a:r>
              <a:rPr lang="en-US" dirty="0"/>
              <a:t>HERE:</a:t>
            </a:r>
          </a:p>
          <a:p>
            <a:pPr lvl="0"/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84C278D-4ACD-5A40-AA61-568737DDE7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78804" y="4109974"/>
            <a:ext cx="2507344" cy="1325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dis.</a:t>
            </a:r>
          </a:p>
        </p:txBody>
      </p:sp>
    </p:spTree>
    <p:extLst>
      <p:ext uri="{BB962C8B-B14F-4D97-AF65-F5344CB8AC3E}">
        <p14:creationId xmlns:p14="http://schemas.microsoft.com/office/powerpoint/2010/main" val="464932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48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/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an&#10;&#10;Description automatically generated">
            <a:extLst>
              <a:ext uri="{FF2B5EF4-FFF2-40B4-BE49-F238E27FC236}">
                <a16:creationId xmlns:a16="http://schemas.microsoft.com/office/drawing/2014/main" id="{0F9E1A20-BFFB-1A46-9674-EA32A9DE1B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7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3866" y="535599"/>
            <a:ext cx="12216751" cy="6581775"/>
          </a:xfrm>
          <a:prstGeom prst="rect">
            <a:avLst/>
          </a:prstGeom>
        </p:spPr>
      </p:pic>
      <p:sp>
        <p:nvSpPr>
          <p:cNvPr id="6" name="Title 12">
            <a:extLst>
              <a:ext uri="{FF2B5EF4-FFF2-40B4-BE49-F238E27FC236}">
                <a16:creationId xmlns:a16="http://schemas.microsoft.com/office/drawing/2014/main" id="{12669BDF-7030-C94F-9053-805DA8E3B9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4538" y="677874"/>
            <a:ext cx="8162924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 CRITICAL MOMENT TO TACKLE YOUTH UNEMPLOYMENT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D759706-0457-6F40-8CCF-553E53FCB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PROBLEM: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89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  <p15:guide id="4" pos="7224" userDrawn="1">
          <p15:clr>
            <a:srgbClr val="FBAE40"/>
          </p15:clr>
        </p15:guide>
        <p15:guide id="5" orient="horz" pos="4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F172272D-0BEE-4F42-AE2E-4A6615847F7E}"/>
              </a:ext>
            </a:extLst>
          </p:cNvPr>
          <p:cNvSpPr txBox="1"/>
          <p:nvPr userDrawn="1"/>
        </p:nvSpPr>
        <p:spPr>
          <a:xfrm>
            <a:off x="226995" y="6381419"/>
            <a:ext cx="486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A657A6DC-12EA-294E-BBA8-5785FB94FB36}" type="slidenum">
              <a:rPr lang="en-US" sz="1000" b="1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l"/>
              <a:t>‹#›</a:t>
            </a:fld>
            <a:endParaRPr lang="en-US" sz="1000" b="1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F30905-506A-AD4A-88B6-F51E6067D2E5}"/>
              </a:ext>
            </a:extLst>
          </p:cNvPr>
          <p:cNvSpPr txBox="1"/>
          <p:nvPr userDrawn="1"/>
        </p:nvSpPr>
        <p:spPr>
          <a:xfrm rot="16200000">
            <a:off x="-875641" y="476443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GLOBAL OPPORTUNITY YOUTH NETWORK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F03129-77B4-1047-919C-8B874216F48A}"/>
              </a:ext>
            </a:extLst>
          </p:cNvPr>
          <p:cNvSpPr txBox="1"/>
          <p:nvPr userDrawn="1"/>
        </p:nvSpPr>
        <p:spPr>
          <a:xfrm rot="16200000">
            <a:off x="-87564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THE ASPEN ISTITUTE</a:t>
            </a:r>
          </a:p>
        </p:txBody>
      </p:sp>
      <p:sp>
        <p:nvSpPr>
          <p:cNvPr id="9" name="Title 12">
            <a:extLst>
              <a:ext uri="{FF2B5EF4-FFF2-40B4-BE49-F238E27FC236}">
                <a16:creationId xmlns:a16="http://schemas.microsoft.com/office/drawing/2014/main" id="{886F4480-FF49-E946-A53B-4C56050FA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9853" y="677874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8CE3E84D-8B74-6640-97CB-355395A3B0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89622" y="419101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E2357653-3866-074C-867B-FA365828BB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1197" y="2506977"/>
            <a:ext cx="4665143" cy="38049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AB54AA-1099-FB47-8C1F-321B84B3A5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0685336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7324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E7BEC3DB-20E7-B443-9FF2-0AF31E46F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88" y="2885809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7B285650-7508-244F-9CF3-A24AC126A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2583566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bg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740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/ Image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6B5F37-6BAF-0741-BBCA-AB04537E4C0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A83399-C345-1E41-901E-1601576219AA}"/>
              </a:ext>
            </a:extLst>
          </p:cNvPr>
          <p:cNvSpPr txBox="1"/>
          <p:nvPr userDrawn="1"/>
        </p:nvSpPr>
        <p:spPr>
          <a:xfrm rot="16200000">
            <a:off x="-885800" y="5067376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1" dirty="0">
                <a:solidFill>
                  <a:schemeClr val="accent3"/>
                </a:solidFill>
              </a:rPr>
              <a:t>TITLE OF THE DECK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E2F28-8100-0B4B-B8A3-CF33958C18D9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MONTH 00, YEAR</a:t>
            </a:r>
          </a:p>
        </p:txBody>
      </p:sp>
      <p:pic>
        <p:nvPicPr>
          <p:cNvPr id="12" name="Google Shape;646;p126">
            <a:extLst>
              <a:ext uri="{FF2B5EF4-FFF2-40B4-BE49-F238E27FC236}">
                <a16:creationId xmlns:a16="http://schemas.microsoft.com/office/drawing/2014/main" id="{42D5A966-670D-8A45-AEEA-611EDD6954BC}"/>
              </a:ext>
            </a:extLst>
          </p:cNvPr>
          <p:cNvPicPr preferRelativeResize="0"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92" y="4544411"/>
            <a:ext cx="3705225" cy="19334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53B967A-B102-9C4D-9B74-B599C899277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0616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Insert Image Here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C4061662-51E3-5149-A025-C85176273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974" y="1763924"/>
            <a:ext cx="4575492" cy="278048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52E35806-E035-5541-8A39-19B272496E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974" y="1443182"/>
            <a:ext cx="4575492" cy="23321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5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64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64911" y="176277"/>
            <a:ext cx="11253215" cy="493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73834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0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E7BEC3DB-20E7-B443-9FF2-0AF31E46F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88" y="2885809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7B285650-7508-244F-9CF3-A24AC126A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2583566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bg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941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E7BEC3DB-20E7-B443-9FF2-0AF31E46F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88" y="2885809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7B285650-7508-244F-9CF3-A24AC126A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2583566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bg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1ABEDD69-0426-B44F-A67B-003442BC5A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0611">
            <a:off x="10497255" y="5259554"/>
            <a:ext cx="1486886" cy="1538157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DB73D41-9A7E-E045-B761-79192C4F27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3653">
            <a:off x="9487793" y="4494880"/>
            <a:ext cx="1661824" cy="171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23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E7BEC3DB-20E7-B443-9FF2-0AF31E46F4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88" y="2885809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7B285650-7508-244F-9CF3-A24AC126A7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2583566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bg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6F9B730-39F1-D147-A1E3-D2B992DD5B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1930">
            <a:off x="9534210" y="5065426"/>
            <a:ext cx="1259042" cy="130245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4E52161-1E58-2B47-8C58-1E8B667364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26284">
            <a:off x="10618919" y="5060489"/>
            <a:ext cx="1409982" cy="1458603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6EC5DFD9-D534-AF4F-BC18-6ED2901E4A5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45">
            <a:off x="10114255" y="4394308"/>
            <a:ext cx="1066491" cy="110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8548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438D0C-12D6-BB4A-93AE-5107FBE3353C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E7FCF76A-970E-F943-8FF1-1954495F09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4403" y="5345741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solidFill>
                  <a:schemeClr val="bg1"/>
                </a:solidFill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2DE5285-53F5-154B-BB45-7F403C1F9A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4403" y="5073978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tx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ED29F01-7890-A84E-A3D1-7516530183B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191193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53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0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bject, light&#10;&#10;Description automatically generated">
            <a:extLst>
              <a:ext uri="{FF2B5EF4-FFF2-40B4-BE49-F238E27FC236}">
                <a16:creationId xmlns:a16="http://schemas.microsoft.com/office/drawing/2014/main" id="{A2E3C91E-36F7-D949-B4ED-4E23AB27C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114" y="0"/>
            <a:ext cx="6511772" cy="6264880"/>
          </a:xfrm>
          <a:prstGeom prst="rect">
            <a:avLst/>
          </a:prstGeom>
        </p:spPr>
      </p:pic>
      <p:sp>
        <p:nvSpPr>
          <p:cNvPr id="7" name="Title 12">
            <a:extLst>
              <a:ext uri="{FF2B5EF4-FFF2-40B4-BE49-F238E27FC236}">
                <a16:creationId xmlns:a16="http://schemas.microsoft.com/office/drawing/2014/main" id="{06A969CE-5D31-A74B-834D-348C91FDA5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43388" y="2885809"/>
            <a:ext cx="3705225" cy="1325563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3200" b="1" i="0" dirty="0">
                <a:latin typeface="Brandon Grotesque" panose="020B0503020203060202" pitchFamily="34" charset="7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MAIN TITLE</a:t>
            </a:r>
            <a:br>
              <a:rPr lang="en-US" dirty="0"/>
            </a:br>
            <a:r>
              <a:rPr lang="en-US" dirty="0"/>
              <a:t>GOES HERE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FFA8B472-BD5E-BE47-A129-153D91B9C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43388" y="2583566"/>
            <a:ext cx="3705225" cy="209550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1" i="0">
                <a:solidFill>
                  <a:schemeClr val="accent1"/>
                </a:solidFill>
                <a:latin typeface="Brandon Grotesque Black" panose="020B0503020203060202" pitchFamily="34" charset="77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THE SUBTITLE: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82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ELINES: Typorgraph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2B4B53BB-04A4-734F-9A14-E9B9D9483DEE}"/>
              </a:ext>
            </a:extLst>
          </p:cNvPr>
          <p:cNvSpPr/>
          <p:nvPr userDrawn="1"/>
        </p:nvSpPr>
        <p:spPr>
          <a:xfrm>
            <a:off x="1896035" y="3486236"/>
            <a:ext cx="1425389" cy="795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5736" y="6312338"/>
            <a:ext cx="10538503" cy="395572"/>
          </a:xfrm>
          <a:prstGeom prst="rect">
            <a:avLst/>
          </a:prstGeom>
        </p:spPr>
        <p:txBody>
          <a:bodyPr/>
          <a:lstStyle>
            <a:lvl1pPr>
              <a:defRPr sz="18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GUIDELINES ONLY</a:t>
            </a:r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525736" y="646036"/>
            <a:ext cx="10538503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Typography</a:t>
            </a:r>
          </a:p>
        </p:txBody>
      </p:sp>
      <p:sp>
        <p:nvSpPr>
          <p:cNvPr id="24" name="Title 1"/>
          <p:cNvSpPr txBox="1">
            <a:spLocks/>
          </p:cNvSpPr>
          <p:nvPr userDrawn="1"/>
        </p:nvSpPr>
        <p:spPr>
          <a:xfrm>
            <a:off x="525736" y="1327218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H1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Arial Bold 32pt ALL CAPS    Leading 0.8</a:t>
            </a:r>
          </a:p>
        </p:txBody>
      </p:sp>
      <p:sp>
        <p:nvSpPr>
          <p:cNvPr id="28" name="Title 1"/>
          <p:cNvSpPr txBox="1">
            <a:spLocks/>
          </p:cNvSpPr>
          <p:nvPr userDrawn="1"/>
        </p:nvSpPr>
        <p:spPr>
          <a:xfrm>
            <a:off x="525737" y="1765812"/>
            <a:ext cx="1450981" cy="8742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/>
              <a:t>TITLE</a:t>
            </a:r>
            <a:br>
              <a:rPr lang="en-US" sz="3200" dirty="0"/>
            </a:br>
            <a:r>
              <a:rPr lang="en-US" sz="3200" dirty="0"/>
              <a:t>HERE</a:t>
            </a:r>
          </a:p>
        </p:txBody>
      </p:sp>
      <p:sp>
        <p:nvSpPr>
          <p:cNvPr id="33" name="Title 1"/>
          <p:cNvSpPr txBox="1">
            <a:spLocks/>
          </p:cNvSpPr>
          <p:nvPr userDrawn="1"/>
        </p:nvSpPr>
        <p:spPr>
          <a:xfrm>
            <a:off x="560428" y="3518924"/>
            <a:ext cx="1156446" cy="6538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TITLE</a:t>
            </a:r>
          </a:p>
          <a:p>
            <a:pPr>
              <a:lnSpc>
                <a:spcPct val="90000"/>
              </a:lnSpc>
            </a:pPr>
            <a:r>
              <a:rPr lang="en-US" sz="2400" b="1" kern="1200" dirty="0">
                <a:solidFill>
                  <a:schemeClr val="tx1"/>
                </a:solidFill>
                <a:latin typeface="+mj-lt"/>
                <a:cs typeface="Arial"/>
              </a:rPr>
              <a:t>HERE</a:t>
            </a:r>
          </a:p>
        </p:txBody>
      </p:sp>
      <p:sp>
        <p:nvSpPr>
          <p:cNvPr id="36" name="Title 1"/>
          <p:cNvSpPr txBox="1">
            <a:spLocks/>
          </p:cNvSpPr>
          <p:nvPr userDrawn="1"/>
        </p:nvSpPr>
        <p:spPr>
          <a:xfrm>
            <a:off x="525737" y="3166608"/>
            <a:ext cx="3615958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H2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Arial Regular 24pt ALL CAPS    Leading 0.9</a:t>
            </a:r>
          </a:p>
        </p:txBody>
      </p:sp>
      <p:sp>
        <p:nvSpPr>
          <p:cNvPr id="38" name="Title 1"/>
          <p:cNvSpPr txBox="1">
            <a:spLocks/>
          </p:cNvSpPr>
          <p:nvPr userDrawn="1"/>
        </p:nvSpPr>
        <p:spPr>
          <a:xfrm>
            <a:off x="599441" y="4875158"/>
            <a:ext cx="1377277" cy="338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i="0" dirty="0">
                <a:solidFill>
                  <a:schemeClr val="accent5"/>
                </a:solidFill>
                <a:latin typeface="Arial Black" panose="020B0604020202020204" pitchFamily="34" charset="0"/>
                <a:ea typeface="Open Sans Semibold" charset="0"/>
                <a:cs typeface="Arial Black" panose="020B0604020202020204" pitchFamily="34" charset="0"/>
              </a:rPr>
              <a:t>SUBTITLE TEXT HERE</a:t>
            </a:r>
          </a:p>
        </p:txBody>
      </p:sp>
      <p:sp>
        <p:nvSpPr>
          <p:cNvPr id="39" name="Title 1"/>
          <p:cNvSpPr txBox="1">
            <a:spLocks/>
          </p:cNvSpPr>
          <p:nvPr userDrawn="1"/>
        </p:nvSpPr>
        <p:spPr>
          <a:xfrm>
            <a:off x="525737" y="4534400"/>
            <a:ext cx="3965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H3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Arial Black  12pt ALL CAPS Leading 0.8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596669" y="5679679"/>
            <a:ext cx="26360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1" dirty="0">
                <a:solidFill>
                  <a:schemeClr val="tx1"/>
                </a:solidFill>
              </a:rPr>
              <a:t>TITLE</a:t>
            </a:r>
            <a:r>
              <a:rPr lang="en-US" sz="1100" b="1" baseline="0" dirty="0">
                <a:solidFill>
                  <a:schemeClr val="tx1"/>
                </a:solidFill>
              </a:rPr>
              <a:t> HERE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Title 1"/>
          <p:cNvSpPr txBox="1">
            <a:spLocks/>
          </p:cNvSpPr>
          <p:nvPr userDrawn="1"/>
        </p:nvSpPr>
        <p:spPr>
          <a:xfrm>
            <a:off x="525737" y="5439011"/>
            <a:ext cx="3965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H4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Arial Bold AL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 CAPS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11pt 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Leading 0.9</a:t>
            </a:r>
          </a:p>
        </p:txBody>
      </p:sp>
      <p:sp>
        <p:nvSpPr>
          <p:cNvPr id="48" name="Title 1"/>
          <p:cNvSpPr txBox="1">
            <a:spLocks/>
          </p:cNvSpPr>
          <p:nvPr userDrawn="1"/>
        </p:nvSpPr>
        <p:spPr>
          <a:xfrm>
            <a:off x="5699124" y="1327218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BODY</a:t>
            </a: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TEXT 1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Calibri 14pt Sentence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Case  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Leading .9 Color: Gray</a:t>
            </a:r>
          </a:p>
        </p:txBody>
      </p:sp>
      <p:sp>
        <p:nvSpPr>
          <p:cNvPr id="50" name="Title 1"/>
          <p:cNvSpPr txBox="1">
            <a:spLocks/>
          </p:cNvSpPr>
          <p:nvPr userDrawn="1"/>
        </p:nvSpPr>
        <p:spPr>
          <a:xfrm>
            <a:off x="5699124" y="4752903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QUOTE</a:t>
            </a: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TEXT 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Arial 18pt 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Sentence Case   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Leading 1.0 (Color can vary)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178B02-6CC9-6C48-BC73-CE91A4BA702E}"/>
              </a:ext>
            </a:extLst>
          </p:cNvPr>
          <p:cNvSpPr/>
          <p:nvPr userDrawn="1"/>
        </p:nvSpPr>
        <p:spPr>
          <a:xfrm>
            <a:off x="2138082" y="1672327"/>
            <a:ext cx="1570509" cy="9464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3CC7BD7-6E01-D14C-800C-E5BE97543426}"/>
              </a:ext>
            </a:extLst>
          </p:cNvPr>
          <p:cNvSpPr txBox="1">
            <a:spLocks/>
          </p:cNvSpPr>
          <p:nvPr userDrawn="1"/>
        </p:nvSpPr>
        <p:spPr>
          <a:xfrm>
            <a:off x="2217269" y="1765812"/>
            <a:ext cx="1450981" cy="87421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bg1"/>
                </a:solidFill>
              </a:rPr>
              <a:t>TITLE</a:t>
            </a:r>
            <a:br>
              <a:rPr lang="en-US" sz="32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HERE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9E11FD0-E217-844F-8D51-FF98D5951B7B}"/>
              </a:ext>
            </a:extLst>
          </p:cNvPr>
          <p:cNvSpPr txBox="1">
            <a:spLocks/>
          </p:cNvSpPr>
          <p:nvPr userDrawn="1"/>
        </p:nvSpPr>
        <p:spPr>
          <a:xfrm>
            <a:off x="525736" y="2658477"/>
            <a:ext cx="1329958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Dark Blue on White BG</a:t>
            </a:r>
            <a:endParaRPr lang="en-US" sz="10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3BD2D4D-0F8F-1D41-BB77-3A6FB242D5FC}"/>
              </a:ext>
            </a:extLst>
          </p:cNvPr>
          <p:cNvSpPr txBox="1">
            <a:spLocks/>
          </p:cNvSpPr>
          <p:nvPr userDrawn="1"/>
        </p:nvSpPr>
        <p:spPr>
          <a:xfrm>
            <a:off x="2099042" y="2658477"/>
            <a:ext cx="1329958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White on </a:t>
            </a:r>
          </a:p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Color BG</a:t>
            </a:r>
            <a:endParaRPr lang="en-US" sz="10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B0E382E-3EB9-D244-9535-94B0F83DEC97}"/>
              </a:ext>
            </a:extLst>
          </p:cNvPr>
          <p:cNvSpPr txBox="1">
            <a:spLocks/>
          </p:cNvSpPr>
          <p:nvPr userDrawn="1"/>
        </p:nvSpPr>
        <p:spPr>
          <a:xfrm>
            <a:off x="1944147" y="4875158"/>
            <a:ext cx="1377277" cy="338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i="0" dirty="0">
                <a:solidFill>
                  <a:schemeClr val="accent1"/>
                </a:solidFill>
                <a:latin typeface="Arial Black" panose="020B0604020202020204" pitchFamily="34" charset="0"/>
                <a:ea typeface="Open Sans Semibold" charset="0"/>
                <a:cs typeface="Arial Black" panose="020B0604020202020204" pitchFamily="34" charset="0"/>
              </a:rPr>
              <a:t>SUBTITLE TEXT HERE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17B9E5-5A59-B647-8F40-594A92A036A0}"/>
              </a:ext>
            </a:extLst>
          </p:cNvPr>
          <p:cNvSpPr txBox="1"/>
          <p:nvPr userDrawn="1"/>
        </p:nvSpPr>
        <p:spPr>
          <a:xfrm>
            <a:off x="6102251" y="5212696"/>
            <a:ext cx="514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>
                <a:solidFill>
                  <a:schemeClr val="accent1"/>
                </a:solidFill>
                <a:latin typeface="Arial" panose="020B0604020202020204" pitchFamily="34" charset="0"/>
                <a:ea typeface="Calibri" charset="0"/>
                <a:cs typeface="Arial" panose="020B0604020202020204" pitchFamily="34" charset="0"/>
                <a:sym typeface="Calibri" charset="0"/>
              </a:rPr>
              <a:t>350 million youth are not connected to education, training or formal jobs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1D7B08-DE8D-744C-85FB-CA8E2F96AC4D}"/>
              </a:ext>
            </a:extLst>
          </p:cNvPr>
          <p:cNvCxnSpPr>
            <a:cxnSpLocks/>
          </p:cNvCxnSpPr>
          <p:nvPr userDrawn="1"/>
        </p:nvCxnSpPr>
        <p:spPr>
          <a:xfrm>
            <a:off x="5767287" y="6059816"/>
            <a:ext cx="5883101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59E69A-5CD3-CB4A-ADCE-48383C766E03}"/>
              </a:ext>
            </a:extLst>
          </p:cNvPr>
          <p:cNvCxnSpPr>
            <a:cxnSpLocks/>
          </p:cNvCxnSpPr>
          <p:nvPr userDrawn="1"/>
        </p:nvCxnSpPr>
        <p:spPr>
          <a:xfrm>
            <a:off x="5767287" y="5037839"/>
            <a:ext cx="5883101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6BE56F2F-8478-9C43-8922-16C4335CAC75}"/>
              </a:ext>
            </a:extLst>
          </p:cNvPr>
          <p:cNvSpPr txBox="1">
            <a:spLocks/>
          </p:cNvSpPr>
          <p:nvPr userDrawn="1"/>
        </p:nvSpPr>
        <p:spPr>
          <a:xfrm>
            <a:off x="1972369" y="3532371"/>
            <a:ext cx="1093560" cy="6538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TITLE</a:t>
            </a:r>
          </a:p>
          <a:p>
            <a:pPr>
              <a:lnSpc>
                <a:spcPct val="90000"/>
              </a:lnSpc>
            </a:pPr>
            <a:r>
              <a:rPr lang="en-US" sz="2400" b="1" kern="1200" dirty="0">
                <a:solidFill>
                  <a:schemeClr val="bg1"/>
                </a:solidFill>
                <a:latin typeface="+mj-lt"/>
                <a:cs typeface="Arial"/>
              </a:rPr>
              <a:t>HERE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6401F0A0-B46A-334F-AD28-8BA5455BED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67287" y="1677396"/>
            <a:ext cx="4844147" cy="8953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ligula </a:t>
            </a:r>
            <a:r>
              <a:rPr lang="en-US" dirty="0" err="1"/>
              <a:t>eget</a:t>
            </a:r>
            <a:r>
              <a:rPr lang="en-US" dirty="0"/>
              <a:t> dolor.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. Cum sociis </a:t>
            </a:r>
            <a:r>
              <a:rPr lang="en-US" dirty="0" err="1"/>
              <a:t>natoque</a:t>
            </a:r>
            <a:r>
              <a:rPr lang="en-US" dirty="0"/>
              <a:t> </a:t>
            </a:r>
            <a:r>
              <a:rPr lang="en-US" dirty="0" err="1"/>
              <a:t>penatibus</a:t>
            </a:r>
            <a:r>
              <a:rPr lang="en-US" dirty="0"/>
              <a:t> et </a:t>
            </a:r>
            <a:r>
              <a:rPr lang="en-US" dirty="0" err="1"/>
              <a:t>magnis</a:t>
            </a:r>
            <a:r>
              <a:rPr lang="en-US" dirty="0"/>
              <a:t> dis parturient </a:t>
            </a:r>
            <a:r>
              <a:rPr lang="en-US" dirty="0" err="1"/>
              <a:t>montes</a:t>
            </a:r>
            <a:r>
              <a:rPr lang="en-US" dirty="0"/>
              <a:t>,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ridiculus</a:t>
            </a:r>
            <a:r>
              <a:rPr lang="en-US" dirty="0"/>
              <a:t> mus.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7016C131-8CAB-BA4A-86D1-D4408FB9F351}"/>
              </a:ext>
            </a:extLst>
          </p:cNvPr>
          <p:cNvSpPr txBox="1">
            <a:spLocks/>
          </p:cNvSpPr>
          <p:nvPr userDrawn="1"/>
        </p:nvSpPr>
        <p:spPr>
          <a:xfrm>
            <a:off x="5699124" y="2725712"/>
            <a:ext cx="5951264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BULLET</a:t>
            </a:r>
            <a:r>
              <a:rPr lang="en-US" sz="100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TEXT 1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Large and Small (Bullet colors can vary)</a:t>
            </a:r>
            <a:endParaRPr lang="en-US" sz="1000" b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Text Placeholder 30">
            <a:extLst>
              <a:ext uri="{FF2B5EF4-FFF2-40B4-BE49-F238E27FC236}">
                <a16:creationId xmlns:a16="http://schemas.microsoft.com/office/drawing/2014/main" id="{A5D0981E-D1FB-AD49-A87C-7C7A910EF2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67287" y="3176740"/>
            <a:ext cx="1869672" cy="820495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Bullet Text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Bullet Text</a:t>
            </a:r>
          </a:p>
          <a:p>
            <a:pPr lvl="0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668750D-AE0E-F040-AEEA-81D8DFE25B4A}"/>
              </a:ext>
            </a:extLst>
          </p:cNvPr>
          <p:cNvSpPr txBox="1"/>
          <p:nvPr userDrawn="1"/>
        </p:nvSpPr>
        <p:spPr>
          <a:xfrm>
            <a:off x="8181426" y="3176740"/>
            <a:ext cx="29229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e" panose="020B0503030202060203" pitchFamily="34" charset="77"/>
                <a:sym typeface="Avenir"/>
              </a:rPr>
              <a:t>“Peak youth” -1.8 billion strong global youth population (and growing!) </a:t>
            </a:r>
          </a:p>
          <a:p>
            <a: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e" panose="020B0503030202060203" pitchFamily="34" charset="77"/>
                <a:sym typeface="Avenir"/>
              </a:rPr>
              <a:t>70 million youth are unemployed </a:t>
            </a:r>
          </a:p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100" dirty="0">
              <a:solidFill>
                <a:schemeClr val="tx2">
                  <a:lumMod val="90000"/>
                  <a:lumOff val="10000"/>
                </a:schemeClr>
              </a:solidFill>
              <a:latin typeface="Calibre" panose="020B0503030202060203" pitchFamily="34" charset="77"/>
              <a:sym typeface="Avenir"/>
            </a:endParaRPr>
          </a:p>
          <a:p>
            <a:pPr>
              <a:buClr>
                <a:schemeClr val="accent1"/>
              </a:buClr>
            </a:pPr>
            <a:endParaRPr lang="en-US" sz="1100" dirty="0">
              <a:solidFill>
                <a:schemeClr val="tx2">
                  <a:lumMod val="90000"/>
                  <a:lumOff val="10000"/>
                </a:schemeClr>
              </a:solidFill>
              <a:latin typeface="Calibre" panose="020B0503030202060203" pitchFamily="34" charset="77"/>
              <a:sym typeface="Aveni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6473D0-770A-F442-8B61-7A91BDA4CD3C}"/>
              </a:ext>
            </a:extLst>
          </p:cNvPr>
          <p:cNvSpPr/>
          <p:nvPr userDrawn="1"/>
        </p:nvSpPr>
        <p:spPr>
          <a:xfrm>
            <a:off x="5699124" y="4056965"/>
            <a:ext cx="18421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Calibri 18pt Sentence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Case   </a:t>
            </a:r>
          </a:p>
          <a:p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Line Spacing 10, Color: Gray</a:t>
            </a:r>
            <a:endParaRPr lang="en-US" sz="1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85E4A19-A097-9B40-B4EF-BBFF7101D00B}"/>
              </a:ext>
            </a:extLst>
          </p:cNvPr>
          <p:cNvSpPr/>
          <p:nvPr userDrawn="1"/>
        </p:nvSpPr>
        <p:spPr>
          <a:xfrm>
            <a:off x="8509558" y="4056965"/>
            <a:ext cx="18421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Calibri 11pt Sentence</a:t>
            </a:r>
            <a:r>
              <a:rPr lang="en-US" sz="1000" b="0" baseline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Case   </a:t>
            </a:r>
          </a:p>
          <a:p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Line Spacing 1, Color: Gray</a:t>
            </a:r>
            <a:endParaRPr lang="en-US" sz="1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5436E8AF-F515-9B4B-83B3-52797AD95EBC}"/>
              </a:ext>
            </a:extLst>
          </p:cNvPr>
          <p:cNvSpPr txBox="1">
            <a:spLocks/>
          </p:cNvSpPr>
          <p:nvPr userDrawn="1"/>
        </p:nvSpPr>
        <p:spPr>
          <a:xfrm>
            <a:off x="3951844" y="1765812"/>
            <a:ext cx="1450981" cy="87421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>
                <a:latin typeface="Brandon Grotesque" panose="020B0503020203060202" pitchFamily="34" charset="77"/>
              </a:rPr>
              <a:t>TITLE</a:t>
            </a:r>
            <a:br>
              <a:rPr lang="en-US" sz="3200" dirty="0">
                <a:latin typeface="Brandon Grotesque" panose="020B0503020203060202" pitchFamily="34" charset="77"/>
              </a:rPr>
            </a:br>
            <a:r>
              <a:rPr lang="en-US" sz="3200" dirty="0">
                <a:latin typeface="Brandon Grotesque" panose="020B0503020203060202" pitchFamily="34" charset="77"/>
              </a:rPr>
              <a:t>HERE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1E8E8071-8925-B04B-BDA1-5A2495F909E4}"/>
              </a:ext>
            </a:extLst>
          </p:cNvPr>
          <p:cNvSpPr txBox="1">
            <a:spLocks/>
          </p:cNvSpPr>
          <p:nvPr userDrawn="1"/>
        </p:nvSpPr>
        <p:spPr>
          <a:xfrm>
            <a:off x="3951843" y="2658477"/>
            <a:ext cx="1329958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Dark Blue on White BG</a:t>
            </a:r>
            <a:endParaRPr lang="en-US" sz="10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7BB4FFDE-D66F-BC4A-A767-9D89C787E081}"/>
              </a:ext>
            </a:extLst>
          </p:cNvPr>
          <p:cNvSpPr txBox="1">
            <a:spLocks/>
          </p:cNvSpPr>
          <p:nvPr userDrawn="1"/>
        </p:nvSpPr>
        <p:spPr>
          <a:xfrm>
            <a:off x="3776754" y="1327218"/>
            <a:ext cx="19512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H1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Brandon Grotesque Bold 32pt ALL CAPS    Leading 0.8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3BCEA7B5-782E-454C-896E-22755BED5EC3}"/>
              </a:ext>
            </a:extLst>
          </p:cNvPr>
          <p:cNvSpPr txBox="1">
            <a:spLocks/>
          </p:cNvSpPr>
          <p:nvPr userDrawn="1"/>
        </p:nvSpPr>
        <p:spPr>
          <a:xfrm>
            <a:off x="3759508" y="999556"/>
            <a:ext cx="2007779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/>
              <a:t>*Use BG font Sparingly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BF21FED7-942A-D142-B4E0-29DBC78EA5DA}"/>
              </a:ext>
            </a:extLst>
          </p:cNvPr>
          <p:cNvSpPr txBox="1">
            <a:spLocks/>
          </p:cNvSpPr>
          <p:nvPr userDrawn="1"/>
        </p:nvSpPr>
        <p:spPr>
          <a:xfrm>
            <a:off x="3732606" y="4875158"/>
            <a:ext cx="1377277" cy="3387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smtClean="0">
                <a:solidFill>
                  <a:srgbClr val="26999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1" i="0" dirty="0">
                <a:solidFill>
                  <a:schemeClr val="accent1"/>
                </a:solidFill>
                <a:latin typeface="Brandon Grotesque Black" panose="020B0503020203060202" pitchFamily="34" charset="77"/>
                <a:ea typeface="Open Sans Semibold" charset="0"/>
                <a:cs typeface="Arial Black" panose="020B0604020202020204" pitchFamily="34" charset="0"/>
              </a:rPr>
              <a:t>SUBTITLE TEXT HERE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298F7403-48E9-804E-8FDE-E0210CF1782E}"/>
              </a:ext>
            </a:extLst>
          </p:cNvPr>
          <p:cNvSpPr txBox="1">
            <a:spLocks/>
          </p:cNvSpPr>
          <p:nvPr userDrawn="1"/>
        </p:nvSpPr>
        <p:spPr>
          <a:xfrm>
            <a:off x="3409538" y="4508209"/>
            <a:ext cx="2163289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H3 </a:t>
            </a:r>
            <a:r>
              <a:rPr lang="mr-IN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–</a:t>
            </a:r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Brandon </a:t>
            </a:r>
            <a:r>
              <a:rPr lang="en-US" sz="1000" b="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Grotesquel</a:t>
            </a:r>
            <a:r>
              <a:rPr lang="en-US" sz="1000" b="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Black  12pt ALL CAPS Leading 0.8</a:t>
            </a: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DE0FF488-07B3-CA42-AC2B-A78112C5F2FE}"/>
              </a:ext>
            </a:extLst>
          </p:cNvPr>
          <p:cNvSpPr txBox="1">
            <a:spLocks/>
          </p:cNvSpPr>
          <p:nvPr userDrawn="1"/>
        </p:nvSpPr>
        <p:spPr>
          <a:xfrm>
            <a:off x="3388688" y="4308658"/>
            <a:ext cx="2014137" cy="39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00" dirty="0"/>
              <a:t>*Use BG font Sparingly</a:t>
            </a:r>
          </a:p>
        </p:txBody>
      </p:sp>
    </p:spTree>
    <p:extLst>
      <p:ext uri="{BB962C8B-B14F-4D97-AF65-F5344CB8AC3E}">
        <p14:creationId xmlns:p14="http://schemas.microsoft.com/office/powerpoint/2010/main" val="2097905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UIDELINES: GRAPHIC LIBRAR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5736" y="6312338"/>
            <a:ext cx="10538503" cy="395572"/>
          </a:xfrm>
          <a:prstGeom prst="rect">
            <a:avLst/>
          </a:prstGeom>
        </p:spPr>
        <p:txBody>
          <a:bodyPr/>
          <a:lstStyle>
            <a:lvl1pPr>
              <a:defRPr sz="18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GUIDELINES ONLY</a:t>
            </a:r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525736" y="646036"/>
            <a:ext cx="10538503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Graphic Library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116F97C3-69C0-F54C-A25B-0CAA3CF0BFDB}"/>
              </a:ext>
            </a:extLst>
          </p:cNvPr>
          <p:cNvSpPr txBox="1">
            <a:spLocks/>
          </p:cNvSpPr>
          <p:nvPr userDrawn="1"/>
        </p:nvSpPr>
        <p:spPr>
          <a:xfrm>
            <a:off x="525737" y="1327218"/>
            <a:ext cx="1171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Icons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3B9EF8A4-865F-604C-AE24-E72D42321738}"/>
              </a:ext>
            </a:extLst>
          </p:cNvPr>
          <p:cNvSpPr txBox="1">
            <a:spLocks/>
          </p:cNvSpPr>
          <p:nvPr userDrawn="1"/>
        </p:nvSpPr>
        <p:spPr>
          <a:xfrm>
            <a:off x="4679927" y="1327218"/>
            <a:ext cx="1171446" cy="4392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>
                <a:solidFill>
                  <a:schemeClr val="bg2">
                    <a:lumMod val="75000"/>
                  </a:schemeClr>
                </a:solidFill>
              </a:rPr>
              <a:t>Graphics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68A2EDD-5AB6-674B-AFF8-34D3117DF4F4}"/>
              </a:ext>
            </a:extLst>
          </p:cNvPr>
          <p:cNvCxnSpPr>
            <a:cxnSpLocks/>
          </p:cNvCxnSpPr>
          <p:nvPr userDrawn="1"/>
        </p:nvCxnSpPr>
        <p:spPr>
          <a:xfrm>
            <a:off x="4783947" y="2181983"/>
            <a:ext cx="5883101" cy="0"/>
          </a:xfrm>
          <a:prstGeom prst="line">
            <a:avLst/>
          </a:prstGeom>
          <a:ln w="127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BB3996F-A956-5C43-A580-A4406423DE5E}"/>
              </a:ext>
            </a:extLst>
          </p:cNvPr>
          <p:cNvGrpSpPr/>
          <p:nvPr userDrawn="1"/>
        </p:nvGrpSpPr>
        <p:grpSpPr>
          <a:xfrm>
            <a:off x="633948" y="2038667"/>
            <a:ext cx="621792" cy="621792"/>
            <a:chOff x="2519352" y="1812963"/>
            <a:chExt cx="621792" cy="62179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9E9CBB9-8420-E547-BD2E-C218E4C06E4F}"/>
                </a:ext>
              </a:extLst>
            </p:cNvPr>
            <p:cNvSpPr/>
            <p:nvPr/>
          </p:nvSpPr>
          <p:spPr>
            <a:xfrm>
              <a:off x="2519352" y="1812963"/>
              <a:ext cx="621792" cy="6217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593708B-8519-544B-8AD9-0DAAF208B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45562" y="1904403"/>
              <a:ext cx="369372" cy="438912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CAA4052-5ADB-0E4D-BEAA-614E396CB469}"/>
              </a:ext>
            </a:extLst>
          </p:cNvPr>
          <p:cNvGrpSpPr/>
          <p:nvPr userDrawn="1"/>
        </p:nvGrpSpPr>
        <p:grpSpPr>
          <a:xfrm>
            <a:off x="1530567" y="2057521"/>
            <a:ext cx="621792" cy="621792"/>
            <a:chOff x="5948352" y="1812963"/>
            <a:chExt cx="621792" cy="62179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37A588F-0F02-BA4E-BD57-20B2D994AB9C}"/>
                </a:ext>
              </a:extLst>
            </p:cNvPr>
            <p:cNvSpPr/>
            <p:nvPr/>
          </p:nvSpPr>
          <p:spPr>
            <a:xfrm>
              <a:off x="5948352" y="1812963"/>
              <a:ext cx="621792" cy="6217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75F94AD-9B76-F842-9036-5E610A93F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34189" y="1934936"/>
              <a:ext cx="450118" cy="377847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B6FDC30-1EAE-DF4A-860A-6CF5BACB958C}"/>
              </a:ext>
            </a:extLst>
          </p:cNvPr>
          <p:cNvGrpSpPr/>
          <p:nvPr userDrawn="1"/>
        </p:nvGrpSpPr>
        <p:grpSpPr>
          <a:xfrm>
            <a:off x="630925" y="2955892"/>
            <a:ext cx="621792" cy="621792"/>
            <a:chOff x="9510702" y="1812963"/>
            <a:chExt cx="621792" cy="62179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0473B626-67B4-7E46-B9CF-DD6F6C501B30}"/>
                </a:ext>
              </a:extLst>
            </p:cNvPr>
            <p:cNvSpPr/>
            <p:nvPr/>
          </p:nvSpPr>
          <p:spPr>
            <a:xfrm>
              <a:off x="9510702" y="1812963"/>
              <a:ext cx="621792" cy="6217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8139E3BC-267A-B04C-9A65-C6004DEFC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01597" y="1898156"/>
              <a:ext cx="440003" cy="451407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7E9A345-0387-FB45-8422-6B263DFD3B96}"/>
              </a:ext>
            </a:extLst>
          </p:cNvPr>
          <p:cNvGrpSpPr/>
          <p:nvPr userDrawn="1"/>
        </p:nvGrpSpPr>
        <p:grpSpPr>
          <a:xfrm>
            <a:off x="2427186" y="2057521"/>
            <a:ext cx="621792" cy="621792"/>
            <a:chOff x="2519352" y="4127538"/>
            <a:chExt cx="621792" cy="621792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188D0877-E3B9-0D41-8DC3-5FE829CA70E7}"/>
                </a:ext>
              </a:extLst>
            </p:cNvPr>
            <p:cNvSpPr/>
            <p:nvPr/>
          </p:nvSpPr>
          <p:spPr>
            <a:xfrm>
              <a:off x="2519352" y="4127538"/>
              <a:ext cx="621792" cy="6217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6002B996-60CB-F541-B604-C14C55C54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6687" y="4195947"/>
              <a:ext cx="467122" cy="484974"/>
            </a:xfrm>
            <a:prstGeom prst="rect">
              <a:avLst/>
            </a:prstGeom>
          </p:spPr>
        </p:pic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AB0033E4-6FFE-824B-8BB6-CA52C34B5A93}"/>
              </a:ext>
            </a:extLst>
          </p:cNvPr>
          <p:cNvSpPr/>
          <p:nvPr/>
        </p:nvSpPr>
        <p:spPr>
          <a:xfrm>
            <a:off x="3323875" y="2085320"/>
            <a:ext cx="621792" cy="621792"/>
          </a:xfrm>
          <a:prstGeom prst="ellipse">
            <a:avLst/>
          </a:prstGeom>
          <a:solidFill>
            <a:srgbClr val="0AA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06F93E31-D7C1-CA44-A433-14F37C69BAF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1891" y="2165644"/>
            <a:ext cx="365760" cy="461145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495C1E78-A5F6-DF47-B90F-087A03AA482D}"/>
              </a:ext>
            </a:extLst>
          </p:cNvPr>
          <p:cNvGrpSpPr/>
          <p:nvPr userDrawn="1"/>
        </p:nvGrpSpPr>
        <p:grpSpPr>
          <a:xfrm>
            <a:off x="1530567" y="2955892"/>
            <a:ext cx="621792" cy="621792"/>
            <a:chOff x="9472602" y="4127538"/>
            <a:chExt cx="621792" cy="62179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518CA11-226A-5841-9844-CAD718DBAE91}"/>
                </a:ext>
              </a:extLst>
            </p:cNvPr>
            <p:cNvSpPr/>
            <p:nvPr/>
          </p:nvSpPr>
          <p:spPr>
            <a:xfrm>
              <a:off x="9472602" y="4127538"/>
              <a:ext cx="621792" cy="62179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2B1A3FD1-A726-FD41-8F6E-73B61F08F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41978" y="4239990"/>
              <a:ext cx="483041" cy="454039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01B0A1E-E443-5B44-8FE7-4851B1537999}"/>
              </a:ext>
            </a:extLst>
          </p:cNvPr>
          <p:cNvGrpSpPr/>
          <p:nvPr userDrawn="1"/>
        </p:nvGrpSpPr>
        <p:grpSpPr>
          <a:xfrm>
            <a:off x="2427186" y="2984467"/>
            <a:ext cx="621792" cy="621792"/>
            <a:chOff x="1836397" y="3692965"/>
            <a:chExt cx="621792" cy="62179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BACFFA58-9BAB-CD41-97E9-0A807691070B}"/>
                </a:ext>
              </a:extLst>
            </p:cNvPr>
            <p:cNvSpPr/>
            <p:nvPr/>
          </p:nvSpPr>
          <p:spPr>
            <a:xfrm>
              <a:off x="1836397" y="3692965"/>
              <a:ext cx="621792" cy="6217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96825404-72FC-D944-BFE6-6033986EA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53180" y="3762969"/>
              <a:ext cx="412948" cy="469905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73918E8-1E14-D94E-BC97-E3FBD1A9C455}"/>
              </a:ext>
            </a:extLst>
          </p:cNvPr>
          <p:cNvGrpSpPr/>
          <p:nvPr userDrawn="1"/>
        </p:nvGrpSpPr>
        <p:grpSpPr>
          <a:xfrm>
            <a:off x="1530567" y="3874034"/>
            <a:ext cx="621792" cy="621792"/>
            <a:chOff x="8037922" y="3692965"/>
            <a:chExt cx="621792" cy="62179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B10C864-D23E-EB4E-90F8-DE58726CB161}"/>
                </a:ext>
              </a:extLst>
            </p:cNvPr>
            <p:cNvSpPr/>
            <p:nvPr/>
          </p:nvSpPr>
          <p:spPr>
            <a:xfrm>
              <a:off x="8037922" y="3692965"/>
              <a:ext cx="621792" cy="62179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55FCE541-B454-9B47-B913-E191CFD8E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35851" y="3759905"/>
              <a:ext cx="442540" cy="483404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1AD52E8-9306-4D48-81AD-604A2A5CA7FC}"/>
              </a:ext>
            </a:extLst>
          </p:cNvPr>
          <p:cNvGrpSpPr/>
          <p:nvPr userDrawn="1"/>
        </p:nvGrpSpPr>
        <p:grpSpPr>
          <a:xfrm>
            <a:off x="630925" y="3864606"/>
            <a:ext cx="621792" cy="621792"/>
            <a:chOff x="5970747" y="3692965"/>
            <a:chExt cx="621792" cy="621792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D294AD14-B909-9B43-B8BE-C420A8962C09}"/>
                </a:ext>
              </a:extLst>
            </p:cNvPr>
            <p:cNvSpPr/>
            <p:nvPr/>
          </p:nvSpPr>
          <p:spPr>
            <a:xfrm>
              <a:off x="5970747" y="3692965"/>
              <a:ext cx="621792" cy="6217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6F161432-53E3-2745-AEC9-6484126FA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76298" y="3783423"/>
              <a:ext cx="421277" cy="393192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8401FEF-313E-4346-8C54-FEFF054BD3DC}"/>
              </a:ext>
            </a:extLst>
          </p:cNvPr>
          <p:cNvGrpSpPr/>
          <p:nvPr userDrawn="1"/>
        </p:nvGrpSpPr>
        <p:grpSpPr>
          <a:xfrm>
            <a:off x="2427186" y="3887933"/>
            <a:ext cx="621792" cy="621792"/>
            <a:chOff x="10105096" y="3692965"/>
            <a:chExt cx="621792" cy="621792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D5ED669-09D2-C648-8DB0-7DC880D6DB86}"/>
                </a:ext>
              </a:extLst>
            </p:cNvPr>
            <p:cNvSpPr/>
            <p:nvPr/>
          </p:nvSpPr>
          <p:spPr>
            <a:xfrm>
              <a:off x="10105096" y="3692965"/>
              <a:ext cx="621792" cy="621792"/>
            </a:xfrm>
            <a:prstGeom prst="ellipse">
              <a:avLst/>
            </a:prstGeom>
            <a:solidFill>
              <a:srgbClr val="0AA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78" descr="A picture containing light&#10;&#10;Description automatically generated">
              <a:extLst>
                <a:ext uri="{FF2B5EF4-FFF2-40B4-BE49-F238E27FC236}">
                  <a16:creationId xmlns:a16="http://schemas.microsoft.com/office/drawing/2014/main" id="{00A589A5-3A9C-3C45-87A8-C69211F77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01932" y="3779694"/>
              <a:ext cx="426448" cy="45720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2C76F9B-4742-AC41-A42E-17C4607F0383}"/>
              </a:ext>
            </a:extLst>
          </p:cNvPr>
          <p:cNvGrpSpPr/>
          <p:nvPr userDrawn="1"/>
        </p:nvGrpSpPr>
        <p:grpSpPr>
          <a:xfrm>
            <a:off x="3323875" y="2975219"/>
            <a:ext cx="621792" cy="621792"/>
            <a:chOff x="3903572" y="3692965"/>
            <a:chExt cx="621792" cy="62179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0F45A9B-D4AA-5F46-A234-C1A95FDDD55E}"/>
                </a:ext>
              </a:extLst>
            </p:cNvPr>
            <p:cNvSpPr/>
            <p:nvPr/>
          </p:nvSpPr>
          <p:spPr>
            <a:xfrm>
              <a:off x="3903572" y="3692965"/>
              <a:ext cx="621792" cy="62179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Picture 81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59993299-51E4-8245-A420-8DF4687DD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9942" y="3772185"/>
              <a:ext cx="450118" cy="438912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21417E4-68B2-BE4B-9777-C120F4099A96}"/>
              </a:ext>
            </a:extLst>
          </p:cNvPr>
          <p:cNvGrpSpPr/>
          <p:nvPr userDrawn="1"/>
        </p:nvGrpSpPr>
        <p:grpSpPr>
          <a:xfrm>
            <a:off x="525736" y="4896561"/>
            <a:ext cx="939954" cy="939954"/>
            <a:chOff x="2450518" y="1901596"/>
            <a:chExt cx="1043423" cy="1043423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82522685-7DB9-C44E-8E4E-D15E492492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50518" y="1901596"/>
              <a:ext cx="1043423" cy="104342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62F4ACA7-6E68-E342-B695-99A8C56AA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86140" y="2057548"/>
              <a:ext cx="572179" cy="731520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9923D08-4939-514D-886C-08DBA183250F}"/>
              </a:ext>
            </a:extLst>
          </p:cNvPr>
          <p:cNvGrpSpPr/>
          <p:nvPr userDrawn="1"/>
        </p:nvGrpSpPr>
        <p:grpSpPr>
          <a:xfrm>
            <a:off x="2813556" y="4908863"/>
            <a:ext cx="939954" cy="939954"/>
            <a:chOff x="8912965" y="2169231"/>
            <a:chExt cx="939954" cy="93995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73EC9C9-A090-6841-A200-B74FBC869C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12965" y="2169231"/>
              <a:ext cx="939954" cy="939954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0F4929A0-A7C5-8842-8D06-4F4004950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85175" y="2303457"/>
              <a:ext cx="636128" cy="667512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3833F18-5142-8B4F-AEEB-005C66BD85D8}"/>
              </a:ext>
            </a:extLst>
          </p:cNvPr>
          <p:cNvGrpSpPr/>
          <p:nvPr userDrawn="1"/>
        </p:nvGrpSpPr>
        <p:grpSpPr>
          <a:xfrm>
            <a:off x="1637900" y="4934105"/>
            <a:ext cx="939954" cy="939954"/>
            <a:chOff x="5625234" y="2169231"/>
            <a:chExt cx="939954" cy="93995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D8FCA384-9426-CA45-8BF5-1D6C2AFF21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25234" y="2169231"/>
              <a:ext cx="939954" cy="939954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9C71E88B-1D7E-EE43-84DD-702E679B2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1253" y="2272635"/>
              <a:ext cx="803648" cy="749808"/>
            </a:xfrm>
            <a:prstGeom prst="rect">
              <a:avLst/>
            </a:prstGeom>
          </p:spPr>
        </p:pic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16D38ABB-FBA4-D04F-AA32-1BAB39430503}"/>
              </a:ext>
            </a:extLst>
          </p:cNvPr>
          <p:cNvSpPr/>
          <p:nvPr userDrawn="1"/>
        </p:nvSpPr>
        <p:spPr>
          <a:xfrm>
            <a:off x="4783947" y="2748545"/>
            <a:ext cx="1312053" cy="1116061"/>
          </a:xfrm>
          <a:prstGeom prst="rect">
            <a:avLst/>
          </a:prstGeom>
          <a:solidFill>
            <a:schemeClr val="bg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itle 1">
            <a:extLst>
              <a:ext uri="{FF2B5EF4-FFF2-40B4-BE49-F238E27FC236}">
                <a16:creationId xmlns:a16="http://schemas.microsoft.com/office/drawing/2014/main" id="{926CB5FB-C633-9341-8E4A-058DACCBB15F}"/>
              </a:ext>
            </a:extLst>
          </p:cNvPr>
          <p:cNvSpPr txBox="1">
            <a:spLocks/>
          </p:cNvSpPr>
          <p:nvPr userDrawn="1"/>
        </p:nvSpPr>
        <p:spPr>
          <a:xfrm>
            <a:off x="4679927" y="1766456"/>
            <a:ext cx="5951264" cy="2419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LINE STYLE</a:t>
            </a:r>
            <a:endParaRPr lang="en-US" sz="1000" b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7" name="Title 1">
            <a:extLst>
              <a:ext uri="{FF2B5EF4-FFF2-40B4-BE49-F238E27FC236}">
                <a16:creationId xmlns:a16="http://schemas.microsoft.com/office/drawing/2014/main" id="{5CB585DC-0966-514E-B331-0762451A1403}"/>
              </a:ext>
            </a:extLst>
          </p:cNvPr>
          <p:cNvSpPr txBox="1">
            <a:spLocks/>
          </p:cNvSpPr>
          <p:nvPr userDrawn="1"/>
        </p:nvSpPr>
        <p:spPr>
          <a:xfrm>
            <a:off x="4679927" y="2431934"/>
            <a:ext cx="1416073" cy="2751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BOX STYLE</a:t>
            </a:r>
            <a:endParaRPr lang="en-US" sz="1000" b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E13080F-8A2B-A14C-9FB4-C939EEE9FCD8}"/>
              </a:ext>
            </a:extLst>
          </p:cNvPr>
          <p:cNvSpPr/>
          <p:nvPr userDrawn="1"/>
        </p:nvSpPr>
        <p:spPr>
          <a:xfrm>
            <a:off x="6589598" y="2748545"/>
            <a:ext cx="4325329" cy="3390197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A47BE226-F569-5040-80BF-A5FF571FA44E}"/>
              </a:ext>
            </a:extLst>
          </p:cNvPr>
          <p:cNvSpPr txBox="1">
            <a:spLocks/>
          </p:cNvSpPr>
          <p:nvPr userDrawn="1"/>
        </p:nvSpPr>
        <p:spPr>
          <a:xfrm>
            <a:off x="6485578" y="2431934"/>
            <a:ext cx="2716295" cy="17896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ILLUSTRATION STYLE</a:t>
            </a:r>
            <a:endParaRPr lang="en-US" sz="1000" b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0" name="Picture 99" descr="A close up of a logo&#10;&#10;Description automatically generated">
            <a:extLst>
              <a:ext uri="{FF2B5EF4-FFF2-40B4-BE49-F238E27FC236}">
                <a16:creationId xmlns:a16="http://schemas.microsoft.com/office/drawing/2014/main" id="{59DE7146-6A45-8D4A-B94C-09506DD0515F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1930">
            <a:off x="6957120" y="4362943"/>
            <a:ext cx="1259042" cy="1302458"/>
          </a:xfrm>
          <a:prstGeom prst="rect">
            <a:avLst/>
          </a:prstGeom>
        </p:spPr>
      </p:pic>
      <p:pic>
        <p:nvPicPr>
          <p:cNvPr id="101" name="Picture 100" descr="A close up of a logo&#10;&#10;Description automatically generated">
            <a:extLst>
              <a:ext uri="{FF2B5EF4-FFF2-40B4-BE49-F238E27FC236}">
                <a16:creationId xmlns:a16="http://schemas.microsoft.com/office/drawing/2014/main" id="{DB99EAE6-2CCB-564C-8EDD-4C2FBC22796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26284">
            <a:off x="7799117" y="3800329"/>
            <a:ext cx="1409982" cy="1458603"/>
          </a:xfrm>
          <a:prstGeom prst="rect">
            <a:avLst/>
          </a:prstGeom>
        </p:spPr>
      </p:pic>
      <p:pic>
        <p:nvPicPr>
          <p:cNvPr id="102" name="Picture 101" descr="A close up of a logo&#10;&#10;Description automatically generated">
            <a:extLst>
              <a:ext uri="{FF2B5EF4-FFF2-40B4-BE49-F238E27FC236}">
                <a16:creationId xmlns:a16="http://schemas.microsoft.com/office/drawing/2014/main" id="{913A5816-877E-714B-9DB6-9F9377DDDCB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0645">
            <a:off x="7381489" y="2877365"/>
            <a:ext cx="1066491" cy="1103267"/>
          </a:xfrm>
          <a:prstGeom prst="rect">
            <a:avLst/>
          </a:prstGeom>
        </p:spPr>
      </p:pic>
      <p:pic>
        <p:nvPicPr>
          <p:cNvPr id="103" name="Picture 102" descr="A close up of a logo&#10;&#10;Description automatically generated">
            <a:extLst>
              <a:ext uri="{FF2B5EF4-FFF2-40B4-BE49-F238E27FC236}">
                <a16:creationId xmlns:a16="http://schemas.microsoft.com/office/drawing/2014/main" id="{1353FA92-DFF6-174E-B5AB-0BD56ACAAE9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0611">
            <a:off x="9082906" y="4401496"/>
            <a:ext cx="1486886" cy="1538157"/>
          </a:xfrm>
          <a:prstGeom prst="rect">
            <a:avLst/>
          </a:prstGeom>
        </p:spPr>
      </p:pic>
      <p:pic>
        <p:nvPicPr>
          <p:cNvPr id="104" name="Picture 103" descr="A close up of a logo&#10;&#10;Description automatically generated">
            <a:extLst>
              <a:ext uri="{FF2B5EF4-FFF2-40B4-BE49-F238E27FC236}">
                <a16:creationId xmlns:a16="http://schemas.microsoft.com/office/drawing/2014/main" id="{01BCB174-5F90-8A46-AC81-E6EE87719835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3653">
            <a:off x="8575958" y="2799414"/>
            <a:ext cx="1661824" cy="171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16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36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39" r:id="rId4"/>
    <p:sldLayoutId id="2147483730" r:id="rId5"/>
    <p:sldLayoutId id="214748373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172272D-0BEE-4F42-AE2E-4A6615847F7E}"/>
              </a:ext>
            </a:extLst>
          </p:cNvPr>
          <p:cNvSpPr txBox="1"/>
          <p:nvPr userDrawn="1"/>
        </p:nvSpPr>
        <p:spPr>
          <a:xfrm>
            <a:off x="226206" y="6366644"/>
            <a:ext cx="486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A657A6DC-12EA-294E-BBA8-5785FB94FB36}" type="slidenum">
              <a:rPr lang="en-US" sz="1000" b="1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pPr algn="l"/>
              <a:t>‹#›</a:t>
            </a:fld>
            <a:endParaRPr lang="en-US" sz="1000" b="1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2E9E51-4522-7441-AF6F-7C4E8D854F8B}"/>
              </a:ext>
            </a:extLst>
          </p:cNvPr>
          <p:cNvSpPr txBox="1"/>
          <p:nvPr userDrawn="1"/>
        </p:nvSpPr>
        <p:spPr>
          <a:xfrm rot="16200000">
            <a:off x="-885800" y="1575181"/>
            <a:ext cx="25406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b="1" dirty="0">
                <a:solidFill>
                  <a:schemeClr val="accent3"/>
                </a:solidFill>
              </a:rPr>
              <a:t>THE ASPEN ISTITUTE</a:t>
            </a: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FCB537E1-6FBB-0F4F-AB5D-F040F9720D20}"/>
              </a:ext>
            </a:extLst>
          </p:cNvPr>
          <p:cNvSpPr txBox="1">
            <a:spLocks/>
          </p:cNvSpPr>
          <p:nvPr userDrawn="1"/>
        </p:nvSpPr>
        <p:spPr>
          <a:xfrm>
            <a:off x="-2117725" y="407893"/>
            <a:ext cx="1572293" cy="14399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kern="1200">
                <a:solidFill>
                  <a:srgbClr val="FF0000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*Guide:</a:t>
            </a:r>
            <a:br>
              <a:rPr lang="en-US" dirty="0"/>
            </a:br>
            <a:r>
              <a:rPr lang="en-US" dirty="0"/>
              <a:t>Content should not go above this line</a:t>
            </a:r>
          </a:p>
          <a:p>
            <a:endParaRPr lang="en-US" dirty="0"/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C17BD32B-62B4-DF47-BF38-4CA6E2F5B743}"/>
              </a:ext>
            </a:extLst>
          </p:cNvPr>
          <p:cNvSpPr txBox="1">
            <a:spLocks/>
          </p:cNvSpPr>
          <p:nvPr userDrawn="1"/>
        </p:nvSpPr>
        <p:spPr>
          <a:xfrm>
            <a:off x="11710570" y="-1693623"/>
            <a:ext cx="1572293" cy="14399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kern="1200">
                <a:solidFill>
                  <a:srgbClr val="FF0000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*Guide:</a:t>
            </a:r>
            <a:br>
              <a:rPr lang="en-US" dirty="0"/>
            </a:br>
            <a:r>
              <a:rPr lang="en-US" dirty="0"/>
              <a:t>Content should not go past the right of this line</a:t>
            </a:r>
          </a:p>
          <a:p>
            <a:endParaRPr lang="en-US" dirty="0"/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7BCBCFDB-AB46-A543-B154-51FE1D047F22}"/>
              </a:ext>
            </a:extLst>
          </p:cNvPr>
          <p:cNvSpPr txBox="1">
            <a:spLocks/>
          </p:cNvSpPr>
          <p:nvPr userDrawn="1"/>
        </p:nvSpPr>
        <p:spPr>
          <a:xfrm>
            <a:off x="12480591" y="6455766"/>
            <a:ext cx="1572293" cy="14399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kern="1200">
                <a:solidFill>
                  <a:srgbClr val="FF0000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*Guide:</a:t>
            </a:r>
            <a:br>
              <a:rPr lang="en-US" dirty="0"/>
            </a:br>
            <a:r>
              <a:rPr lang="en-US" dirty="0"/>
              <a:t>Content should not go under the this line</a:t>
            </a:r>
          </a:p>
          <a:p>
            <a:endParaRPr lang="en-US" dirty="0"/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6C53A394-BE73-E746-A473-35B6B0EB7101}"/>
              </a:ext>
            </a:extLst>
          </p:cNvPr>
          <p:cNvSpPr/>
          <p:nvPr userDrawn="1"/>
        </p:nvSpPr>
        <p:spPr>
          <a:xfrm rot="5400000">
            <a:off x="-767910" y="1284205"/>
            <a:ext cx="229511" cy="21544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3D05FFF-9607-D940-9F75-1B6F4FD7A7E3}"/>
              </a:ext>
            </a:extLst>
          </p:cNvPr>
          <p:cNvSpPr/>
          <p:nvPr userDrawn="1"/>
        </p:nvSpPr>
        <p:spPr>
          <a:xfrm rot="10800000">
            <a:off x="11600554" y="-512511"/>
            <a:ext cx="229511" cy="21544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A5BD22A-DAA6-244D-857B-E6A8EE927AFE}"/>
              </a:ext>
            </a:extLst>
          </p:cNvPr>
          <p:cNvSpPr/>
          <p:nvPr userDrawn="1"/>
        </p:nvSpPr>
        <p:spPr>
          <a:xfrm rot="16200000">
            <a:off x="13333103" y="6273300"/>
            <a:ext cx="229511" cy="21544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57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7" r:id="rId2"/>
    <p:sldLayoutId id="2147483736" r:id="rId3"/>
    <p:sldLayoutId id="2147483690" r:id="rId4"/>
    <p:sldLayoutId id="2147483689" r:id="rId5"/>
    <p:sldLayoutId id="2147483712" r:id="rId6"/>
    <p:sldLayoutId id="2147483713" r:id="rId7"/>
    <p:sldLayoutId id="2147483733" r:id="rId8"/>
    <p:sldLayoutId id="2147483734" r:id="rId9"/>
    <p:sldLayoutId id="2147483732" r:id="rId10"/>
    <p:sldLayoutId id="2147483714" r:id="rId11"/>
    <p:sldLayoutId id="2147483710" r:id="rId12"/>
    <p:sldLayoutId id="2147483701" r:id="rId13"/>
    <p:sldLayoutId id="2147483745" r:id="rId14"/>
    <p:sldLayoutId id="2147483746" r:id="rId15"/>
    <p:sldLayoutId id="214748374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32" userDrawn="1">
          <p15:clr>
            <a:srgbClr val="F26B43"/>
          </p15:clr>
        </p15:guide>
        <p15:guide id="4" pos="7224" userDrawn="1">
          <p15:clr>
            <a:srgbClr val="F26B43"/>
          </p15:clr>
        </p15:guide>
        <p15:guide id="5" orient="horz" pos="38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52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6" r:id="rId2"/>
    <p:sldLayoutId id="2147483717" r:id="rId3"/>
    <p:sldLayoutId id="2147483708" r:id="rId4"/>
    <p:sldLayoutId id="2147483705" r:id="rId5"/>
    <p:sldLayoutId id="2147483686" r:id="rId6"/>
    <p:sldLayoutId id="214748373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svg"/><Relationship Id="rId4" Type="http://schemas.openxmlformats.org/officeDocument/2006/relationships/image" Target="../media/image45.png"/><Relationship Id="rId9" Type="http://schemas.openxmlformats.org/officeDocument/2006/relationships/image" Target="../media/image5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AB9A44E-C1AA-1847-8C73-C4685E72E6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E4CF384-B89C-BE4C-BDB1-D7F259DD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24" y="648513"/>
            <a:ext cx="4987841" cy="2780487"/>
          </a:xfrm>
        </p:spPr>
        <p:txBody>
          <a:bodyPr/>
          <a:lstStyle/>
          <a:p>
            <a:r>
              <a:rPr lang="en-US" dirty="0"/>
              <a:t>OY peer-led research and data collection to inform GOYN convenings and program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58D7D-5844-4C1F-9AE2-44EEE261E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0306" y="2501285"/>
            <a:ext cx="4575492" cy="233217"/>
          </a:xfrm>
        </p:spPr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June, 2020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E9A227B6-051D-402E-AFA8-D5812DF17E86}"/>
              </a:ext>
            </a:extLst>
          </p:cNvPr>
          <p:cNvSpPr/>
          <p:nvPr/>
        </p:nvSpPr>
        <p:spPr>
          <a:xfrm>
            <a:off x="224790" y="510989"/>
            <a:ext cx="295835" cy="2124635"/>
          </a:xfrm>
          <a:prstGeom prst="flowChartProcess">
            <a:avLst/>
          </a:prstGeom>
          <a:ln>
            <a:solidFill>
              <a:srgbClr val="00A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11C22049-834D-4D46-9005-02ADCBE7F158}"/>
              </a:ext>
            </a:extLst>
          </p:cNvPr>
          <p:cNvSpPr/>
          <p:nvPr/>
        </p:nvSpPr>
        <p:spPr>
          <a:xfrm>
            <a:off x="229272" y="4428565"/>
            <a:ext cx="295835" cy="2124635"/>
          </a:xfrm>
          <a:prstGeom prst="flowChartProcess">
            <a:avLst/>
          </a:prstGeom>
          <a:ln>
            <a:solidFill>
              <a:srgbClr val="00A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6DD2BB-ABA1-49AC-8EA9-613FE7EFF1E8}"/>
              </a:ext>
            </a:extLst>
          </p:cNvPr>
          <p:cNvSpPr txBox="1"/>
          <p:nvPr/>
        </p:nvSpPr>
        <p:spPr>
          <a:xfrm>
            <a:off x="525107" y="3429000"/>
            <a:ext cx="4824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Welcome!</a:t>
            </a:r>
          </a:p>
          <a:p>
            <a:r>
              <a:rPr lang="en-US" b="1" dirty="0">
                <a:solidFill>
                  <a:schemeClr val="bg1"/>
                </a:solidFill>
              </a:rPr>
              <a:t>Please introduce yourself in the chat box.</a:t>
            </a:r>
          </a:p>
        </p:txBody>
      </p:sp>
    </p:spTree>
    <p:extLst>
      <p:ext uri="{BB962C8B-B14F-4D97-AF65-F5344CB8AC3E}">
        <p14:creationId xmlns:p14="http://schemas.microsoft.com/office/powerpoint/2010/main" val="36960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C10ABD-7D11-44B5-883C-EF45A3740FAF}"/>
              </a:ext>
            </a:extLst>
          </p:cNvPr>
          <p:cNvSpPr/>
          <p:nvPr/>
        </p:nvSpPr>
        <p:spPr>
          <a:xfrm>
            <a:off x="637309" y="1199470"/>
            <a:ext cx="11554691" cy="5547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721F28-A2F8-F34D-9DE1-08BAF64FC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302" y="483685"/>
            <a:ext cx="4049162" cy="476895"/>
          </a:xfrm>
        </p:spPr>
        <p:txBody>
          <a:bodyPr/>
          <a:lstStyle/>
          <a:p>
            <a:r>
              <a:rPr lang="en-US" sz="2000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F61CA-DF8B-214B-8E58-243F6AB214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67504" y="1069641"/>
            <a:ext cx="4330395" cy="270418"/>
          </a:xfrm>
        </p:spPr>
        <p:txBody>
          <a:bodyPr/>
          <a:lstStyle/>
          <a:p>
            <a:pPr marL="168275" indent="-168275">
              <a:buAutoNum type="arabicPeriod"/>
            </a:pPr>
            <a:r>
              <a:rPr lang="en-US" sz="1400" dirty="0"/>
              <a:t>Welcome, introductions, check-in question:</a:t>
            </a:r>
          </a:p>
          <a:p>
            <a:r>
              <a:rPr lang="en-US" sz="1400" b="0" i="1" dirty="0"/>
              <a:t>If you could be any animal in the world, what animal would you choose to be and why?</a:t>
            </a:r>
            <a:br>
              <a:rPr lang="en-US" sz="1400" dirty="0"/>
            </a:br>
            <a:r>
              <a:rPr lang="en-US" sz="1400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E364AE-163A-6845-A1D3-F0743FB85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67503" y="2113086"/>
            <a:ext cx="3705225" cy="289438"/>
          </a:xfrm>
        </p:spPr>
        <p:txBody>
          <a:bodyPr/>
          <a:lstStyle/>
          <a:p>
            <a:r>
              <a:rPr lang="en-US" sz="1400" dirty="0"/>
              <a:t>2. Participatory Action Research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7782EDB-1F9C-014E-9653-D6C08E9E2F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67503" y="2775428"/>
            <a:ext cx="3841343" cy="270418"/>
          </a:xfrm>
        </p:spPr>
        <p:txBody>
          <a:bodyPr/>
          <a:lstStyle/>
          <a:p>
            <a:r>
              <a:rPr lang="en-US" sz="1400" dirty="0"/>
              <a:t>3. Phase 1 GOYN Community Peer-sharing</a:t>
            </a:r>
          </a:p>
          <a:p>
            <a:pPr marL="285750" indent="-119063">
              <a:buFont typeface="Arial" panose="020B0604020202020204" pitchFamily="34" charset="0"/>
              <a:buChar char="•"/>
            </a:pPr>
            <a:r>
              <a:rPr lang="en-US" sz="1400" b="0" dirty="0"/>
              <a:t>Mombasa</a:t>
            </a:r>
          </a:p>
          <a:p>
            <a:pPr marL="285750" indent="-119063">
              <a:buFont typeface="Arial" panose="020B0604020202020204" pitchFamily="34" charset="0"/>
              <a:buChar char="•"/>
            </a:pPr>
            <a:r>
              <a:rPr lang="en-US" sz="1400" b="0" dirty="0"/>
              <a:t>Bogota</a:t>
            </a:r>
          </a:p>
          <a:p>
            <a:pPr marL="285750" indent="-119063">
              <a:buFont typeface="Arial" panose="020B0604020202020204" pitchFamily="34" charset="0"/>
              <a:buChar char="•"/>
            </a:pPr>
            <a:r>
              <a:rPr lang="en-US" sz="1400" b="0" dirty="0"/>
              <a:t>Pune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B61F23-CD7D-E347-8A2F-50FF68E003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67503" y="4325950"/>
            <a:ext cx="3705225" cy="289438"/>
          </a:xfrm>
        </p:spPr>
        <p:txBody>
          <a:bodyPr/>
          <a:lstStyle/>
          <a:p>
            <a:r>
              <a:rPr lang="en-US" sz="1400" dirty="0"/>
              <a:t>4. Examples of PAR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AFFD95D-E4F9-BB45-B6DE-0106551B12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67502" y="4900916"/>
            <a:ext cx="5540155" cy="314262"/>
          </a:xfrm>
        </p:spPr>
        <p:txBody>
          <a:bodyPr/>
          <a:lstStyle/>
          <a:p>
            <a:r>
              <a:rPr lang="en-US" sz="1400" dirty="0"/>
              <a:t>5. How to do PAR with young people within the GOYN context?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656F243-1A90-4EC0-B080-0B9F7614072A}"/>
              </a:ext>
            </a:extLst>
          </p:cNvPr>
          <p:cNvSpPr txBox="1">
            <a:spLocks/>
          </p:cNvSpPr>
          <p:nvPr/>
        </p:nvSpPr>
        <p:spPr>
          <a:xfrm>
            <a:off x="836100" y="477808"/>
            <a:ext cx="3178671" cy="47689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kern="1200" dirty="0">
                <a:solidFill>
                  <a:schemeClr val="tx1"/>
                </a:solidFill>
                <a:latin typeface="Brandon Grotesque" panose="020B0503020203060202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000" dirty="0"/>
              <a:t>FACILITATORS</a:t>
            </a:r>
          </a:p>
        </p:txBody>
      </p:sp>
      <p:pic>
        <p:nvPicPr>
          <p:cNvPr id="37" name="Picture 12" descr="Joel Miranda - The Aspen Institute">
            <a:extLst>
              <a:ext uri="{FF2B5EF4-FFF2-40B4-BE49-F238E27FC236}">
                <a16:creationId xmlns:a16="http://schemas.microsoft.com/office/drawing/2014/main" id="{86FE6C8B-21B0-482B-A40A-C5B5625C28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26"/>
          <a:stretch/>
        </p:blipFill>
        <p:spPr bwMode="auto">
          <a:xfrm>
            <a:off x="972091" y="1101951"/>
            <a:ext cx="654097" cy="71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EC55849-8E3A-4C78-BABF-C93452ABF22C}"/>
              </a:ext>
            </a:extLst>
          </p:cNvPr>
          <p:cNvSpPr txBox="1"/>
          <p:nvPr/>
        </p:nvSpPr>
        <p:spPr>
          <a:xfrm>
            <a:off x="1794101" y="1172961"/>
            <a:ext cx="2581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Joel Miranda</a:t>
            </a:r>
          </a:p>
          <a:p>
            <a:r>
              <a:rPr lang="en-US" sz="1400" dirty="0" err="1"/>
              <a:t>YouthBuild</a:t>
            </a:r>
            <a:r>
              <a:rPr lang="en-US" sz="1400" dirty="0"/>
              <a:t> International</a:t>
            </a:r>
            <a:endParaRPr lang="es-419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55CDCC-A089-4CBB-9A90-4D015A947F03}"/>
              </a:ext>
            </a:extLst>
          </p:cNvPr>
          <p:cNvSpPr txBox="1"/>
          <p:nvPr/>
        </p:nvSpPr>
        <p:spPr>
          <a:xfrm>
            <a:off x="1794101" y="2135802"/>
            <a:ext cx="3581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Sangeeta Tyagi, Ph.D. </a:t>
            </a:r>
          </a:p>
          <a:p>
            <a:r>
              <a:rPr lang="en-US" sz="1400" dirty="0"/>
              <a:t>Brandeis Heller School of Social Policy</a:t>
            </a:r>
            <a:endParaRPr lang="es-419" sz="1400" dirty="0"/>
          </a:p>
        </p:txBody>
      </p:sp>
      <p:pic>
        <p:nvPicPr>
          <p:cNvPr id="1026" name="Picture 2" descr="Sangeeta Tyagi, Senior Scientist and Lecturer">
            <a:extLst>
              <a:ext uri="{FF2B5EF4-FFF2-40B4-BE49-F238E27FC236}">
                <a16:creationId xmlns:a16="http://schemas.microsoft.com/office/drawing/2014/main" id="{935CAF9B-E743-4141-9365-581481433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99" b="22575"/>
          <a:stretch/>
        </p:blipFill>
        <p:spPr bwMode="auto">
          <a:xfrm>
            <a:off x="972091" y="2074538"/>
            <a:ext cx="654097" cy="71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2A2820E8-8436-464C-BA72-5B6035258BDB}"/>
              </a:ext>
            </a:extLst>
          </p:cNvPr>
          <p:cNvSpPr txBox="1">
            <a:spLocks/>
          </p:cNvSpPr>
          <p:nvPr/>
        </p:nvSpPr>
        <p:spPr>
          <a:xfrm>
            <a:off x="836100" y="3215188"/>
            <a:ext cx="3178671" cy="47689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kern="1200" dirty="0">
                <a:solidFill>
                  <a:schemeClr val="tx1"/>
                </a:solidFill>
                <a:latin typeface="Brandon Grotesque" panose="020B0503020203060202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2000" dirty="0"/>
              <a:t>GOYN PEER PRESENTERS</a:t>
            </a: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4E2E6904-E710-406E-80D9-44A3D9D4D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8" t="10370" r="14386"/>
          <a:stretch>
            <a:fillRect/>
          </a:stretch>
        </p:blipFill>
        <p:spPr bwMode="auto">
          <a:xfrm>
            <a:off x="972091" y="5681834"/>
            <a:ext cx="654097" cy="779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515383B-4BA6-4DD1-A839-12663F57A5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13"/>
          <a:stretch/>
        </p:blipFill>
        <p:spPr bwMode="auto">
          <a:xfrm>
            <a:off x="972091" y="4639484"/>
            <a:ext cx="654097" cy="77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ia Paula Macías Acosta">
            <a:extLst>
              <a:ext uri="{FF2B5EF4-FFF2-40B4-BE49-F238E27FC236}">
                <a16:creationId xmlns:a16="http://schemas.microsoft.com/office/drawing/2014/main" id="{79437B28-BBFC-4288-9A8A-9B35653074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"/>
          <a:stretch/>
        </p:blipFill>
        <p:spPr bwMode="auto">
          <a:xfrm>
            <a:off x="858837" y="3739650"/>
            <a:ext cx="782844" cy="77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90EF179-9DEE-4303-B2F3-6FC17C232713}"/>
              </a:ext>
            </a:extLst>
          </p:cNvPr>
          <p:cNvSpPr txBox="1"/>
          <p:nvPr/>
        </p:nvSpPr>
        <p:spPr>
          <a:xfrm>
            <a:off x="1794100" y="3867612"/>
            <a:ext cx="2581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María Paula </a:t>
            </a:r>
            <a:r>
              <a:rPr lang="en-US" sz="1400" dirty="0" err="1"/>
              <a:t>Macías</a:t>
            </a:r>
            <a:endParaRPr lang="en-US" sz="1400" dirty="0"/>
          </a:p>
          <a:p>
            <a:r>
              <a:rPr lang="en-US" sz="1400" dirty="0"/>
              <a:t>GOYN Bogota</a:t>
            </a:r>
            <a:endParaRPr lang="es-419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5BF82B-6FE2-488B-8F02-B2E3F384FDC2}"/>
              </a:ext>
            </a:extLst>
          </p:cNvPr>
          <p:cNvSpPr txBox="1"/>
          <p:nvPr/>
        </p:nvSpPr>
        <p:spPr>
          <a:xfrm>
            <a:off x="1771185" y="4718277"/>
            <a:ext cx="27917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Gichobi</a:t>
            </a:r>
            <a:r>
              <a:rPr lang="en-US" sz="1400" dirty="0"/>
              <a:t> Stanley Mwangi</a:t>
            </a:r>
          </a:p>
          <a:p>
            <a:r>
              <a:rPr lang="en-US" sz="1400" dirty="0"/>
              <a:t>GOYN Mombasa</a:t>
            </a:r>
          </a:p>
          <a:p>
            <a:r>
              <a:rPr lang="en-US" sz="1400" dirty="0"/>
              <a:t>Global Development Incubator</a:t>
            </a:r>
            <a:endParaRPr lang="es-419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14DFC4-D3AA-4345-892E-7EFBAEAD276F}"/>
              </a:ext>
            </a:extLst>
          </p:cNvPr>
          <p:cNvSpPr txBox="1"/>
          <p:nvPr/>
        </p:nvSpPr>
        <p:spPr>
          <a:xfrm>
            <a:off x="1794098" y="5809796"/>
            <a:ext cx="2581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Bobby Zachariah</a:t>
            </a:r>
          </a:p>
          <a:p>
            <a:r>
              <a:rPr lang="en-US" sz="1400" dirty="0"/>
              <a:t>GOYN Pune</a:t>
            </a:r>
            <a:endParaRPr lang="es-419" sz="1400" dirty="0"/>
          </a:p>
        </p:txBody>
      </p:sp>
      <p:sp>
        <p:nvSpPr>
          <p:cNvPr id="34" name="Flowchart: Process 33">
            <a:extLst>
              <a:ext uri="{FF2B5EF4-FFF2-40B4-BE49-F238E27FC236}">
                <a16:creationId xmlns:a16="http://schemas.microsoft.com/office/drawing/2014/main" id="{5E385169-0EBD-4955-8307-6DC0991C553D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9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764A3-E346-E243-9C8F-8AE6A69AD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582" y="2382976"/>
            <a:ext cx="3185160" cy="1325563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dirty="0"/>
              <a:t>PARTICIPATORY ACTION RESEARCH</a:t>
            </a:r>
            <a:br>
              <a:rPr lang="en-US" dirty="0"/>
            </a:br>
            <a:r>
              <a:rPr lang="en-US" dirty="0"/>
              <a:t>(PAR)</a:t>
            </a:r>
            <a:br>
              <a:rPr lang="en-US" dirty="0"/>
            </a:br>
            <a:endParaRPr lang="en-US" dirty="0"/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C1ECB5CD-5E9D-4F19-A5B5-C4E24465A9DC}"/>
              </a:ext>
            </a:extLst>
          </p:cNvPr>
          <p:cNvSpPr/>
          <p:nvPr/>
        </p:nvSpPr>
        <p:spPr>
          <a:xfrm>
            <a:off x="1500244" y="1936376"/>
            <a:ext cx="4921623" cy="2918012"/>
          </a:xfrm>
          <a:prstGeom prst="flowChartAlternateProces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EDCA69C3-4C09-4ACE-8004-49A6BC4F0F91}"/>
              </a:ext>
            </a:extLst>
          </p:cNvPr>
          <p:cNvSpPr/>
          <p:nvPr/>
        </p:nvSpPr>
        <p:spPr>
          <a:xfrm>
            <a:off x="224790" y="510989"/>
            <a:ext cx="295835" cy="2124635"/>
          </a:xfrm>
          <a:prstGeom prst="flowChartProcess">
            <a:avLst/>
          </a:prstGeom>
          <a:ln>
            <a:solidFill>
              <a:srgbClr val="00A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7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BCF4E7-D716-4993-90BD-8E2819E06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9" y="123990"/>
            <a:ext cx="4064758" cy="372503"/>
          </a:xfrm>
        </p:spPr>
        <p:txBody>
          <a:bodyPr/>
          <a:lstStyle/>
          <a:p>
            <a:r>
              <a:rPr lang="en-US"/>
              <a:t>WHAT IS PAR?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F1D2C1D-4CA9-4B5C-AAEE-79B060A666CE}"/>
              </a:ext>
            </a:extLst>
          </p:cNvPr>
          <p:cNvGrpSpPr/>
          <p:nvPr/>
        </p:nvGrpSpPr>
        <p:grpSpPr>
          <a:xfrm>
            <a:off x="634549" y="815555"/>
            <a:ext cx="10922902" cy="5418667"/>
            <a:chOff x="634549" y="815555"/>
            <a:chExt cx="10922902" cy="541866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2B70A74-3ECB-45A1-88C7-16E1AB03A8C3}"/>
                </a:ext>
              </a:extLst>
            </p:cNvPr>
            <p:cNvSpPr/>
            <p:nvPr/>
          </p:nvSpPr>
          <p:spPr>
            <a:xfrm rot="21600000">
              <a:off x="634549" y="815555"/>
              <a:ext cx="2060925" cy="541866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91440" rIns="92716" bIns="108373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PAR is an </a:t>
              </a:r>
              <a:r>
                <a:rPr lang="en-US" sz="1500" b="0" i="1" kern="1200" dirty="0">
                  <a:solidFill>
                    <a:schemeClr val="bg1"/>
                  </a:solidFill>
                  <a:effectLst/>
                </a:rPr>
                <a:t>approach 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to research. </a:t>
              </a:r>
            </a:p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It is a set of principles and practices for originating, designing, conducting, analyzing, and acting on a piece of research.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0201901-D087-46EF-80FD-1EE90E61E2B2}"/>
                </a:ext>
              </a:extLst>
            </p:cNvPr>
            <p:cNvSpPr/>
            <p:nvPr/>
          </p:nvSpPr>
          <p:spPr>
            <a:xfrm>
              <a:off x="2850042" y="815555"/>
              <a:ext cx="2060925" cy="541866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1083733" rIns="0" bIns="108373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Courier New" panose="02070309020205020404" pitchFamily="49" charset="0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PAR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 brings together researchers and community members to:</a:t>
              </a:r>
            </a:p>
            <a:p>
              <a:pPr marL="120650" lvl="0" indent="-12065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Identify problems or challenges the community faces</a:t>
              </a:r>
            </a:p>
            <a:p>
              <a:pPr marL="120650" lvl="0" indent="-12065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Empower community members to research and create solutions to those problems</a:t>
              </a:r>
            </a:p>
            <a:p>
              <a:pPr marL="120650" lvl="0" indent="-12065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Improve conditions in the community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20FDEEC-85EE-4115-AE63-5BF0C9476FCB}"/>
                </a:ext>
              </a:extLst>
            </p:cNvPr>
            <p:cNvSpPr/>
            <p:nvPr/>
          </p:nvSpPr>
          <p:spPr>
            <a:xfrm rot="21600000">
              <a:off x="5065537" y="815555"/>
              <a:ext cx="2060925" cy="541866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0" rIns="92716" bIns="108373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PAR is driven by a partnership between participants in the community and research partners.</a:t>
              </a:r>
            </a:p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I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t is collaborative at every stage of the process.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40D6F-2D7C-4CFB-A017-F6E4B6F1FCB9}"/>
                </a:ext>
              </a:extLst>
            </p:cNvPr>
            <p:cNvSpPr/>
            <p:nvPr/>
          </p:nvSpPr>
          <p:spPr>
            <a:xfrm rot="21600000">
              <a:off x="7281032" y="815555"/>
              <a:ext cx="2060925" cy="541866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640080" rIns="0" bIns="108373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PAR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 is democratic in its conception, design, and implementation. </a:t>
              </a:r>
            </a:p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T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he methodology questions the nature of knowledge creation and acknowledges that the process of creating knowledge serves the interests of those in power.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306395-3F9B-4DE9-AF15-2DA3CFD34254}"/>
                </a:ext>
              </a:extLst>
            </p:cNvPr>
            <p:cNvSpPr/>
            <p:nvPr/>
          </p:nvSpPr>
          <p:spPr>
            <a:xfrm>
              <a:off x="9496526" y="815555"/>
              <a:ext cx="2060925" cy="541866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250" tIns="1280160" rIns="92716" bIns="1083733" numCol="1" spcCol="1270" anchor="ctr" anchorCtr="0">
              <a:noAutofit/>
            </a:bodyPr>
            <a:lstStyle/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PAR p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rivileges “experience” as a legitimate source of knowing – lived experience as a source of knowledge that can influence practice -- in considering a community problem.</a:t>
              </a:r>
            </a:p>
            <a:p>
              <a:pPr marL="0" lvl="0" indent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en-US" sz="1500" dirty="0">
                  <a:solidFill>
                    <a:schemeClr val="bg1"/>
                  </a:solidFill>
                </a:rPr>
                <a:t>C</a:t>
              </a:r>
              <a:r>
                <a:rPr lang="en-US" sz="1500" b="0" kern="1200" dirty="0">
                  <a:solidFill>
                    <a:schemeClr val="bg1"/>
                  </a:solidFill>
                  <a:effectLst/>
                </a:rPr>
                <a:t>ommunity knowledge is irreplaceable and provides key insights. </a:t>
              </a:r>
            </a:p>
          </p:txBody>
        </p:sp>
      </p:grp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678B99DC-26EA-43DD-AF22-728C60071B34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3FE4E2-3DB2-4EE4-B7C7-BFE3284E5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74" y="5160024"/>
            <a:ext cx="10934649" cy="154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73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FE62236-F7F7-4E6F-9C6C-B5826625A7B5}"/>
              </a:ext>
            </a:extLst>
          </p:cNvPr>
          <p:cNvSpPr/>
          <p:nvPr/>
        </p:nvSpPr>
        <p:spPr>
          <a:xfrm>
            <a:off x="6203618" y="3475164"/>
            <a:ext cx="5431333" cy="43088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tIns="91440" bIns="91440" anchor="ctr">
            <a:spAutoFit/>
          </a:bodyPr>
          <a:lstStyle/>
          <a:p>
            <a:pPr algn="ctr"/>
            <a:r>
              <a:rPr lang="en-US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Why is PAR important in our work with young people?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2858789-6D12-4838-99C5-FF57BDA5E7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259306"/>
              </p:ext>
            </p:extLst>
          </p:nvPr>
        </p:nvGraphicFramePr>
        <p:xfrm>
          <a:off x="334610" y="458042"/>
          <a:ext cx="5761390" cy="5941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7D529AC-FA5E-482D-8931-4AFDD7C208AD}"/>
              </a:ext>
            </a:extLst>
          </p:cNvPr>
          <p:cNvSpPr/>
          <p:nvPr/>
        </p:nvSpPr>
        <p:spPr>
          <a:xfrm>
            <a:off x="6637529" y="930287"/>
            <a:ext cx="4997423" cy="4997423"/>
          </a:xfrm>
          <a:custGeom>
            <a:avLst/>
            <a:gdLst>
              <a:gd name="connsiteX0" fmla="*/ 2275840 w 4551680"/>
              <a:gd name="connsiteY0" fmla="*/ 0 h 4551680"/>
              <a:gd name="connsiteX1" fmla="*/ 4551680 w 4551680"/>
              <a:gd name="connsiteY1" fmla="*/ 2275840 h 4551680"/>
              <a:gd name="connsiteX2" fmla="*/ 2275840 w 4551680"/>
              <a:gd name="connsiteY2" fmla="*/ 2275840 h 4551680"/>
              <a:gd name="connsiteX3" fmla="*/ 2275840 w 4551680"/>
              <a:gd name="connsiteY3" fmla="*/ 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1680" h="4551680">
                <a:moveTo>
                  <a:pt x="2275840" y="0"/>
                </a:moveTo>
                <a:cubicBezTo>
                  <a:pt x="3532752" y="0"/>
                  <a:pt x="4551680" y="1018928"/>
                  <a:pt x="4551680" y="2275840"/>
                </a:cubicBezTo>
                <a:lnTo>
                  <a:pt x="2275840" y="2275840"/>
                </a:lnTo>
                <a:lnTo>
                  <a:pt x="22758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8880" tIns="962440" rIns="474761" bIns="2381047" numCol="1" spcCol="1270" anchor="ctr" anchorCtr="0">
            <a:noAutofit/>
          </a:bodyPr>
          <a:lstStyle/>
          <a:p>
            <a:pPr marL="173038" lvl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kern="1200" dirty="0"/>
              <a:t>Creates youth and community buy-in and commitment to the solutions being proposed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A3E246-F58B-4D8B-A5E1-A20DC17B5604}"/>
              </a:ext>
            </a:extLst>
          </p:cNvPr>
          <p:cNvSpPr/>
          <p:nvPr/>
        </p:nvSpPr>
        <p:spPr>
          <a:xfrm>
            <a:off x="6637528" y="1484338"/>
            <a:ext cx="4997423" cy="4997423"/>
          </a:xfrm>
          <a:custGeom>
            <a:avLst/>
            <a:gdLst>
              <a:gd name="connsiteX0" fmla="*/ 4551680 w 4551680"/>
              <a:gd name="connsiteY0" fmla="*/ 2275840 h 4551680"/>
              <a:gd name="connsiteX1" fmla="*/ 2275840 w 4551680"/>
              <a:gd name="connsiteY1" fmla="*/ 4551680 h 4551680"/>
              <a:gd name="connsiteX2" fmla="*/ 2275840 w 4551680"/>
              <a:gd name="connsiteY2" fmla="*/ 2275840 h 4551680"/>
              <a:gd name="connsiteX3" fmla="*/ 4551680 w 4551680"/>
              <a:gd name="connsiteY3" fmla="*/ 227584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1680" h="4551680">
                <a:moveTo>
                  <a:pt x="4551680" y="2275840"/>
                </a:moveTo>
                <a:cubicBezTo>
                  <a:pt x="4551680" y="3532752"/>
                  <a:pt x="3532752" y="4551680"/>
                  <a:pt x="2275840" y="4551680"/>
                </a:cubicBezTo>
                <a:lnTo>
                  <a:pt x="2275840" y="2275840"/>
                </a:lnTo>
                <a:lnTo>
                  <a:pt x="4551680" y="22758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6056676"/>
              <a:satOff val="0"/>
              <a:lumOff val="-130"/>
              <a:alphaOff val="0"/>
            </a:schemeClr>
          </a:fillRef>
          <a:effectRef idx="0">
            <a:schemeClr val="accent5">
              <a:hueOff val="-6056676"/>
              <a:satOff val="0"/>
              <a:lumOff val="-13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68880" tIns="2727757" rIns="470951" bIns="958630" numCol="1" spcCol="1270" anchor="ctr" anchorCtr="0">
            <a:noAutofit/>
          </a:bodyPr>
          <a:lstStyle/>
          <a:p>
            <a:pPr marL="173038"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dirty="0"/>
              <a:t>E</a:t>
            </a:r>
            <a:r>
              <a:rPr lang="en-US" sz="1200" kern="1200" dirty="0"/>
              <a:t>nables capacity building and skill development in data collection, analysis, critical thinking, interviewing and other research skills – many of the competencies that help in their overall leadership development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D1AFB91-0ED0-4D9F-BA82-AB03C72BF47A}"/>
              </a:ext>
            </a:extLst>
          </p:cNvPr>
          <p:cNvSpPr/>
          <p:nvPr/>
        </p:nvSpPr>
        <p:spPr>
          <a:xfrm>
            <a:off x="6203619" y="1484338"/>
            <a:ext cx="4997423" cy="4997423"/>
          </a:xfrm>
          <a:custGeom>
            <a:avLst/>
            <a:gdLst>
              <a:gd name="connsiteX0" fmla="*/ 2275840 w 4551680"/>
              <a:gd name="connsiteY0" fmla="*/ 4551680 h 4551680"/>
              <a:gd name="connsiteX1" fmla="*/ 0 w 4551680"/>
              <a:gd name="connsiteY1" fmla="*/ 2275840 h 4551680"/>
              <a:gd name="connsiteX2" fmla="*/ 2275840 w 4551680"/>
              <a:gd name="connsiteY2" fmla="*/ 2275840 h 4551680"/>
              <a:gd name="connsiteX3" fmla="*/ 2275840 w 4551680"/>
              <a:gd name="connsiteY3" fmla="*/ 455168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1680" h="4551680">
                <a:moveTo>
                  <a:pt x="2275840" y="4551680"/>
                </a:moveTo>
                <a:cubicBezTo>
                  <a:pt x="1018928" y="4551680"/>
                  <a:pt x="0" y="3532752"/>
                  <a:pt x="0" y="2275840"/>
                </a:cubicBezTo>
                <a:lnTo>
                  <a:pt x="2275840" y="2275840"/>
                </a:lnTo>
                <a:lnTo>
                  <a:pt x="2275840" y="455168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2113351"/>
              <a:satOff val="0"/>
              <a:lumOff val="-260"/>
              <a:alphaOff val="0"/>
            </a:schemeClr>
          </a:fillRef>
          <a:effectRef idx="0">
            <a:schemeClr val="accent5">
              <a:hueOff val="-12113351"/>
              <a:satOff val="0"/>
              <a:lumOff val="-26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4760" tIns="2381047" rIns="2743200" bIns="962440" numCol="1" spcCol="1270" anchor="ctr" anchorCtr="0">
            <a:noAutofit/>
          </a:bodyPr>
          <a:lstStyle/>
          <a:p>
            <a:pPr marL="0" lvl="0" indent="0" algn="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Symbol" panose="05050102010706020507" pitchFamily="18" charset="2"/>
              <a:buNone/>
            </a:pPr>
            <a:r>
              <a:rPr lang="en-US" sz="1500" kern="1200" dirty="0"/>
              <a:t>Models true intergenerational partnership and learning process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2323FD3-C846-4DBE-BB2B-663078CCA585}"/>
              </a:ext>
            </a:extLst>
          </p:cNvPr>
          <p:cNvSpPr/>
          <p:nvPr/>
        </p:nvSpPr>
        <p:spPr>
          <a:xfrm>
            <a:off x="6203619" y="930288"/>
            <a:ext cx="4997423" cy="4997423"/>
          </a:xfrm>
          <a:custGeom>
            <a:avLst/>
            <a:gdLst>
              <a:gd name="connsiteX0" fmla="*/ 0 w 4551680"/>
              <a:gd name="connsiteY0" fmla="*/ 2275840 h 4551680"/>
              <a:gd name="connsiteX1" fmla="*/ 2275840 w 4551680"/>
              <a:gd name="connsiteY1" fmla="*/ 0 h 4551680"/>
              <a:gd name="connsiteX2" fmla="*/ 2275840 w 4551680"/>
              <a:gd name="connsiteY2" fmla="*/ 2275840 h 4551680"/>
              <a:gd name="connsiteX3" fmla="*/ 0 w 4551680"/>
              <a:gd name="connsiteY3" fmla="*/ 2275840 h 4551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1680" h="4551680">
                <a:moveTo>
                  <a:pt x="0" y="2275840"/>
                </a:moveTo>
                <a:cubicBezTo>
                  <a:pt x="0" y="1018928"/>
                  <a:pt x="1018928" y="0"/>
                  <a:pt x="2275840" y="0"/>
                </a:cubicBezTo>
                <a:lnTo>
                  <a:pt x="2275840" y="2275840"/>
                </a:lnTo>
                <a:lnTo>
                  <a:pt x="0" y="22758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18170026"/>
              <a:satOff val="0"/>
              <a:lumOff val="-390"/>
              <a:alphaOff val="0"/>
            </a:schemeClr>
          </a:fillRef>
          <a:effectRef idx="0">
            <a:schemeClr val="accent5">
              <a:hueOff val="-18170026"/>
              <a:satOff val="0"/>
              <a:lumOff val="-39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4760" tIns="943390" rIns="2651760" bIns="2453437" numCol="1" spcCol="1270" anchor="ctr" anchorCtr="0">
            <a:noAutofit/>
          </a:bodyPr>
          <a:lstStyle/>
          <a:p>
            <a:pPr marL="0" lvl="0" indent="0" algn="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tabLst>
                <a:tab pos="1717675" algn="l"/>
              </a:tabLst>
            </a:pPr>
            <a:r>
              <a:rPr lang="en-US" sz="1500" dirty="0"/>
              <a:t>E</a:t>
            </a:r>
            <a:r>
              <a:rPr lang="en-US" sz="1500" kern="1200" dirty="0"/>
              <a:t>ngages them as problem solvers for themselves, their families and their communities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90612188-959A-4D05-A55D-A7BBC07B6CE9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4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rrow: Right 42">
            <a:extLst>
              <a:ext uri="{FF2B5EF4-FFF2-40B4-BE49-F238E27FC236}">
                <a16:creationId xmlns:a16="http://schemas.microsoft.com/office/drawing/2014/main" id="{45357BB6-88A0-4526-A9BA-69A7214000D2}"/>
              </a:ext>
            </a:extLst>
          </p:cNvPr>
          <p:cNvSpPr/>
          <p:nvPr/>
        </p:nvSpPr>
        <p:spPr>
          <a:xfrm>
            <a:off x="1243008" y="5549720"/>
            <a:ext cx="9921427" cy="699396"/>
          </a:xfrm>
          <a:prstGeom prst="rightArrow">
            <a:avLst>
              <a:gd name="adj1" fmla="val 72943"/>
              <a:gd name="adj2" fmla="val 64021"/>
            </a:avLst>
          </a:prstGeom>
          <a:solidFill>
            <a:srgbClr val="D7DB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ACDBF27-546C-4854-A49C-43D2864BA7E1}"/>
              </a:ext>
            </a:extLst>
          </p:cNvPr>
          <p:cNvSpPr/>
          <p:nvPr/>
        </p:nvSpPr>
        <p:spPr>
          <a:xfrm>
            <a:off x="1243008" y="921655"/>
            <a:ext cx="9921427" cy="699396"/>
          </a:xfrm>
          <a:prstGeom prst="rightArrow">
            <a:avLst>
              <a:gd name="adj1" fmla="val 72943"/>
              <a:gd name="adj2" fmla="val 64021"/>
            </a:avLst>
          </a:prstGeom>
          <a:solidFill>
            <a:srgbClr val="D7DB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BCF4E7-D716-4993-90BD-8E2819E06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627" y="534827"/>
            <a:ext cx="4064758" cy="372503"/>
          </a:xfrm>
        </p:spPr>
        <p:txBody>
          <a:bodyPr/>
          <a:lstStyle/>
          <a:p>
            <a:r>
              <a:rPr lang="en-US" dirty="0"/>
              <a:t>STEPS IN GOOD PAR DESIGN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580C8D-5145-4738-B079-27B749C7FE60}"/>
              </a:ext>
            </a:extLst>
          </p:cNvPr>
          <p:cNvGrpSpPr/>
          <p:nvPr/>
        </p:nvGrpSpPr>
        <p:grpSpPr>
          <a:xfrm rot="16200000">
            <a:off x="3869921" y="-903254"/>
            <a:ext cx="4315292" cy="8956365"/>
            <a:chOff x="4790608" y="719666"/>
            <a:chExt cx="2610783" cy="5418666"/>
          </a:xfrm>
        </p:grpSpPr>
        <p:sp>
          <p:nvSpPr>
            <p:cNvPr id="25" name="Arrow: Circular 24">
              <a:extLst>
                <a:ext uri="{FF2B5EF4-FFF2-40B4-BE49-F238E27FC236}">
                  <a16:creationId xmlns:a16="http://schemas.microsoft.com/office/drawing/2014/main" id="{F0663061-005D-4EFC-8790-00D067D52303}"/>
                </a:ext>
              </a:extLst>
            </p:cNvPr>
            <p:cNvSpPr/>
            <p:nvPr/>
          </p:nvSpPr>
          <p:spPr>
            <a:xfrm>
              <a:off x="5358220" y="719666"/>
              <a:ext cx="2043171" cy="2043379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CA52D4-47AE-4160-AAB8-713123485577}"/>
                </a:ext>
              </a:extLst>
            </p:cNvPr>
            <p:cNvSpPr/>
            <p:nvPr/>
          </p:nvSpPr>
          <p:spPr>
            <a:xfrm>
              <a:off x="5809319" y="1459314"/>
              <a:ext cx="1140205" cy="570043"/>
            </a:xfrm>
            <a:custGeom>
              <a:avLst/>
              <a:gdLst>
                <a:gd name="connsiteX0" fmla="*/ 0 w 1140205"/>
                <a:gd name="connsiteY0" fmla="*/ 0 h 570043"/>
                <a:gd name="connsiteX1" fmla="*/ 1140205 w 1140205"/>
                <a:gd name="connsiteY1" fmla="*/ 0 h 570043"/>
                <a:gd name="connsiteX2" fmla="*/ 1140205 w 1140205"/>
                <a:gd name="connsiteY2" fmla="*/ 570043 h 570043"/>
                <a:gd name="connsiteX3" fmla="*/ 0 w 1140205"/>
                <a:gd name="connsiteY3" fmla="*/ 570043 h 570043"/>
                <a:gd name="connsiteX4" fmla="*/ 0 w 1140205"/>
                <a:gd name="connsiteY4" fmla="*/ 0 h 5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205" h="570043">
                  <a:moveTo>
                    <a:pt x="0" y="0"/>
                  </a:moveTo>
                  <a:lnTo>
                    <a:pt x="1140205" y="0"/>
                  </a:lnTo>
                  <a:lnTo>
                    <a:pt x="1140205" y="570043"/>
                  </a:lnTo>
                  <a:lnTo>
                    <a:pt x="0" y="5700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600" kern="1200" dirty="0"/>
            </a:p>
          </p:txBody>
        </p:sp>
        <p:sp>
          <p:nvSpPr>
            <p:cNvPr id="27" name="Shape 26">
              <a:extLst>
                <a:ext uri="{FF2B5EF4-FFF2-40B4-BE49-F238E27FC236}">
                  <a16:creationId xmlns:a16="http://schemas.microsoft.com/office/drawing/2014/main" id="{E4E350FF-02DC-4B97-94E4-76ED0BA3D6D5}"/>
                </a:ext>
              </a:extLst>
            </p:cNvPr>
            <p:cNvSpPr/>
            <p:nvPr/>
          </p:nvSpPr>
          <p:spPr>
            <a:xfrm>
              <a:off x="4790608" y="1893891"/>
              <a:ext cx="2043171" cy="2043379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rgbClr val="9B00FF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909933"/>
                <a:satOff val="0"/>
                <a:lumOff val="65"/>
                <a:alphaOff val="0"/>
              </a:schemeClr>
            </a:fillRef>
            <a:effectRef idx="1">
              <a:schemeClr val="accent4">
                <a:hueOff val="909933"/>
                <a:satOff val="0"/>
                <a:lumOff val="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034E4D8-773F-4064-893F-CAA3E6448557}"/>
                </a:ext>
              </a:extLst>
            </p:cNvPr>
            <p:cNvSpPr/>
            <p:nvPr/>
          </p:nvSpPr>
          <p:spPr>
            <a:xfrm>
              <a:off x="5239408" y="2635706"/>
              <a:ext cx="1140205" cy="570043"/>
            </a:xfrm>
            <a:custGeom>
              <a:avLst/>
              <a:gdLst>
                <a:gd name="connsiteX0" fmla="*/ 0 w 1140205"/>
                <a:gd name="connsiteY0" fmla="*/ 0 h 570043"/>
                <a:gd name="connsiteX1" fmla="*/ 1140205 w 1140205"/>
                <a:gd name="connsiteY1" fmla="*/ 0 h 570043"/>
                <a:gd name="connsiteX2" fmla="*/ 1140205 w 1140205"/>
                <a:gd name="connsiteY2" fmla="*/ 570043 h 570043"/>
                <a:gd name="connsiteX3" fmla="*/ 0 w 1140205"/>
                <a:gd name="connsiteY3" fmla="*/ 570043 h 570043"/>
                <a:gd name="connsiteX4" fmla="*/ 0 w 1140205"/>
                <a:gd name="connsiteY4" fmla="*/ 0 h 5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205" h="570043">
                  <a:moveTo>
                    <a:pt x="0" y="0"/>
                  </a:moveTo>
                  <a:lnTo>
                    <a:pt x="1140205" y="0"/>
                  </a:lnTo>
                  <a:lnTo>
                    <a:pt x="1140205" y="570043"/>
                  </a:lnTo>
                  <a:lnTo>
                    <a:pt x="0" y="5700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" tIns="24765" rIns="24765" bIns="24765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900" kern="1200"/>
            </a:p>
          </p:txBody>
        </p:sp>
        <p:sp>
          <p:nvSpPr>
            <p:cNvPr id="29" name="Arrow: Circular 28">
              <a:extLst>
                <a:ext uri="{FF2B5EF4-FFF2-40B4-BE49-F238E27FC236}">
                  <a16:creationId xmlns:a16="http://schemas.microsoft.com/office/drawing/2014/main" id="{B32A65BF-3F36-46D5-854F-28017F740E30}"/>
                </a:ext>
              </a:extLst>
            </p:cNvPr>
            <p:cNvSpPr/>
            <p:nvPr/>
          </p:nvSpPr>
          <p:spPr>
            <a:xfrm>
              <a:off x="5358220" y="3072451"/>
              <a:ext cx="2043171" cy="2043379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rgbClr val="DC00FF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1819866"/>
                <a:satOff val="0"/>
                <a:lumOff val="129"/>
                <a:alphaOff val="0"/>
              </a:schemeClr>
            </a:fillRef>
            <a:effectRef idx="1">
              <a:schemeClr val="accent4">
                <a:hueOff val="1819866"/>
                <a:satOff val="0"/>
                <a:lumOff val="12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D02D5F-0ACF-4685-A686-54D94961DEB0}"/>
                </a:ext>
              </a:extLst>
            </p:cNvPr>
            <p:cNvSpPr/>
            <p:nvPr/>
          </p:nvSpPr>
          <p:spPr>
            <a:xfrm>
              <a:off x="5809319" y="3812099"/>
              <a:ext cx="1140205" cy="570043"/>
            </a:xfrm>
            <a:custGeom>
              <a:avLst/>
              <a:gdLst>
                <a:gd name="connsiteX0" fmla="*/ 0 w 1140205"/>
                <a:gd name="connsiteY0" fmla="*/ 0 h 570043"/>
                <a:gd name="connsiteX1" fmla="*/ 1140205 w 1140205"/>
                <a:gd name="connsiteY1" fmla="*/ 0 h 570043"/>
                <a:gd name="connsiteX2" fmla="*/ 1140205 w 1140205"/>
                <a:gd name="connsiteY2" fmla="*/ 570043 h 570043"/>
                <a:gd name="connsiteX3" fmla="*/ 0 w 1140205"/>
                <a:gd name="connsiteY3" fmla="*/ 570043 h 570043"/>
                <a:gd name="connsiteX4" fmla="*/ 0 w 1140205"/>
                <a:gd name="connsiteY4" fmla="*/ 0 h 5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205" h="570043">
                  <a:moveTo>
                    <a:pt x="0" y="0"/>
                  </a:moveTo>
                  <a:lnTo>
                    <a:pt x="1140205" y="0"/>
                  </a:lnTo>
                  <a:lnTo>
                    <a:pt x="1140205" y="570043"/>
                  </a:lnTo>
                  <a:lnTo>
                    <a:pt x="0" y="5700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600" kern="1200" dirty="0"/>
            </a:p>
          </p:txBody>
        </p:sp>
        <p:sp>
          <p:nvSpPr>
            <p:cNvPr id="31" name="Block Arc 30">
              <a:extLst>
                <a:ext uri="{FF2B5EF4-FFF2-40B4-BE49-F238E27FC236}">
                  <a16:creationId xmlns:a16="http://schemas.microsoft.com/office/drawing/2014/main" id="{88CF1A8D-C3E6-441D-9535-600DDECF7D0A}"/>
                </a:ext>
              </a:extLst>
            </p:cNvPr>
            <p:cNvSpPr/>
            <p:nvPr/>
          </p:nvSpPr>
          <p:spPr>
            <a:xfrm>
              <a:off x="4936248" y="4382143"/>
              <a:ext cx="1755341" cy="1756189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chemeClr val="accent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2729799"/>
                <a:satOff val="0"/>
                <a:lumOff val="194"/>
                <a:alphaOff val="0"/>
              </a:schemeClr>
            </a:fillRef>
            <a:effectRef idx="1">
              <a:schemeClr val="accent4">
                <a:hueOff val="2729799"/>
                <a:satOff val="0"/>
                <a:lumOff val="1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59FD0DA-1768-4985-B58B-5CE877DC1B0A}"/>
                </a:ext>
              </a:extLst>
            </p:cNvPr>
            <p:cNvSpPr/>
            <p:nvPr/>
          </p:nvSpPr>
          <p:spPr>
            <a:xfrm>
              <a:off x="5239408" y="4988491"/>
              <a:ext cx="1140205" cy="570043"/>
            </a:xfrm>
            <a:custGeom>
              <a:avLst/>
              <a:gdLst>
                <a:gd name="connsiteX0" fmla="*/ 0 w 1140205"/>
                <a:gd name="connsiteY0" fmla="*/ 0 h 570043"/>
                <a:gd name="connsiteX1" fmla="*/ 1140205 w 1140205"/>
                <a:gd name="connsiteY1" fmla="*/ 0 h 570043"/>
                <a:gd name="connsiteX2" fmla="*/ 1140205 w 1140205"/>
                <a:gd name="connsiteY2" fmla="*/ 570043 h 570043"/>
                <a:gd name="connsiteX3" fmla="*/ 0 w 1140205"/>
                <a:gd name="connsiteY3" fmla="*/ 570043 h 570043"/>
                <a:gd name="connsiteX4" fmla="*/ 0 w 1140205"/>
                <a:gd name="connsiteY4" fmla="*/ 0 h 57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205" h="570043">
                  <a:moveTo>
                    <a:pt x="0" y="0"/>
                  </a:moveTo>
                  <a:lnTo>
                    <a:pt x="1140205" y="0"/>
                  </a:lnTo>
                  <a:lnTo>
                    <a:pt x="1140205" y="570043"/>
                  </a:lnTo>
                  <a:lnTo>
                    <a:pt x="0" y="570043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600" kern="1200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7603A202-A7B4-4CAA-8E4F-CD11E84540F7}"/>
              </a:ext>
            </a:extLst>
          </p:cNvPr>
          <p:cNvSpPr txBox="1"/>
          <p:nvPr/>
        </p:nvSpPr>
        <p:spPr>
          <a:xfrm>
            <a:off x="2276149" y="2763040"/>
            <a:ext cx="1805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 Design and Planning</a:t>
            </a:r>
          </a:p>
          <a:p>
            <a:endParaRPr lang="en-US" b="1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D8D6CA-7834-4709-A99E-039CACC84F27}"/>
              </a:ext>
            </a:extLst>
          </p:cNvPr>
          <p:cNvSpPr/>
          <p:nvPr/>
        </p:nvSpPr>
        <p:spPr>
          <a:xfrm>
            <a:off x="4222925" y="3725610"/>
            <a:ext cx="1821811" cy="6463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Action: </a:t>
            </a:r>
          </a:p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Data Collection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CCDE01B-CBD9-4B83-8B92-D10ED5733EAD}"/>
              </a:ext>
            </a:extLst>
          </p:cNvPr>
          <p:cNvSpPr/>
          <p:nvPr/>
        </p:nvSpPr>
        <p:spPr>
          <a:xfrm>
            <a:off x="6149374" y="2590494"/>
            <a:ext cx="1821811" cy="6463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Action: </a:t>
            </a:r>
          </a:p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Data Analysis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9C87DA7-90EB-410E-8E4C-613F1D53B490}"/>
              </a:ext>
            </a:extLst>
          </p:cNvPr>
          <p:cNvSpPr/>
          <p:nvPr/>
        </p:nvSpPr>
        <p:spPr>
          <a:xfrm>
            <a:off x="8143464" y="3676978"/>
            <a:ext cx="1821811" cy="36933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Reporting</a:t>
            </a:r>
            <a:endParaRPr lang="en-US" dirty="0"/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6B3DE5F2-59F2-4550-ACDD-934AE50AC136}"/>
              </a:ext>
            </a:extLst>
          </p:cNvPr>
          <p:cNvSpPr txBox="1">
            <a:spLocks/>
          </p:cNvSpPr>
          <p:nvPr/>
        </p:nvSpPr>
        <p:spPr>
          <a:xfrm>
            <a:off x="3862732" y="1088035"/>
            <a:ext cx="4064758" cy="3725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kern="1200" dirty="0">
                <a:solidFill>
                  <a:schemeClr val="tx1"/>
                </a:solidFill>
                <a:latin typeface="Brandon Grotesque" panose="020B0503020203060202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dirty="0"/>
              <a:t>Cyclical process of change</a:t>
            </a:r>
          </a:p>
        </p:txBody>
      </p:sp>
      <p:sp>
        <p:nvSpPr>
          <p:cNvPr id="41" name="Title 2">
            <a:extLst>
              <a:ext uri="{FF2B5EF4-FFF2-40B4-BE49-F238E27FC236}">
                <a16:creationId xmlns:a16="http://schemas.microsoft.com/office/drawing/2014/main" id="{3C55B876-C688-4D70-9DD8-DC788B32330F}"/>
              </a:ext>
            </a:extLst>
          </p:cNvPr>
          <p:cNvSpPr txBox="1">
            <a:spLocks/>
          </p:cNvSpPr>
          <p:nvPr/>
        </p:nvSpPr>
        <p:spPr>
          <a:xfrm>
            <a:off x="2771928" y="5716878"/>
            <a:ext cx="6615912" cy="3725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1" i="0" kern="1200" dirty="0">
                <a:solidFill>
                  <a:schemeClr val="tx1"/>
                </a:solidFill>
                <a:latin typeface="Brandon Grotesque" panose="020B0503020203060202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n-US" dirty="0"/>
              <a:t>Action and reflection are intertwined at each stage</a:t>
            </a: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CCDF5842-3331-40D8-8835-9B1314114AAD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03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5493D5D-45ED-4BE1-8DBC-C6EC64D77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626" y="534827"/>
            <a:ext cx="6179871" cy="473154"/>
          </a:xfrm>
        </p:spPr>
        <p:txBody>
          <a:bodyPr/>
          <a:lstStyle/>
          <a:p>
            <a:r>
              <a:rPr lang="en-US" dirty="0"/>
              <a:t>METHODS USED TO CONDUCT THE RESEARCH:</a:t>
            </a:r>
          </a:p>
        </p:txBody>
      </p:sp>
      <p:pic>
        <p:nvPicPr>
          <p:cNvPr id="7" name="Graphic 6" descr="Group brainstorm">
            <a:extLst>
              <a:ext uri="{FF2B5EF4-FFF2-40B4-BE49-F238E27FC236}">
                <a16:creationId xmlns:a16="http://schemas.microsoft.com/office/drawing/2014/main" id="{6B5D0063-1FA2-4FB7-B1C5-77DB14BD3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916" y="2164367"/>
            <a:ext cx="1855957" cy="1855957"/>
          </a:xfrm>
          <a:prstGeom prst="rect">
            <a:avLst/>
          </a:prstGeom>
        </p:spPr>
      </p:pic>
      <p:pic>
        <p:nvPicPr>
          <p:cNvPr id="11" name="Graphic 10" descr="User network">
            <a:extLst>
              <a:ext uri="{FF2B5EF4-FFF2-40B4-BE49-F238E27FC236}">
                <a16:creationId xmlns:a16="http://schemas.microsoft.com/office/drawing/2014/main" id="{7E8847DF-50EB-473C-B2BE-6AB7BA70C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648" y="2185822"/>
            <a:ext cx="1855957" cy="1855957"/>
          </a:xfrm>
          <a:prstGeom prst="rect">
            <a:avLst/>
          </a:prstGeom>
        </p:spPr>
      </p:pic>
      <p:pic>
        <p:nvPicPr>
          <p:cNvPr id="15" name="Graphic 14" descr="Business Growth">
            <a:extLst>
              <a:ext uri="{FF2B5EF4-FFF2-40B4-BE49-F238E27FC236}">
                <a16:creationId xmlns:a16="http://schemas.microsoft.com/office/drawing/2014/main" id="{AE2E1103-7C5A-4F5F-9436-AA3A625889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8258" y="2156484"/>
            <a:ext cx="1855957" cy="185595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ACB581E-4B9E-4E1C-B2E2-784B2BAE7397}"/>
              </a:ext>
            </a:extLst>
          </p:cNvPr>
          <p:cNvGrpSpPr/>
          <p:nvPr/>
        </p:nvGrpSpPr>
        <p:grpSpPr>
          <a:xfrm>
            <a:off x="3356693" y="2102398"/>
            <a:ext cx="2245730" cy="1855957"/>
            <a:chOff x="3215006" y="1743529"/>
            <a:chExt cx="2700378" cy="2231695"/>
          </a:xfrm>
          <a:solidFill>
            <a:srgbClr val="9B00FF"/>
          </a:solidFill>
        </p:grpSpPr>
        <p:pic>
          <p:nvPicPr>
            <p:cNvPr id="9" name="Graphic 8" descr="Person with idea">
              <a:extLst>
                <a:ext uri="{FF2B5EF4-FFF2-40B4-BE49-F238E27FC236}">
                  <a16:creationId xmlns:a16="http://schemas.microsoft.com/office/drawing/2014/main" id="{5841289A-BA95-4581-9C41-FECB7BC1F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5006" y="1743529"/>
              <a:ext cx="2231695" cy="2231695"/>
            </a:xfrm>
            <a:prstGeom prst="rect">
              <a:avLst/>
            </a:prstGeom>
          </p:spPr>
        </p:pic>
        <p:pic>
          <p:nvPicPr>
            <p:cNvPr id="23" name="Graphic 22" descr="Person with idea">
              <a:extLst>
                <a:ext uri="{FF2B5EF4-FFF2-40B4-BE49-F238E27FC236}">
                  <a16:creationId xmlns:a16="http://schemas.microsoft.com/office/drawing/2014/main" id="{71E46260-F17E-495B-A4BA-374362895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83689" y="1743529"/>
              <a:ext cx="2231695" cy="2231695"/>
            </a:xfrm>
            <a:prstGeom prst="rect">
              <a:avLst/>
            </a:prstGeom>
          </p:spPr>
        </p:pic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1728EE-DC27-45E8-A0B3-E414A5E36810}"/>
              </a:ext>
            </a:extLst>
          </p:cNvPr>
          <p:cNvCxnSpPr>
            <a:cxnSpLocks/>
          </p:cNvCxnSpPr>
          <p:nvPr/>
        </p:nvCxnSpPr>
        <p:spPr>
          <a:xfrm>
            <a:off x="1574894" y="3841209"/>
            <a:ext cx="0" cy="774699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782767-7E48-4930-8260-F2AEBBFF5CB5}"/>
              </a:ext>
            </a:extLst>
          </p:cNvPr>
          <p:cNvCxnSpPr>
            <a:cxnSpLocks/>
          </p:cNvCxnSpPr>
          <p:nvPr/>
        </p:nvCxnSpPr>
        <p:spPr>
          <a:xfrm>
            <a:off x="4474138" y="3862366"/>
            <a:ext cx="0" cy="774699"/>
          </a:xfrm>
          <a:prstGeom prst="line">
            <a:avLst/>
          </a:prstGeom>
          <a:ln w="25400">
            <a:solidFill>
              <a:srgbClr val="9B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7201D60-094F-4324-B1FA-AE09C2F26FCD}"/>
              </a:ext>
            </a:extLst>
          </p:cNvPr>
          <p:cNvCxnSpPr>
            <a:cxnSpLocks/>
          </p:cNvCxnSpPr>
          <p:nvPr/>
        </p:nvCxnSpPr>
        <p:spPr>
          <a:xfrm>
            <a:off x="7501118" y="3841209"/>
            <a:ext cx="0" cy="774699"/>
          </a:xfrm>
          <a:prstGeom prst="line">
            <a:avLst/>
          </a:prstGeom>
          <a:ln w="25400">
            <a:solidFill>
              <a:srgbClr val="D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E481C6-CF34-49A4-9523-5BFEE04336B0}"/>
              </a:ext>
            </a:extLst>
          </p:cNvPr>
          <p:cNvCxnSpPr>
            <a:cxnSpLocks/>
          </p:cNvCxnSpPr>
          <p:nvPr/>
        </p:nvCxnSpPr>
        <p:spPr>
          <a:xfrm>
            <a:off x="10405444" y="3841208"/>
            <a:ext cx="0" cy="774699"/>
          </a:xfrm>
          <a:prstGeom prst="line">
            <a:avLst/>
          </a:prstGeom>
          <a:ln w="25400">
            <a:solidFill>
              <a:srgbClr val="FF0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E0F61D41-3733-4345-961B-7867DF994EDF}"/>
              </a:ext>
            </a:extLst>
          </p:cNvPr>
          <p:cNvSpPr/>
          <p:nvPr/>
        </p:nvSpPr>
        <p:spPr>
          <a:xfrm>
            <a:off x="410709" y="4637065"/>
            <a:ext cx="2458416" cy="224676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Focus Groups</a:t>
            </a:r>
          </a:p>
          <a:p>
            <a:pPr marL="111125" lvl="2"/>
            <a:endParaRPr lang="en-US" sz="600" dirty="0"/>
          </a:p>
          <a:p>
            <a:pPr marL="236538" lvl="2" indent="-125413">
              <a:buFont typeface="Arial" panose="020B0604020202020204" pitchFamily="34" charset="0"/>
              <a:buChar char="•"/>
            </a:pPr>
            <a:r>
              <a:rPr lang="en-US" sz="1600" dirty="0"/>
              <a:t>How are focus groups different from regular groups?</a:t>
            </a:r>
          </a:p>
          <a:p>
            <a:pPr marL="236538" lvl="2" indent="-125413">
              <a:buFont typeface="Arial" panose="020B0604020202020204" pitchFamily="34" charset="0"/>
              <a:buChar char="•"/>
            </a:pPr>
            <a:r>
              <a:rPr lang="en-US" sz="1600" dirty="0"/>
              <a:t>Why use a focus group?</a:t>
            </a:r>
          </a:p>
          <a:p>
            <a:pPr marL="236538" lvl="2" indent="-125413">
              <a:buFont typeface="Arial" panose="020B0604020202020204" pitchFamily="34" charset="0"/>
              <a:buChar char="•"/>
            </a:pPr>
            <a:r>
              <a:rPr lang="en-US" sz="1600" dirty="0"/>
              <a:t>How to run effective focus groups?</a:t>
            </a:r>
          </a:p>
          <a:p>
            <a:endParaRPr lang="en-US" sz="160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3E1734C-E1F6-4CCB-AE8C-44050B7AE194}"/>
              </a:ext>
            </a:extLst>
          </p:cNvPr>
          <p:cNvSpPr/>
          <p:nvPr/>
        </p:nvSpPr>
        <p:spPr>
          <a:xfrm>
            <a:off x="3104484" y="4640563"/>
            <a:ext cx="2739307" cy="98488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Interviews</a:t>
            </a:r>
          </a:p>
          <a:p>
            <a:pPr algn="ctr"/>
            <a:endParaRPr lang="en-US" sz="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6538" lvl="2" indent="-125413">
              <a:buFont typeface="Arial" panose="020B0604020202020204" pitchFamily="34" charset="0"/>
              <a:buChar char="•"/>
            </a:pPr>
            <a:r>
              <a:rPr lang="en-US" sz="1600" dirty="0"/>
              <a:t>How to conduct interviews</a:t>
            </a:r>
          </a:p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CC5E7F-340B-42FF-BF4C-6AD8A48CD48C}"/>
              </a:ext>
            </a:extLst>
          </p:cNvPr>
          <p:cNvSpPr/>
          <p:nvPr/>
        </p:nvSpPr>
        <p:spPr>
          <a:xfrm>
            <a:off x="6491646" y="4628598"/>
            <a:ext cx="2009693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Mapping</a:t>
            </a:r>
          </a:p>
          <a:p>
            <a:pPr algn="ctr"/>
            <a:endParaRPr lang="en-US" sz="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Steps in effective community mapping</a:t>
            </a:r>
          </a:p>
          <a:p>
            <a:pPr algn="ctr"/>
            <a:endParaRPr lang="en-US" sz="16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F714223-4D99-4592-B971-7A92545376C5}"/>
              </a:ext>
            </a:extLst>
          </p:cNvPr>
          <p:cNvSpPr/>
          <p:nvPr/>
        </p:nvSpPr>
        <p:spPr>
          <a:xfrm>
            <a:off x="9301826" y="4625100"/>
            <a:ext cx="2207235" cy="150810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cs typeface="Times New Roman" panose="02020603050405020304" pitchFamily="18" charset="0"/>
              </a:rPr>
              <a:t>Data Collection</a:t>
            </a:r>
          </a:p>
          <a:p>
            <a:pPr algn="ctr"/>
            <a:endParaRPr lang="en-US" sz="600" b="1" dirty="0">
              <a:cs typeface="Times New Roman" panose="02020603050405020304" pitchFamily="18" charset="0"/>
            </a:endParaRP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Others, such as Data collection, analysis of data sets etc.</a:t>
            </a:r>
            <a:endParaRPr lang="en-US" sz="1600" b="1" dirty="0"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F38867-8962-4BDE-8EA8-10847EEFACA3}"/>
              </a:ext>
            </a:extLst>
          </p:cNvPr>
          <p:cNvSpPr/>
          <p:nvPr/>
        </p:nvSpPr>
        <p:spPr>
          <a:xfrm>
            <a:off x="1182626" y="96422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Within the overall approach, many different </a:t>
            </a:r>
            <a:r>
              <a:rPr lang="en-US" i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may be used. Mixed-methods methodology may be appropriate for many topics.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AC84AEA6-FF84-4900-85BC-FD98D34573E0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51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829464-C347-430F-B4CE-C1382F68B9C9}"/>
              </a:ext>
            </a:extLst>
          </p:cNvPr>
          <p:cNvSpPr/>
          <p:nvPr/>
        </p:nvSpPr>
        <p:spPr>
          <a:xfrm>
            <a:off x="6338665" y="1641157"/>
            <a:ext cx="4661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EXAMPLES OF PAR</a:t>
            </a:r>
            <a:br>
              <a:rPr lang="en-US" sz="2800" b="1" dirty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7AD32B-6036-46CC-98AA-8F6F95F7245B}"/>
              </a:ext>
            </a:extLst>
          </p:cNvPr>
          <p:cNvSpPr txBox="1"/>
          <p:nvPr/>
        </p:nvSpPr>
        <p:spPr>
          <a:xfrm>
            <a:off x="6338665" y="2274838"/>
            <a:ext cx="53602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GOYN Anchor Partner examples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Bogota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Mombasa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Pune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GOYC pre-event youth action research 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Youth Justice Coalition </a:t>
            </a:r>
            <a:r>
              <a:rPr lang="en-US" b="1" dirty="0" err="1">
                <a:solidFill>
                  <a:schemeClr val="bg1"/>
                </a:solidFill>
              </a:rPr>
              <a:t>YouthBuild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CD23B844-793D-4C21-AF6E-C130B2B4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r="8813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92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DB2D-394C-43A9-BA0C-B11029B4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Bogota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7551ABF9-FFB2-4926-B594-A5B4C014E8D6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54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DB2D-394C-43A9-BA0C-B11029B4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Mombasa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E74FDB1E-CDBD-460E-9A81-19F085B990DF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11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DB2D-394C-43A9-BA0C-B11029B4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Pune</a:t>
            </a: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966437D1-755F-491C-A1A3-CEF4BC512991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44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Google Shape;899;p142">
            <a:extLst>
              <a:ext uri="{FF2B5EF4-FFF2-40B4-BE49-F238E27FC236}">
                <a16:creationId xmlns:a16="http://schemas.microsoft.com/office/drawing/2014/main" id="{DD6D3DC1-6BF6-8D41-8753-8E70E5E1073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1" y="0"/>
            <a:ext cx="9791700" cy="505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0" name="Google Shape;900;p142">
            <a:extLst>
              <a:ext uri="{FF2B5EF4-FFF2-40B4-BE49-F238E27FC236}">
                <a16:creationId xmlns:a16="http://schemas.microsoft.com/office/drawing/2014/main" id="{C28F4186-183A-954B-96C6-D89140C1E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" y="0"/>
            <a:ext cx="2438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133">
              <a:solidFill>
                <a:srgbClr val="FFFFFF"/>
              </a:solidFill>
              <a:latin typeface="Brandon Grotesque" panose="020B0503020203060202" pitchFamily="34" charset="77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9571" name="Google Shape;901;p142">
            <a:extLst>
              <a:ext uri="{FF2B5EF4-FFF2-40B4-BE49-F238E27FC236}">
                <a16:creationId xmlns:a16="http://schemas.microsoft.com/office/drawing/2014/main" id="{DBA2C348-64A5-E44B-ABDA-770F56735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954" y="895350"/>
            <a:ext cx="1926292" cy="3266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GLOBAL</a:t>
            </a:r>
          </a:p>
          <a:p>
            <a:pPr eaLnBrk="1" hangingPunct="1"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OPPRTUNITY</a:t>
            </a:r>
          </a:p>
          <a:p>
            <a:pPr eaLnBrk="1" hangingPunct="1"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YOUTH</a:t>
            </a:r>
          </a:p>
          <a:p>
            <a:pPr eaLnBrk="1" hangingPunct="1"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CONVENING</a:t>
            </a:r>
          </a:p>
          <a:p>
            <a:pPr eaLnBrk="1" hangingPunct="1">
              <a:lnSpc>
                <a:spcPct val="93000"/>
              </a:lnSpc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endParaRPr lang="en-US" altLang="en-US" sz="2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93000"/>
              </a:lnSpc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endParaRPr lang="en-US" altLang="en-US" sz="2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eaLnBrk="1" hangingPunct="1">
              <a:lnSpc>
                <a:spcPct val="93000"/>
              </a:lnSpc>
              <a:spcAft>
                <a:spcPts val="600"/>
              </a:spcAft>
              <a:buSzPts val="2100"/>
              <a:buFont typeface="Calibri" panose="020F0502020204030204" pitchFamily="34" charset="0"/>
              <a:buNone/>
            </a:pPr>
            <a:r>
              <a:rPr lang="en-US" altLang="en-US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YOUTH VOICE</a:t>
            </a:r>
          </a:p>
          <a:p>
            <a:pPr eaLnBrk="1" hangingPunct="1">
              <a:lnSpc>
                <a:spcPct val="93000"/>
              </a:lnSpc>
              <a:buSzPts val="2100"/>
              <a:buFont typeface="Calibri" panose="020F0502020204030204" pitchFamily="34" charset="0"/>
              <a:buNone/>
            </a:pPr>
            <a:r>
              <a:rPr lang="en-US" altLang="en-U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venir" panose="02000503020000020003" pitchFamily="2" charset="0"/>
              </a:rPr>
              <a:t>“Nothing about us without us</a:t>
            </a:r>
            <a:r>
              <a:rPr lang="en-US" altLang="en-U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”</a:t>
            </a:r>
            <a:endParaRPr lang="en-US" altLang="en-US" sz="20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02" name="Google Shape;902;p142">
            <a:extLst>
              <a:ext uri="{FF2B5EF4-FFF2-40B4-BE49-F238E27FC236}">
                <a16:creationId xmlns:a16="http://schemas.microsoft.com/office/drawing/2014/main" id="{BAE3C712-ACB4-5841-9556-7A76FC971D89}"/>
              </a:ext>
            </a:extLst>
          </p:cNvPr>
          <p:cNvSpPr txBox="1"/>
          <p:nvPr/>
        </p:nvSpPr>
        <p:spPr>
          <a:xfrm>
            <a:off x="2400300" y="5394963"/>
            <a:ext cx="8002484" cy="701600"/>
          </a:xfrm>
          <a:prstGeom prst="rect">
            <a:avLst/>
          </a:prstGeom>
          <a:noFill/>
          <a:ln>
            <a:noFill/>
          </a:ln>
        </p:spPr>
        <p:txBody>
          <a:bodyPr spcFirstLastPara="1" lIns="121900" tIns="121900" rIns="121900" bIns="121900"/>
          <a:lstStyle/>
          <a:p>
            <a:pPr marL="609585" indent="-423323">
              <a:spcAft>
                <a:spcPts val="1200"/>
              </a:spcAft>
              <a:buClr>
                <a:srgbClr val="202020"/>
              </a:buClr>
              <a:buSzPts val="1400"/>
              <a:buFont typeface="Helvetica Neue"/>
              <a:buChar char="●"/>
              <a:defRPr/>
            </a:pPr>
            <a:r>
              <a:rPr lang="en" sz="1400" kern="0" dirty="0">
                <a:solidFill>
                  <a:srgbClr val="202020"/>
                </a:solidFill>
                <a:highlight>
                  <a:srgbClr val="FFFFFF"/>
                </a:highlight>
                <a:ea typeface="Helvetica Neue"/>
                <a:cs typeface="Calibri" panose="020F0502020204030204" pitchFamily="34" charset="0"/>
                <a:sym typeface="Helvetica Neue"/>
              </a:rPr>
              <a:t>Engage Opportunity Youth in co-designing solutions and leading change efforts in communities</a:t>
            </a:r>
            <a:endParaRPr sz="1400" kern="0" dirty="0">
              <a:solidFill>
                <a:srgbClr val="202020"/>
              </a:solidFill>
              <a:highlight>
                <a:srgbClr val="FFFFFF"/>
              </a:highlight>
              <a:ea typeface="Helvetica Neue"/>
              <a:cs typeface="Calibri" panose="020F0502020204030204" pitchFamily="34" charset="0"/>
              <a:sym typeface="Helvetica Neue"/>
            </a:endParaRPr>
          </a:p>
          <a:p>
            <a:pPr marL="609585" indent="-423323">
              <a:spcAft>
                <a:spcPts val="1200"/>
              </a:spcAft>
              <a:buClr>
                <a:srgbClr val="202020"/>
              </a:buClr>
              <a:buSzPts val="1400"/>
              <a:buFont typeface="Helvetica Neue"/>
              <a:buChar char="●"/>
              <a:defRPr/>
            </a:pPr>
            <a:r>
              <a:rPr lang="en" sz="1400" kern="0" dirty="0">
                <a:solidFill>
                  <a:srgbClr val="202020"/>
                </a:solidFill>
                <a:highlight>
                  <a:srgbClr val="FFFFFF"/>
                </a:highlight>
                <a:ea typeface="Helvetica Neue"/>
                <a:cs typeface="Calibri" panose="020F0502020204030204" pitchFamily="34" charset="0"/>
                <a:sym typeface="Helvetica Neue"/>
              </a:rPr>
              <a:t>Establish an asset-based narrative of this generation of young people that underscores the systemic, rather than individual, nature of challenges youth face.</a:t>
            </a:r>
            <a:endParaRPr sz="1400" kern="0" dirty="0"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1885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67707648-EC03-463E-A905-23AFCD58D5F3}"/>
              </a:ext>
            </a:extLst>
          </p:cNvPr>
          <p:cNvSpPr/>
          <p:nvPr/>
        </p:nvSpPr>
        <p:spPr>
          <a:xfrm>
            <a:off x="287917" y="3812239"/>
            <a:ext cx="212368" cy="2364723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30C8B5-8F95-4A3D-B225-975D459175B7}"/>
              </a:ext>
            </a:extLst>
          </p:cNvPr>
          <p:cNvSpPr/>
          <p:nvPr/>
        </p:nvSpPr>
        <p:spPr>
          <a:xfrm>
            <a:off x="8017254" y="525439"/>
            <a:ext cx="3633457" cy="1657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GOYC PRE-EVENT YOUTH ACTION RESEARCH 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F377FC0-2E8B-C347-B8B2-365F7621FC1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r="8813"/>
          <a:stretch>
            <a:fillRect/>
          </a:stretch>
        </p:blipFill>
        <p:spPr>
          <a:xfrm>
            <a:off x="652538" y="375320"/>
            <a:ext cx="3418105" cy="3848658"/>
          </a:xfrm>
          <a:prstGeom prst="rect">
            <a:avLst/>
          </a:prstGeom>
        </p:spPr>
      </p:pic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22A5670-0F7B-4199-AEAB-33FBA9CEA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-1"/>
            <a:ext cx="0" cy="4572000"/>
          </a:xfrm>
          <a:prstGeom prst="line">
            <a:avLst/>
          </a:prstGeom>
          <a:ln w="3810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C469686-EA00-429D-955B-CD91A8266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4906370" y="465299"/>
            <a:ext cx="2628285" cy="1477653"/>
          </a:xfrm>
          <a:prstGeom prst="rect">
            <a:avLst/>
          </a:prstGeom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BB1744D-A7DF-4B65-B6E3-DCF12BB2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627" y="2228770"/>
            <a:ext cx="2877035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33D2C24-E83E-424D-99CF-17EA94B99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665" y="2424609"/>
            <a:ext cx="2404260" cy="1799367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82DD753-EA38-4E86-91FB-05041A44A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67905"/>
            <a:ext cx="7530662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DE0A735-7BD9-44ED-A5AB-F8F731AE0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11" y="4911833"/>
            <a:ext cx="2169048" cy="144801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D0C23DE-C12A-4DF4-9427-E0D6A10235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8941" y="4911833"/>
            <a:ext cx="3152161" cy="1448024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9556D559-60A5-47BA-82F5-CF2F575BD1D9}"/>
              </a:ext>
            </a:extLst>
          </p:cNvPr>
          <p:cNvSpPr/>
          <p:nvPr/>
        </p:nvSpPr>
        <p:spPr>
          <a:xfrm>
            <a:off x="8017254" y="2274491"/>
            <a:ext cx="3336546" cy="3902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300" dirty="0"/>
              <a:t>Delegates were tasked with convening focus group discussions centered on the following questions: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What are the biggest challenges facing young people in your community today?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What are the greatest barriers to employment for young people?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What do you think needs to be done to overcome those barriers? What do you see working in your community that you think should be built upon?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What do you think is the best way to involve other young people in the effort to create more employment/livelihood opportunities? </a:t>
            </a: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3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DA63E78-7704-45EF-B5D3-EADDF5D82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1730262" y="5706812"/>
            <a:ext cx="2286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17C8CB9D-1E5C-4F9F-A499-548A81693A50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35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36CD40-4B08-0149-BA6F-627F1A459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506" y="677874"/>
            <a:ext cx="3705225" cy="1325563"/>
          </a:xfrm>
        </p:spPr>
        <p:txBody>
          <a:bodyPr/>
          <a:lstStyle/>
          <a:p>
            <a:r>
              <a:rPr lang="en-US" dirty="0"/>
              <a:t>YOUTH ACTION 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1D2D1-2F2B-1943-9EE8-098C03E7ED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GLOBAL OPPORTUNITY YOUTH NETWORK</a:t>
            </a:r>
          </a:p>
          <a:p>
            <a:endParaRPr lang="en-US" dirty="0"/>
          </a:p>
        </p:txBody>
      </p:sp>
      <p:cxnSp>
        <p:nvCxnSpPr>
          <p:cNvPr id="9" name="Google Shape;908;p143">
            <a:extLst>
              <a:ext uri="{FF2B5EF4-FFF2-40B4-BE49-F238E27FC236}">
                <a16:creationId xmlns:a16="http://schemas.microsoft.com/office/drawing/2014/main" id="{E577EBBC-A9EA-3445-9417-045146DAB0A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68569" y="5397221"/>
            <a:ext cx="4953000" cy="82551"/>
          </a:xfrm>
          <a:prstGeom prst="straightConnector1">
            <a:avLst/>
          </a:prstGeom>
          <a:noFill/>
          <a:ln w="25400">
            <a:solidFill>
              <a:schemeClr val="tx1"/>
            </a:solidFill>
            <a:prstDash val="dash"/>
            <a:bevel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Google Shape;909;p143">
            <a:extLst>
              <a:ext uri="{FF2B5EF4-FFF2-40B4-BE49-F238E27FC236}">
                <a16:creationId xmlns:a16="http://schemas.microsoft.com/office/drawing/2014/main" id="{229749EA-1496-FA46-8632-9F74E73A35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44769" y="2351338"/>
            <a:ext cx="4800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prstDash val="dash"/>
            <a:bevel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Google Shape;910;p143">
            <a:extLst>
              <a:ext uri="{FF2B5EF4-FFF2-40B4-BE49-F238E27FC236}">
                <a16:creationId xmlns:a16="http://schemas.microsoft.com/office/drawing/2014/main" id="{93F4A452-3D8B-2A4E-9F80-2004C0458E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58969" y="3960005"/>
            <a:ext cx="6324600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prstDash val="dash"/>
            <a:bevel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Google Shape;911;p143">
            <a:extLst>
              <a:ext uri="{FF2B5EF4-FFF2-40B4-BE49-F238E27FC236}">
                <a16:creationId xmlns:a16="http://schemas.microsoft.com/office/drawing/2014/main" id="{0CD6AC83-AB4C-0B4F-8AA5-702C6DA3A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9969" y="3024438"/>
            <a:ext cx="1752600" cy="381000"/>
          </a:xfrm>
          <a:prstGeom prst="triangle">
            <a:avLst>
              <a:gd name="adj" fmla="val 50000"/>
            </a:avLst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Google Shape;912;p143">
            <a:extLst>
              <a:ext uri="{FF2B5EF4-FFF2-40B4-BE49-F238E27FC236}">
                <a16:creationId xmlns:a16="http://schemas.microsoft.com/office/drawing/2014/main" id="{45995624-5B80-6943-BA68-B4A80CB8BE0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039969" y="4396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4" name="Google Shape;913;p143">
            <a:extLst>
              <a:ext uri="{FF2B5EF4-FFF2-40B4-BE49-F238E27FC236}">
                <a16:creationId xmlns:a16="http://schemas.microsoft.com/office/drawing/2014/main" id="{95E475CA-8A3E-A046-A022-CC1C8DC55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4969" y="30244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Google Shape;914;p143">
            <a:extLst>
              <a:ext uri="{FF2B5EF4-FFF2-40B4-BE49-F238E27FC236}">
                <a16:creationId xmlns:a16="http://schemas.microsoft.com/office/drawing/2014/main" id="{28CD5AA8-CCA0-B74D-9626-7A2D2082EB6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944969" y="4396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Google Shape;915;p143">
            <a:extLst>
              <a:ext uri="{FF2B5EF4-FFF2-40B4-BE49-F238E27FC236}">
                <a16:creationId xmlns:a16="http://schemas.microsoft.com/office/drawing/2014/main" id="{C9ADFD07-1368-A44D-8B17-FCBAF7FF7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969" y="30244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" name="Google Shape;916;p143">
            <a:extLst>
              <a:ext uri="{FF2B5EF4-FFF2-40B4-BE49-F238E27FC236}">
                <a16:creationId xmlns:a16="http://schemas.microsoft.com/office/drawing/2014/main" id="{F3F40FA8-8219-E94D-A0B9-3520EBAD607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849969" y="4396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" name="Google Shape;917;p143">
            <a:extLst>
              <a:ext uri="{FF2B5EF4-FFF2-40B4-BE49-F238E27FC236}">
                <a16:creationId xmlns:a16="http://schemas.microsoft.com/office/drawing/2014/main" id="{7C437753-C075-5C45-A2CD-B7CE57FA9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9" y="4548438"/>
            <a:ext cx="1752600" cy="381000"/>
          </a:xfrm>
          <a:prstGeom prst="triangle">
            <a:avLst>
              <a:gd name="adj" fmla="val 50000"/>
            </a:avLst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" name="Google Shape;918;p143">
            <a:extLst>
              <a:ext uri="{FF2B5EF4-FFF2-40B4-BE49-F238E27FC236}">
                <a16:creationId xmlns:a16="http://schemas.microsoft.com/office/drawing/2014/main" id="{A616D8BB-426C-EB45-82A4-B9B987D918F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030569" y="5920038"/>
            <a:ext cx="1752600" cy="381000"/>
          </a:xfrm>
          <a:prstGeom prst="triangle">
            <a:avLst>
              <a:gd name="adj" fmla="val 50000"/>
            </a:avLst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" name="Google Shape;919;p143">
            <a:extLst>
              <a:ext uri="{FF2B5EF4-FFF2-40B4-BE49-F238E27FC236}">
                <a16:creationId xmlns:a16="http://schemas.microsoft.com/office/drawing/2014/main" id="{1BBA6317-2D13-5548-83A6-23EF0AAC1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9" y="1500438"/>
            <a:ext cx="1752600" cy="381000"/>
          </a:xfrm>
          <a:prstGeom prst="triangle">
            <a:avLst>
              <a:gd name="adj" fmla="val 50000"/>
            </a:avLst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" name="Google Shape;920;p143">
            <a:extLst>
              <a:ext uri="{FF2B5EF4-FFF2-40B4-BE49-F238E27FC236}">
                <a16:creationId xmlns:a16="http://schemas.microsoft.com/office/drawing/2014/main" id="{146A18A7-E3CC-A84A-BF4E-9E967DF766C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030569" y="2872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" name="Google Shape;921;p143">
            <a:extLst>
              <a:ext uri="{FF2B5EF4-FFF2-40B4-BE49-F238E27FC236}">
                <a16:creationId xmlns:a16="http://schemas.microsoft.com/office/drawing/2014/main" id="{6EE66EF8-E30C-4141-A3F0-6E004338E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69" y="15004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" name="Google Shape;922;p143">
            <a:extLst>
              <a:ext uri="{FF2B5EF4-FFF2-40B4-BE49-F238E27FC236}">
                <a16:creationId xmlns:a16="http://schemas.microsoft.com/office/drawing/2014/main" id="{E86BEEB5-27F1-6943-8F73-DCBBD2B22F1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935569" y="2872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" name="Google Shape;923;p143">
            <a:extLst>
              <a:ext uri="{FF2B5EF4-FFF2-40B4-BE49-F238E27FC236}">
                <a16:creationId xmlns:a16="http://schemas.microsoft.com/office/drawing/2014/main" id="{65D48722-CE87-754C-A04C-831D856F7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69" y="45484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Google Shape;924;p143">
            <a:extLst>
              <a:ext uri="{FF2B5EF4-FFF2-40B4-BE49-F238E27FC236}">
                <a16:creationId xmlns:a16="http://schemas.microsoft.com/office/drawing/2014/main" id="{122E6AB3-5BA0-0C48-9188-C65B0372CA9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935569" y="5920038"/>
            <a:ext cx="1752600" cy="3810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" name="Google Shape;925;p143">
            <a:extLst>
              <a:ext uri="{FF2B5EF4-FFF2-40B4-BE49-F238E27FC236}">
                <a16:creationId xmlns:a16="http://schemas.microsoft.com/office/drawing/2014/main" id="{94F065A2-A0F9-8E4A-880C-1D9F696A6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369" y="2120622"/>
            <a:ext cx="1905000" cy="5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Organize, Train, 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Inform</a:t>
            </a:r>
          </a:p>
        </p:txBody>
      </p:sp>
      <p:sp>
        <p:nvSpPr>
          <p:cNvPr id="27" name="Google Shape;926;p143">
            <a:extLst>
              <a:ext uri="{FF2B5EF4-FFF2-40B4-BE49-F238E27FC236}">
                <a16:creationId xmlns:a16="http://schemas.microsoft.com/office/drawing/2014/main" id="{4FC82625-3529-3749-858B-2A93448BA5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0853" y="3710238"/>
            <a:ext cx="1744133" cy="52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Engage 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Peer Groups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28" name="Google Shape;927;p143">
            <a:extLst>
              <a:ext uri="{FF2B5EF4-FFF2-40B4-BE49-F238E27FC236}">
                <a16:creationId xmlns:a16="http://schemas.microsoft.com/office/drawing/2014/main" id="{9A7E8C7D-806B-C64A-9FF4-4F2A85866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2569" y="5244821"/>
            <a:ext cx="1686984" cy="30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OY Convenings</a:t>
            </a:r>
          </a:p>
        </p:txBody>
      </p:sp>
      <p:sp>
        <p:nvSpPr>
          <p:cNvPr id="29" name="Google Shape;928;p143">
            <a:extLst>
              <a:ext uri="{FF2B5EF4-FFF2-40B4-BE49-F238E27FC236}">
                <a16:creationId xmlns:a16="http://schemas.microsoft.com/office/drawing/2014/main" id="{235ED7CA-F233-BD47-AE4D-89A1A78C9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019" y="2131205"/>
            <a:ext cx="1143000" cy="52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Build Capacity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0" name="Google Shape;929;p143">
            <a:extLst>
              <a:ext uri="{FF2B5EF4-FFF2-40B4-BE49-F238E27FC236}">
                <a16:creationId xmlns:a16="http://schemas.microsoft.com/office/drawing/2014/main" id="{D1AE6C7D-EFA0-9841-B3CF-A24DE3A3D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3969" y="2184121"/>
            <a:ext cx="2819400" cy="5355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" name="Google Shape;930;p143">
            <a:extLst>
              <a:ext uri="{FF2B5EF4-FFF2-40B4-BE49-F238E27FC236}">
                <a16:creationId xmlns:a16="http://schemas.microsoft.com/office/drawing/2014/main" id="{0BF71EC2-A094-2942-A823-DAB7DB8D8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0769" y="3811838"/>
            <a:ext cx="1115484" cy="52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defPPr>
              <a:defRPr lang="en-US"/>
            </a:defPPr>
            <a:lvl1pPr>
              <a:buClr>
                <a:srgbClr val="000000"/>
              </a:buClr>
              <a:buFont typeface="Arial" panose="020B0604020202020204" pitchFamily="34" charset="0"/>
              <a:defRPr sz="1400" b="1">
                <a:solidFill>
                  <a:srgbClr val="000000"/>
                </a:solidFill>
                <a:cs typeface="Calibri" panose="020F050202020403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/>
              <a:t>Virtual Exchange</a:t>
            </a:r>
          </a:p>
        </p:txBody>
      </p:sp>
      <p:sp>
        <p:nvSpPr>
          <p:cNvPr id="32" name="Google Shape;931;p143">
            <a:extLst>
              <a:ext uri="{FF2B5EF4-FFF2-40B4-BE49-F238E27FC236}">
                <a16:creationId xmlns:a16="http://schemas.microsoft.com/office/drawing/2014/main" id="{8D6571DF-86AF-234A-AF33-2F9C6F1A1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153" y="5158038"/>
            <a:ext cx="1284816" cy="52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Global OY Exchanges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33" name="Google Shape;932;p143">
            <a:extLst>
              <a:ext uri="{FF2B5EF4-FFF2-40B4-BE49-F238E27FC236}">
                <a16:creationId xmlns:a16="http://schemas.microsoft.com/office/drawing/2014/main" id="{9E539525-FF83-034A-9705-0C8EB09B9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9" y="1881438"/>
            <a:ext cx="1752600" cy="990600"/>
          </a:xfrm>
          <a:prstGeom prst="rect">
            <a:avLst/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4" name="Google Shape;933;p143">
            <a:extLst>
              <a:ext uri="{FF2B5EF4-FFF2-40B4-BE49-F238E27FC236}">
                <a16:creationId xmlns:a16="http://schemas.microsoft.com/office/drawing/2014/main" id="{C9300613-5892-6F4F-9DD2-293E685F6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69" y="1881438"/>
            <a:ext cx="1752600" cy="990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5" name="Google Shape;934;p143">
            <a:extLst>
              <a:ext uri="{FF2B5EF4-FFF2-40B4-BE49-F238E27FC236}">
                <a16:creationId xmlns:a16="http://schemas.microsoft.com/office/drawing/2014/main" id="{18062CD6-E597-404D-A6BE-7FA84D4B8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3969" y="3631921"/>
            <a:ext cx="2819400" cy="5355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" name="Google Shape;935;p143">
            <a:extLst>
              <a:ext uri="{FF2B5EF4-FFF2-40B4-BE49-F238E27FC236}">
                <a16:creationId xmlns:a16="http://schemas.microsoft.com/office/drawing/2014/main" id="{1FCC666E-8CC9-A74A-9C94-E402B7C2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4969" y="3405438"/>
            <a:ext cx="1752600" cy="990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7" name="Google Shape;936;p143">
            <a:extLst>
              <a:ext uri="{FF2B5EF4-FFF2-40B4-BE49-F238E27FC236}">
                <a16:creationId xmlns:a16="http://schemas.microsoft.com/office/drawing/2014/main" id="{520C896A-ACB1-624C-B53F-461A29F16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9969" y="3405438"/>
            <a:ext cx="1752600" cy="990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8" name="Google Shape;937;p143">
            <a:extLst>
              <a:ext uri="{FF2B5EF4-FFF2-40B4-BE49-F238E27FC236}">
                <a16:creationId xmlns:a16="http://schemas.microsoft.com/office/drawing/2014/main" id="{C90E2D84-BFCE-6C41-91A7-F105C16D5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9969" y="3405438"/>
            <a:ext cx="1752600" cy="990600"/>
          </a:xfrm>
          <a:prstGeom prst="rect">
            <a:avLst/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" name="Google Shape;938;p143">
            <a:extLst>
              <a:ext uri="{FF2B5EF4-FFF2-40B4-BE49-F238E27FC236}">
                <a16:creationId xmlns:a16="http://schemas.microsoft.com/office/drawing/2014/main" id="{4A38373F-60FE-0E43-81B2-88C294EB5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369" y="5232121"/>
            <a:ext cx="2819400" cy="5355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" name="Google Shape;939;p143">
            <a:extLst>
              <a:ext uri="{FF2B5EF4-FFF2-40B4-BE49-F238E27FC236}">
                <a16:creationId xmlns:a16="http://schemas.microsoft.com/office/drawing/2014/main" id="{F77496EA-F777-104E-9C45-BC1ABB3CE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0569" y="4929438"/>
            <a:ext cx="1752600" cy="990600"/>
          </a:xfrm>
          <a:prstGeom prst="rect">
            <a:avLst/>
          </a:prstGeom>
          <a:solidFill>
            <a:srgbClr val="9EB2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b="1" u="sng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1" name="Google Shape;940;p143">
            <a:extLst>
              <a:ext uri="{FF2B5EF4-FFF2-40B4-BE49-F238E27FC236}">
                <a16:creationId xmlns:a16="http://schemas.microsoft.com/office/drawing/2014/main" id="{EBB5BE2F-473F-5C4B-B5A8-F4CC98652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69" y="4929438"/>
            <a:ext cx="1752600" cy="990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2" name="Google Shape;941;p143">
            <a:extLst>
              <a:ext uri="{FF2B5EF4-FFF2-40B4-BE49-F238E27FC236}">
                <a16:creationId xmlns:a16="http://schemas.microsoft.com/office/drawing/2014/main" id="{D6792372-6051-1345-84DE-F5C673F3D6E1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569" y="1817939"/>
            <a:ext cx="1032933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Google Shape;942;p143">
            <a:extLst>
              <a:ext uri="{FF2B5EF4-FFF2-40B4-BE49-F238E27FC236}">
                <a16:creationId xmlns:a16="http://schemas.microsoft.com/office/drawing/2014/main" id="{B4A6008C-7C61-F845-8ACA-3B410D2102C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719" y="1784071"/>
            <a:ext cx="1346200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Google Shape;943;p143">
            <a:extLst>
              <a:ext uri="{FF2B5EF4-FFF2-40B4-BE49-F238E27FC236}">
                <a16:creationId xmlns:a16="http://schemas.microsoft.com/office/drawing/2014/main" id="{E24EDF88-1C9F-5C4D-80CE-E4C01AB11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636" y="3614987"/>
            <a:ext cx="867833" cy="541867"/>
          </a:xfrm>
          <a:prstGeom prst="wedgeEllipseCallout">
            <a:avLst>
              <a:gd name="adj1" fmla="val -62269"/>
              <a:gd name="adj2" fmla="val 59944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5" name="Google Shape;944;p143">
            <a:extLst>
              <a:ext uri="{FF2B5EF4-FFF2-40B4-BE49-F238E27FC236}">
                <a16:creationId xmlns:a16="http://schemas.microsoft.com/office/drawing/2014/main" id="{2DC382CA-1135-5F4E-94C6-FA7CA5EF8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4969" y="5081838"/>
            <a:ext cx="539751" cy="838200"/>
          </a:xfrm>
          <a:prstGeom prst="curvedLeftArrow">
            <a:avLst>
              <a:gd name="adj1" fmla="val 24976"/>
              <a:gd name="adj2" fmla="val 49953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Google Shape;945;p143">
            <a:extLst>
              <a:ext uri="{FF2B5EF4-FFF2-40B4-BE49-F238E27FC236}">
                <a16:creationId xmlns:a16="http://schemas.microsoft.com/office/drawing/2014/main" id="{E69681A1-2792-8040-A670-F87A8124957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35369" y="5005639"/>
            <a:ext cx="491067" cy="825500"/>
          </a:xfrm>
          <a:prstGeom prst="curvedLeftArrow">
            <a:avLst>
              <a:gd name="adj1" fmla="val 24935"/>
              <a:gd name="adj2" fmla="val 49855"/>
              <a:gd name="adj3" fmla="val 25000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lIns="91433" tIns="45700" rIns="91433" bIns="45700" anchor="ctr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47" name="Google Shape;946;p143">
            <a:extLst>
              <a:ext uri="{FF2B5EF4-FFF2-40B4-BE49-F238E27FC236}">
                <a16:creationId xmlns:a16="http://schemas.microsoft.com/office/drawing/2014/main" id="{EAA630B8-2A34-5E48-ABA5-5375A24FE4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86" y="3492221"/>
            <a:ext cx="863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Google Shape;947;p143">
            <a:extLst>
              <a:ext uri="{FF2B5EF4-FFF2-40B4-BE49-F238E27FC236}">
                <a16:creationId xmlns:a16="http://schemas.microsoft.com/office/drawing/2014/main" id="{4AD1B841-1E95-8247-B1EA-3D4A29A083D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536" y="4984472"/>
            <a:ext cx="1121833" cy="9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oogle Shape;948;p143">
            <a:extLst>
              <a:ext uri="{FF2B5EF4-FFF2-40B4-BE49-F238E27FC236}">
                <a16:creationId xmlns:a16="http://schemas.microsoft.com/office/drawing/2014/main" id="{8FF9BAAA-F1EF-D841-8491-F4FA7BEB378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369" y="3634039"/>
            <a:ext cx="651933" cy="42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Google Shape;949;p143">
            <a:extLst>
              <a:ext uri="{FF2B5EF4-FFF2-40B4-BE49-F238E27FC236}">
                <a16:creationId xmlns:a16="http://schemas.microsoft.com/office/drawing/2014/main" id="{5F29133D-DBA4-E44A-B08F-F7C53C933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6702" y="3327121"/>
            <a:ext cx="1117600" cy="30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Partner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1" name="Google Shape;950;p143">
            <a:extLst>
              <a:ext uri="{FF2B5EF4-FFF2-40B4-BE49-F238E27FC236}">
                <a16:creationId xmlns:a16="http://schemas.microsoft.com/office/drawing/2014/main" id="{7C978DA1-9EF7-A447-BB11-8B5C23F4F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8769" y="4091239"/>
            <a:ext cx="1930400" cy="309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+mn-lt"/>
                <a:cs typeface="Calibri" panose="020F0502020204030204" pitchFamily="34" charset="0"/>
              </a:rPr>
              <a:t>Engage, Co-create</a:t>
            </a:r>
            <a:endParaRPr lang="en-US" altLang="en-US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2" name="Google Shape;951;p143">
            <a:extLst>
              <a:ext uri="{FF2B5EF4-FFF2-40B4-BE49-F238E27FC236}">
                <a16:creationId xmlns:a16="http://schemas.microsoft.com/office/drawing/2014/main" id="{98280B7F-980C-AD46-A00E-9FBB2B819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5369" y="2114272"/>
            <a:ext cx="539751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Google Shape;952;p143">
            <a:extLst>
              <a:ext uri="{FF2B5EF4-FFF2-40B4-BE49-F238E27FC236}">
                <a16:creationId xmlns:a16="http://schemas.microsoft.com/office/drawing/2014/main" id="{F2A0A1F4-CA21-194C-9C9C-900F7585C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9336" y="3706006"/>
            <a:ext cx="537633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Google Shape;953;p143">
            <a:extLst>
              <a:ext uri="{FF2B5EF4-FFF2-40B4-BE49-F238E27FC236}">
                <a16:creationId xmlns:a16="http://schemas.microsoft.com/office/drawing/2014/main" id="{EE682320-25D2-C74C-A9C5-EABEA5822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3536" y="5230006"/>
            <a:ext cx="537633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Google Shape;954;p143">
            <a:extLst>
              <a:ext uri="{FF2B5EF4-FFF2-40B4-BE49-F238E27FC236}">
                <a16:creationId xmlns:a16="http://schemas.microsoft.com/office/drawing/2014/main" id="{39028A9A-45CF-514C-9A5A-007ED8A8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336" y="2110039"/>
            <a:ext cx="537633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Google Shape;956;p143">
            <a:extLst>
              <a:ext uri="{FF2B5EF4-FFF2-40B4-BE49-F238E27FC236}">
                <a16:creationId xmlns:a16="http://schemas.microsoft.com/office/drawing/2014/main" id="{E020630D-4112-C449-B8C1-876CACE49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536" y="5153806"/>
            <a:ext cx="537633" cy="46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Flowchart: Process 56">
            <a:extLst>
              <a:ext uri="{FF2B5EF4-FFF2-40B4-BE49-F238E27FC236}">
                <a16:creationId xmlns:a16="http://schemas.microsoft.com/office/drawing/2014/main" id="{6A012B44-60F7-4676-A8C7-60DDDE8B3EEE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27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62AC5-208C-4AF8-82B3-7B8785E59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46008"/>
            <a:ext cx="10506456" cy="11978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latin typeface="+mj-lt"/>
                <a:cs typeface="+mj-cs"/>
              </a:rPr>
              <a:t>Youth Justice Coalition </a:t>
            </a:r>
            <a:r>
              <a:rPr lang="en-US" sz="2800" dirty="0" err="1">
                <a:latin typeface="+mj-lt"/>
                <a:cs typeface="+mj-cs"/>
              </a:rPr>
              <a:t>YouthBuild</a:t>
            </a:r>
            <a:r>
              <a:rPr lang="en-US" sz="2800" dirty="0">
                <a:latin typeface="+mj-lt"/>
                <a:cs typeface="+mj-cs"/>
              </a:rPr>
              <a:t> example</a:t>
            </a: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4178B1E-2B06-4E59-994C-E14D95C530B6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4" r="6321"/>
          <a:stretch/>
        </p:blipFill>
        <p:spPr bwMode="auto">
          <a:xfrm>
            <a:off x="106332" y="1878068"/>
            <a:ext cx="4466172" cy="4234993"/>
          </a:xfrm>
          <a:prstGeom prst="rect">
            <a:avLst/>
          </a:prstGeom>
          <a:noFill/>
        </p:spPr>
      </p:pic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C71989C5-D573-44EB-800E-EDC4402DDB9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5495" y="1878068"/>
            <a:ext cx="3119493" cy="4521006"/>
          </a:xfrm>
          <a:prstGeom prst="rect">
            <a:avLst/>
          </a:prstGeom>
          <a:noFill/>
        </p:spPr>
      </p:pic>
      <p:pic>
        <p:nvPicPr>
          <p:cNvPr id="6" name="Picture 5" descr="A picture containing text, book, sign&#10;&#10;Description automatically generated">
            <a:extLst>
              <a:ext uri="{FF2B5EF4-FFF2-40B4-BE49-F238E27FC236}">
                <a16:creationId xmlns:a16="http://schemas.microsoft.com/office/drawing/2014/main" id="{73CE1E89-50D5-4128-AAA4-07FCFC2D4AA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3579" y="1878070"/>
            <a:ext cx="3435811" cy="4294766"/>
          </a:xfrm>
          <a:prstGeom prst="rect">
            <a:avLst/>
          </a:prstGeom>
          <a:noFill/>
        </p:spPr>
      </p:pic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AA9F6897-EF32-47FF-AC1A-E0B5F73AA127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75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829464-C347-430F-B4CE-C1382F68B9C9}"/>
              </a:ext>
            </a:extLst>
          </p:cNvPr>
          <p:cNvSpPr/>
          <p:nvPr/>
        </p:nvSpPr>
        <p:spPr>
          <a:xfrm>
            <a:off x="6723529" y="2575137"/>
            <a:ext cx="51771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PAR with young people within the GOYN context </a:t>
            </a:r>
            <a:br>
              <a:rPr lang="en-US" sz="2800" b="1" dirty="0">
                <a:solidFill>
                  <a:schemeClr val="bg1"/>
                </a:solidFill>
              </a:rPr>
            </a:b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Placeholder 12">
            <a:extLst>
              <a:ext uri="{FF2B5EF4-FFF2-40B4-BE49-F238E27FC236}">
                <a16:creationId xmlns:a16="http://schemas.microsoft.com/office/drawing/2014/main" id="{5F2D5E6C-0A35-447F-ADAF-130A66DC9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21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9D68E6F-E08E-4C20-9519-92E8FBEF8469}"/>
              </a:ext>
            </a:extLst>
          </p:cNvPr>
          <p:cNvGrpSpPr/>
          <p:nvPr/>
        </p:nvGrpSpPr>
        <p:grpSpPr>
          <a:xfrm rot="10800000">
            <a:off x="790487" y="246652"/>
            <a:ext cx="10611025" cy="6174166"/>
            <a:chOff x="2035571" y="1398784"/>
            <a:chExt cx="8120857" cy="406042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AAAC9AF-DAC3-4544-948C-2BB256FF7E77}"/>
                </a:ext>
              </a:extLst>
            </p:cNvPr>
            <p:cNvSpPr/>
            <p:nvPr/>
          </p:nvSpPr>
          <p:spPr>
            <a:xfrm rot="10800000">
              <a:off x="2035571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Train young people to present the conclusions of their research to appropriate audiences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88812AB-B12A-40EB-9C8B-F6E96C041005}"/>
                </a:ext>
              </a:extLst>
            </p:cNvPr>
            <p:cNvSpPr/>
            <p:nvPr/>
          </p:nvSpPr>
          <p:spPr>
            <a:xfrm rot="10800000">
              <a:off x="3734704" y="1673645"/>
              <a:ext cx="331081" cy="38730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0" y="77460"/>
                  </a:moveTo>
                  <a:lnTo>
                    <a:pt x="165541" y="77460"/>
                  </a:lnTo>
                  <a:lnTo>
                    <a:pt x="165541" y="0"/>
                  </a:lnTo>
                  <a:lnTo>
                    <a:pt x="331081" y="193651"/>
                  </a:lnTo>
                  <a:lnTo>
                    <a:pt x="165541" y="387302"/>
                  </a:lnTo>
                  <a:lnTo>
                    <a:pt x="165541" y="309842"/>
                  </a:lnTo>
                  <a:lnTo>
                    <a:pt x="0" y="309842"/>
                  </a:lnTo>
                  <a:lnTo>
                    <a:pt x="0" y="7746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0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FB578CC-2143-4CB3-87FD-6D2F3E5D0BD1}"/>
                </a:ext>
              </a:extLst>
            </p:cNvPr>
            <p:cNvSpPr/>
            <p:nvPr/>
          </p:nvSpPr>
          <p:spPr>
            <a:xfrm rot="10800000">
              <a:off x="4221956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018892"/>
                <a:satOff val="0"/>
                <a:lumOff val="-43"/>
                <a:alphaOff val="0"/>
              </a:schemeClr>
            </a:fillRef>
            <a:effectRef idx="0">
              <a:schemeClr val="accent5">
                <a:hueOff val="-2018892"/>
                <a:satOff val="0"/>
                <a:lumOff val="-4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Include them in the process as you analyze the interviews for themes and trends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BB8E72F-D0AA-404A-827F-5744EA4C4106}"/>
                </a:ext>
              </a:extLst>
            </p:cNvPr>
            <p:cNvSpPr/>
            <p:nvPr/>
          </p:nvSpPr>
          <p:spPr>
            <a:xfrm rot="10800000">
              <a:off x="5921089" y="1673645"/>
              <a:ext cx="331081" cy="38730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0" y="77460"/>
                  </a:moveTo>
                  <a:lnTo>
                    <a:pt x="165541" y="77460"/>
                  </a:lnTo>
                  <a:lnTo>
                    <a:pt x="165541" y="0"/>
                  </a:lnTo>
                  <a:lnTo>
                    <a:pt x="331081" y="193651"/>
                  </a:lnTo>
                  <a:lnTo>
                    <a:pt x="165541" y="387302"/>
                  </a:lnTo>
                  <a:lnTo>
                    <a:pt x="165541" y="309842"/>
                  </a:lnTo>
                  <a:lnTo>
                    <a:pt x="0" y="309842"/>
                  </a:lnTo>
                  <a:lnTo>
                    <a:pt x="0" y="7746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271253"/>
                <a:satOff val="0"/>
                <a:lumOff val="-49"/>
                <a:alphaOff val="0"/>
              </a:schemeClr>
            </a:fillRef>
            <a:effectRef idx="0">
              <a:schemeClr val="accent5">
                <a:hueOff val="-2271253"/>
                <a:satOff val="0"/>
                <a:lumOff val="-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0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1EA697D-6EE4-4B08-93E1-5A48C0695BFE}"/>
                </a:ext>
              </a:extLst>
            </p:cNvPr>
            <p:cNvSpPr/>
            <p:nvPr/>
          </p:nvSpPr>
          <p:spPr>
            <a:xfrm>
              <a:off x="6408340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037784"/>
                <a:satOff val="0"/>
                <a:lumOff val="-87"/>
                <a:alphaOff val="0"/>
              </a:schemeClr>
            </a:fillRef>
            <a:effectRef idx="0">
              <a:schemeClr val="accent5">
                <a:hueOff val="-4037784"/>
                <a:satOff val="0"/>
                <a:lumOff val="-8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Convene young people for an introduction to PAR and application in GOYN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0C75048-A221-4280-93E7-C847F9CB70AA}"/>
                </a:ext>
              </a:extLst>
            </p:cNvPr>
            <p:cNvSpPr/>
            <p:nvPr/>
          </p:nvSpPr>
          <p:spPr>
            <a:xfrm rot="10800000">
              <a:off x="8107473" y="1673645"/>
              <a:ext cx="331081" cy="38730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0" y="77460"/>
                  </a:moveTo>
                  <a:lnTo>
                    <a:pt x="165541" y="77460"/>
                  </a:lnTo>
                  <a:lnTo>
                    <a:pt x="165541" y="0"/>
                  </a:lnTo>
                  <a:lnTo>
                    <a:pt x="331081" y="193651"/>
                  </a:lnTo>
                  <a:lnTo>
                    <a:pt x="165541" y="387302"/>
                  </a:lnTo>
                  <a:lnTo>
                    <a:pt x="165541" y="309842"/>
                  </a:lnTo>
                  <a:lnTo>
                    <a:pt x="0" y="309842"/>
                  </a:lnTo>
                  <a:lnTo>
                    <a:pt x="0" y="7746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542507"/>
                <a:satOff val="0"/>
                <a:lumOff val="-98"/>
                <a:alphaOff val="0"/>
              </a:schemeClr>
            </a:fillRef>
            <a:effectRef idx="0">
              <a:schemeClr val="accent5">
                <a:hueOff val="-4542507"/>
                <a:satOff val="0"/>
                <a:lumOff val="-9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0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E10B08E-F2AB-4DA4-BCB5-4213845FEBBD}"/>
                </a:ext>
              </a:extLst>
            </p:cNvPr>
            <p:cNvSpPr/>
            <p:nvPr/>
          </p:nvSpPr>
          <p:spPr>
            <a:xfrm>
              <a:off x="8594724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056676"/>
                <a:satOff val="0"/>
                <a:lumOff val="-130"/>
                <a:alphaOff val="0"/>
              </a:schemeClr>
            </a:fillRef>
            <a:effectRef idx="0">
              <a:schemeClr val="accent5">
                <a:hueOff val="-6056676"/>
                <a:satOff val="0"/>
                <a:lumOff val="-13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87464" rIns="0" bIns="187464" numCol="1" spcCol="1270" anchor="ctr" anchorCtr="0">
              <a:noAutofit/>
            </a:bodyPr>
            <a:lstStyle/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Train youth in the ethics and code of conduct of conducting research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0EB3329-B27F-4725-ADE0-E657B1CCAFDC}"/>
                </a:ext>
              </a:extLst>
            </p:cNvPr>
            <p:cNvSpPr/>
            <p:nvPr/>
          </p:nvSpPr>
          <p:spPr>
            <a:xfrm rot="10800000">
              <a:off x="9181925" y="2467401"/>
              <a:ext cx="387303" cy="33108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264865" y="1"/>
                  </a:moveTo>
                  <a:lnTo>
                    <a:pt x="264865" y="193652"/>
                  </a:lnTo>
                  <a:lnTo>
                    <a:pt x="331081" y="193652"/>
                  </a:lnTo>
                  <a:lnTo>
                    <a:pt x="165541" y="387301"/>
                  </a:lnTo>
                  <a:lnTo>
                    <a:pt x="0" y="193652"/>
                  </a:lnTo>
                  <a:lnTo>
                    <a:pt x="66216" y="193652"/>
                  </a:lnTo>
                  <a:lnTo>
                    <a:pt x="66216" y="1"/>
                  </a:lnTo>
                  <a:lnTo>
                    <a:pt x="264865" y="1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813760"/>
                <a:satOff val="0"/>
                <a:lumOff val="-146"/>
                <a:alphaOff val="0"/>
              </a:schemeClr>
            </a:fillRef>
            <a:effectRef idx="0">
              <a:schemeClr val="accent5">
                <a:hueOff val="-6813760"/>
                <a:satOff val="0"/>
                <a:lumOff val="-14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9932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75C1683-77CF-4262-98D9-B5EE870798D2}"/>
                </a:ext>
              </a:extLst>
            </p:cNvPr>
            <p:cNvSpPr/>
            <p:nvPr/>
          </p:nvSpPr>
          <p:spPr>
            <a:xfrm>
              <a:off x="8594724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075567"/>
                <a:satOff val="0"/>
                <a:lumOff val="-173"/>
                <a:alphaOff val="0"/>
              </a:schemeClr>
            </a:fillRef>
            <a:effectRef idx="0">
              <a:schemeClr val="accent5">
                <a:hueOff val="-8075567"/>
                <a:satOff val="0"/>
                <a:lumOff val="-1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Agree on the design and goals of the research. Clarify outcomes.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64D713C-CF36-49B9-8EC7-5E574E7B3FE2}"/>
                </a:ext>
              </a:extLst>
            </p:cNvPr>
            <p:cNvSpPr/>
            <p:nvPr/>
          </p:nvSpPr>
          <p:spPr>
            <a:xfrm rot="10800000">
              <a:off x="8126215" y="3235348"/>
              <a:ext cx="331081" cy="38730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331081" y="309842"/>
                  </a:moveTo>
                  <a:lnTo>
                    <a:pt x="165540" y="309842"/>
                  </a:lnTo>
                  <a:lnTo>
                    <a:pt x="165540" y="387302"/>
                  </a:lnTo>
                  <a:lnTo>
                    <a:pt x="0" y="193651"/>
                  </a:lnTo>
                  <a:lnTo>
                    <a:pt x="165540" y="0"/>
                  </a:lnTo>
                  <a:lnTo>
                    <a:pt x="165540" y="77460"/>
                  </a:lnTo>
                  <a:lnTo>
                    <a:pt x="331081" y="77460"/>
                  </a:lnTo>
                  <a:lnTo>
                    <a:pt x="331081" y="3098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085013"/>
                <a:satOff val="0"/>
                <a:lumOff val="-195"/>
                <a:alphaOff val="0"/>
              </a:schemeClr>
            </a:fillRef>
            <a:effectRef idx="0">
              <a:schemeClr val="accent5">
                <a:hueOff val="-9085013"/>
                <a:satOff val="0"/>
                <a:lumOff val="-19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0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C612F32-27CC-4C87-AD38-6D965043395B}"/>
                </a:ext>
              </a:extLst>
            </p:cNvPr>
            <p:cNvSpPr/>
            <p:nvPr/>
          </p:nvSpPr>
          <p:spPr>
            <a:xfrm>
              <a:off x="6408340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0094460"/>
                <a:satOff val="0"/>
                <a:lumOff val="-217"/>
                <a:alphaOff val="0"/>
              </a:schemeClr>
            </a:fillRef>
            <a:effectRef idx="0">
              <a:schemeClr val="accent5">
                <a:hueOff val="-10094460"/>
                <a:satOff val="0"/>
                <a:lumOff val="-2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176034" rIns="4572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Collaborate to design the survey, co-create the interview protocol, or the observation tool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D89B33F-5DCB-4EA0-9E98-651586291A23}"/>
                </a:ext>
              </a:extLst>
            </p:cNvPr>
            <p:cNvSpPr/>
            <p:nvPr/>
          </p:nvSpPr>
          <p:spPr>
            <a:xfrm rot="10800000">
              <a:off x="5939829" y="3235347"/>
              <a:ext cx="331081" cy="387303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331081" y="309842"/>
                  </a:moveTo>
                  <a:lnTo>
                    <a:pt x="165540" y="309842"/>
                  </a:lnTo>
                  <a:lnTo>
                    <a:pt x="165540" y="387302"/>
                  </a:lnTo>
                  <a:lnTo>
                    <a:pt x="0" y="193651"/>
                  </a:lnTo>
                  <a:lnTo>
                    <a:pt x="165540" y="0"/>
                  </a:lnTo>
                  <a:lnTo>
                    <a:pt x="165540" y="77460"/>
                  </a:lnTo>
                  <a:lnTo>
                    <a:pt x="331081" y="77460"/>
                  </a:lnTo>
                  <a:lnTo>
                    <a:pt x="331081" y="3098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1356266"/>
                <a:satOff val="0"/>
                <a:lumOff val="-244"/>
                <a:alphaOff val="0"/>
              </a:schemeClr>
            </a:fillRef>
            <a:effectRef idx="0">
              <a:schemeClr val="accent5">
                <a:hueOff val="-11356266"/>
                <a:satOff val="0"/>
                <a:lumOff val="-24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1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0490142-7C12-4E2B-9FF6-BD0C85BC02E8}"/>
                </a:ext>
              </a:extLst>
            </p:cNvPr>
            <p:cNvSpPr/>
            <p:nvPr/>
          </p:nvSpPr>
          <p:spPr>
            <a:xfrm>
              <a:off x="4221956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113351"/>
                <a:satOff val="0"/>
                <a:lumOff val="-260"/>
                <a:alphaOff val="0"/>
              </a:schemeClr>
            </a:fillRef>
            <a:effectRef idx="0">
              <a:schemeClr val="accent5">
                <a:hueOff val="-12113351"/>
                <a:satOff val="0"/>
                <a:lumOff val="-2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Partner with them to determine who should be interviewed or be part of a focus group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97ADE4A-B3DD-4A4B-88D2-75E0BCDB4519}"/>
                </a:ext>
              </a:extLst>
            </p:cNvPr>
            <p:cNvSpPr/>
            <p:nvPr/>
          </p:nvSpPr>
          <p:spPr>
            <a:xfrm rot="10800000">
              <a:off x="3753445" y="3235347"/>
              <a:ext cx="331082" cy="387303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331081" y="309842"/>
                  </a:moveTo>
                  <a:lnTo>
                    <a:pt x="165540" y="309842"/>
                  </a:lnTo>
                  <a:lnTo>
                    <a:pt x="165540" y="387302"/>
                  </a:lnTo>
                  <a:lnTo>
                    <a:pt x="0" y="193651"/>
                  </a:lnTo>
                  <a:lnTo>
                    <a:pt x="165540" y="0"/>
                  </a:lnTo>
                  <a:lnTo>
                    <a:pt x="165540" y="77460"/>
                  </a:lnTo>
                  <a:lnTo>
                    <a:pt x="331081" y="77460"/>
                  </a:lnTo>
                  <a:lnTo>
                    <a:pt x="331081" y="3098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3627520"/>
                <a:satOff val="0"/>
                <a:lumOff val="-293"/>
                <a:alphaOff val="0"/>
              </a:schemeClr>
            </a:fillRef>
            <a:effectRef idx="0">
              <a:schemeClr val="accent5">
                <a:hueOff val="-13627520"/>
                <a:satOff val="0"/>
                <a:lumOff val="-2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1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9AA3901-C049-49E7-851C-C84D1B3C55AB}"/>
                </a:ext>
              </a:extLst>
            </p:cNvPr>
            <p:cNvSpPr/>
            <p:nvPr/>
          </p:nvSpPr>
          <p:spPr>
            <a:xfrm>
              <a:off x="2035571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4132243"/>
                <a:satOff val="0"/>
                <a:lumOff val="-303"/>
                <a:alphaOff val="0"/>
              </a:schemeClr>
            </a:fillRef>
            <a:effectRef idx="0">
              <a:schemeClr val="accent5">
                <a:hueOff val="-14132243"/>
                <a:satOff val="0"/>
                <a:lumOff val="-30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Train young people to conduct the interviews, do the observations, lead the focus groups conversations, and document the responses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B7D4796-C234-4A46-BBC7-3DF52B0827FA}"/>
                </a:ext>
              </a:extLst>
            </p:cNvPr>
            <p:cNvSpPr/>
            <p:nvPr/>
          </p:nvSpPr>
          <p:spPr>
            <a:xfrm rot="10800000">
              <a:off x="2622771" y="3966224"/>
              <a:ext cx="387303" cy="33108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264865" y="1"/>
                  </a:moveTo>
                  <a:lnTo>
                    <a:pt x="264865" y="193652"/>
                  </a:lnTo>
                  <a:lnTo>
                    <a:pt x="331081" y="193652"/>
                  </a:lnTo>
                  <a:lnTo>
                    <a:pt x="165541" y="387301"/>
                  </a:lnTo>
                  <a:lnTo>
                    <a:pt x="0" y="193652"/>
                  </a:lnTo>
                  <a:lnTo>
                    <a:pt x="66216" y="193652"/>
                  </a:lnTo>
                  <a:lnTo>
                    <a:pt x="66216" y="1"/>
                  </a:lnTo>
                  <a:lnTo>
                    <a:pt x="264865" y="1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5898773"/>
                <a:satOff val="0"/>
                <a:lumOff val="-341"/>
                <a:alphaOff val="0"/>
              </a:schemeClr>
            </a:fillRef>
            <a:effectRef idx="0">
              <a:schemeClr val="accent5">
                <a:hueOff val="-15898773"/>
                <a:satOff val="0"/>
                <a:lumOff val="-34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99325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530BB90-E2B1-442D-804A-92FD6CEE86EA}"/>
                </a:ext>
              </a:extLst>
            </p:cNvPr>
            <p:cNvSpPr/>
            <p:nvPr/>
          </p:nvSpPr>
          <p:spPr>
            <a:xfrm>
              <a:off x="2035571" y="4366021"/>
              <a:ext cx="1561703" cy="1093191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6151135"/>
                <a:satOff val="0"/>
                <a:lumOff val="-347"/>
                <a:alphaOff val="0"/>
              </a:schemeClr>
            </a:fillRef>
            <a:effectRef idx="0">
              <a:schemeClr val="accent5">
                <a:hueOff val="-16151135"/>
                <a:satOff val="0"/>
                <a:lumOff val="-3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D9706B9-B486-4A0D-8397-ADD5C75B478A}"/>
                </a:ext>
              </a:extLst>
            </p:cNvPr>
            <p:cNvSpPr/>
            <p:nvPr/>
          </p:nvSpPr>
          <p:spPr>
            <a:xfrm rot="10800000">
              <a:off x="3734704" y="4797051"/>
              <a:ext cx="331081" cy="387302"/>
            </a:xfrm>
            <a:custGeom>
              <a:avLst/>
              <a:gdLst>
                <a:gd name="connsiteX0" fmla="*/ 0 w 331081"/>
                <a:gd name="connsiteY0" fmla="*/ 77460 h 387302"/>
                <a:gd name="connsiteX1" fmla="*/ 165541 w 331081"/>
                <a:gd name="connsiteY1" fmla="*/ 77460 h 387302"/>
                <a:gd name="connsiteX2" fmla="*/ 165541 w 331081"/>
                <a:gd name="connsiteY2" fmla="*/ 0 h 387302"/>
                <a:gd name="connsiteX3" fmla="*/ 331081 w 331081"/>
                <a:gd name="connsiteY3" fmla="*/ 193651 h 387302"/>
                <a:gd name="connsiteX4" fmla="*/ 165541 w 331081"/>
                <a:gd name="connsiteY4" fmla="*/ 387302 h 387302"/>
                <a:gd name="connsiteX5" fmla="*/ 165541 w 331081"/>
                <a:gd name="connsiteY5" fmla="*/ 309842 h 387302"/>
                <a:gd name="connsiteX6" fmla="*/ 0 w 331081"/>
                <a:gd name="connsiteY6" fmla="*/ 309842 h 387302"/>
                <a:gd name="connsiteX7" fmla="*/ 0 w 331081"/>
                <a:gd name="connsiteY7" fmla="*/ 77460 h 387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1081" h="387302">
                  <a:moveTo>
                    <a:pt x="0" y="77460"/>
                  </a:moveTo>
                  <a:lnTo>
                    <a:pt x="165541" y="77460"/>
                  </a:lnTo>
                  <a:lnTo>
                    <a:pt x="165541" y="0"/>
                  </a:lnTo>
                  <a:lnTo>
                    <a:pt x="331081" y="193651"/>
                  </a:lnTo>
                  <a:lnTo>
                    <a:pt x="165541" y="387302"/>
                  </a:lnTo>
                  <a:lnTo>
                    <a:pt x="165541" y="309842"/>
                  </a:lnTo>
                  <a:lnTo>
                    <a:pt x="0" y="309842"/>
                  </a:lnTo>
                  <a:lnTo>
                    <a:pt x="0" y="7746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8170026"/>
                <a:satOff val="0"/>
                <a:lumOff val="-390"/>
                <a:alphaOff val="0"/>
              </a:schemeClr>
            </a:fillRef>
            <a:effectRef idx="0">
              <a:schemeClr val="accent5">
                <a:hueOff val="-18170026"/>
                <a:satOff val="0"/>
                <a:lumOff val="-39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7460" rIns="0" bIns="7746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72A66A7-88A1-4549-A236-A6BA48CB0C27}"/>
                </a:ext>
              </a:extLst>
            </p:cNvPr>
            <p:cNvSpPr/>
            <p:nvPr/>
          </p:nvSpPr>
          <p:spPr>
            <a:xfrm>
              <a:off x="4221956" y="4366021"/>
              <a:ext cx="1561703" cy="1093191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8170026"/>
                <a:satOff val="0"/>
                <a:lumOff val="-390"/>
                <a:alphaOff val="0"/>
              </a:schemeClr>
            </a:fillRef>
            <a:effectRef idx="0">
              <a:schemeClr val="accent5">
                <a:hueOff val="-18170026"/>
                <a:satOff val="0"/>
                <a:lumOff val="-39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marL="0" lvl="0" indent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84AC0DB-F152-4992-9D6E-E84507A2D7C8}"/>
                </a:ext>
              </a:extLst>
            </p:cNvPr>
            <p:cNvSpPr/>
            <p:nvPr/>
          </p:nvSpPr>
          <p:spPr>
            <a:xfrm rot="10800000">
              <a:off x="6408341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037784"/>
                <a:satOff val="0"/>
                <a:lumOff val="-87"/>
                <a:alphaOff val="0"/>
              </a:schemeClr>
            </a:fillRef>
            <a:effectRef idx="0">
              <a:schemeClr val="accent5">
                <a:hueOff val="-4037784"/>
                <a:satOff val="0"/>
                <a:lumOff val="-8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176034" rIns="9144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De-brief regularly to lift up challenges and do active problem-solving both on process and content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62E57A9-16DA-467E-9C96-2F3D0F00604D}"/>
                </a:ext>
              </a:extLst>
            </p:cNvPr>
            <p:cNvSpPr/>
            <p:nvPr/>
          </p:nvSpPr>
          <p:spPr>
            <a:xfrm rot="10800000">
              <a:off x="8594725" y="1398784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056676"/>
                <a:satOff val="0"/>
                <a:lumOff val="-130"/>
                <a:alphaOff val="0"/>
              </a:schemeClr>
            </a:fillRef>
            <a:effectRef idx="0">
              <a:schemeClr val="accent5">
                <a:hueOff val="-6056676"/>
                <a:satOff val="0"/>
                <a:lumOff val="-13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87464" rIns="0" bIns="187464" numCol="1" spcCol="1270" anchor="ctr" anchorCtr="0">
              <a:noAutofit/>
            </a:bodyPr>
            <a:lstStyle/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Train young people to conduct the interviews, do the observations, lead the focus groups conversations, and document the responses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F9FB2E-CC03-401F-AB75-9DEF41375495}"/>
                </a:ext>
              </a:extLst>
            </p:cNvPr>
            <p:cNvSpPr/>
            <p:nvPr/>
          </p:nvSpPr>
          <p:spPr>
            <a:xfrm rot="10800000">
              <a:off x="8594725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075567"/>
                <a:satOff val="0"/>
                <a:lumOff val="-173"/>
                <a:alphaOff val="0"/>
              </a:schemeClr>
            </a:fillRef>
            <a:effectRef idx="0">
              <a:schemeClr val="accent5">
                <a:hueOff val="-8075567"/>
                <a:satOff val="0"/>
                <a:lumOff val="-1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Partner with them to determine who should be interviewed or be part of a focus group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AAE93FF-C3B4-42D4-93F8-2F9F72480C29}"/>
                </a:ext>
              </a:extLst>
            </p:cNvPr>
            <p:cNvSpPr/>
            <p:nvPr/>
          </p:nvSpPr>
          <p:spPr>
            <a:xfrm rot="10800000">
              <a:off x="6408341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0094460"/>
                <a:satOff val="0"/>
                <a:lumOff val="-217"/>
                <a:alphaOff val="0"/>
              </a:schemeClr>
            </a:fillRef>
            <a:effectRef idx="0">
              <a:schemeClr val="accent5">
                <a:hueOff val="-10094460"/>
                <a:satOff val="0"/>
                <a:lumOff val="-2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5720" tIns="176034" rIns="4572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Collaborate to design the survey, co-create the interview protocol, or the observation tool</a:t>
              </a:r>
              <a:endParaRPr lang="en-US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B65160F-2F90-4BA1-87DC-64BAF1E37FD2}"/>
                </a:ext>
              </a:extLst>
            </p:cNvPr>
            <p:cNvSpPr/>
            <p:nvPr/>
          </p:nvSpPr>
          <p:spPr>
            <a:xfrm rot="10800000">
              <a:off x="4221958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113351"/>
                <a:satOff val="0"/>
                <a:lumOff val="-260"/>
                <a:alphaOff val="0"/>
              </a:schemeClr>
            </a:fillRef>
            <a:effectRef idx="0">
              <a:schemeClr val="accent5">
                <a:hueOff val="-12113351"/>
                <a:satOff val="0"/>
                <a:lumOff val="-26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Agree on the design and goals of the research. Clarify outcomes.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70E9BF1-CC22-4F7A-9A54-ED053181BA99}"/>
                </a:ext>
              </a:extLst>
            </p:cNvPr>
            <p:cNvSpPr/>
            <p:nvPr/>
          </p:nvSpPr>
          <p:spPr>
            <a:xfrm rot="10800000">
              <a:off x="2035573" y="2828892"/>
              <a:ext cx="1561703" cy="1068617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4132243"/>
                <a:satOff val="0"/>
                <a:lumOff val="-303"/>
                <a:alphaOff val="0"/>
              </a:schemeClr>
            </a:fillRef>
            <a:effectRef idx="0">
              <a:schemeClr val="accent5">
                <a:hueOff val="-14132243"/>
                <a:satOff val="0"/>
                <a:lumOff val="-30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lvl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Train youth in the ethics and code of conduct of conducting research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EB68B4-88D0-4370-95CF-11F4D71BE127}"/>
                </a:ext>
              </a:extLst>
            </p:cNvPr>
            <p:cNvSpPr/>
            <p:nvPr/>
          </p:nvSpPr>
          <p:spPr>
            <a:xfrm rot="10800000">
              <a:off x="2035573" y="4366021"/>
              <a:ext cx="1561703" cy="1093191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6151135"/>
                <a:satOff val="0"/>
                <a:lumOff val="-347"/>
                <a:alphaOff val="0"/>
              </a:schemeClr>
            </a:fillRef>
            <a:effectRef idx="0">
              <a:schemeClr val="accent5">
                <a:hueOff val="-16151135"/>
                <a:satOff val="0"/>
                <a:lumOff val="-34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176034" rIns="91440" bIns="176034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Convene young people for an introduction to PAR and application in GOYN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56A4E0F-8A80-44A3-9A06-938344A532DC}"/>
                </a:ext>
              </a:extLst>
            </p:cNvPr>
            <p:cNvSpPr/>
            <p:nvPr/>
          </p:nvSpPr>
          <p:spPr>
            <a:xfrm rot="10800000">
              <a:off x="4221958" y="4366021"/>
              <a:ext cx="1561703" cy="1093191"/>
            </a:xfrm>
            <a:custGeom>
              <a:avLst/>
              <a:gdLst>
                <a:gd name="connsiteX0" fmla="*/ 0 w 1561703"/>
                <a:gd name="connsiteY0" fmla="*/ 93702 h 937021"/>
                <a:gd name="connsiteX1" fmla="*/ 93702 w 1561703"/>
                <a:gd name="connsiteY1" fmla="*/ 0 h 937021"/>
                <a:gd name="connsiteX2" fmla="*/ 1468001 w 1561703"/>
                <a:gd name="connsiteY2" fmla="*/ 0 h 937021"/>
                <a:gd name="connsiteX3" fmla="*/ 1561703 w 1561703"/>
                <a:gd name="connsiteY3" fmla="*/ 93702 h 937021"/>
                <a:gd name="connsiteX4" fmla="*/ 1561703 w 1561703"/>
                <a:gd name="connsiteY4" fmla="*/ 843319 h 937021"/>
                <a:gd name="connsiteX5" fmla="*/ 1468001 w 1561703"/>
                <a:gd name="connsiteY5" fmla="*/ 937021 h 937021"/>
                <a:gd name="connsiteX6" fmla="*/ 93702 w 1561703"/>
                <a:gd name="connsiteY6" fmla="*/ 937021 h 937021"/>
                <a:gd name="connsiteX7" fmla="*/ 0 w 1561703"/>
                <a:gd name="connsiteY7" fmla="*/ 843319 h 937021"/>
                <a:gd name="connsiteX8" fmla="*/ 0 w 1561703"/>
                <a:gd name="connsiteY8" fmla="*/ 93702 h 93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703" h="937021">
                  <a:moveTo>
                    <a:pt x="0" y="93702"/>
                  </a:moveTo>
                  <a:cubicBezTo>
                    <a:pt x="0" y="41952"/>
                    <a:pt x="41952" y="0"/>
                    <a:pt x="93702" y="0"/>
                  </a:cubicBezTo>
                  <a:lnTo>
                    <a:pt x="1468001" y="0"/>
                  </a:lnTo>
                  <a:cubicBezTo>
                    <a:pt x="1519751" y="0"/>
                    <a:pt x="1561703" y="41952"/>
                    <a:pt x="1561703" y="93702"/>
                  </a:cubicBezTo>
                  <a:lnTo>
                    <a:pt x="1561703" y="843319"/>
                  </a:lnTo>
                  <a:cubicBezTo>
                    <a:pt x="1561703" y="895069"/>
                    <a:pt x="1519751" y="937021"/>
                    <a:pt x="1468001" y="937021"/>
                  </a:cubicBezTo>
                  <a:lnTo>
                    <a:pt x="93702" y="937021"/>
                  </a:lnTo>
                  <a:cubicBezTo>
                    <a:pt x="41952" y="937021"/>
                    <a:pt x="0" y="895069"/>
                    <a:pt x="0" y="843319"/>
                  </a:cubicBezTo>
                  <a:lnTo>
                    <a:pt x="0" y="9370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8170026"/>
                <a:satOff val="0"/>
                <a:lumOff val="-390"/>
                <a:alphaOff val="0"/>
              </a:schemeClr>
            </a:fillRef>
            <a:effectRef idx="0">
              <a:schemeClr val="accent5">
                <a:hueOff val="-18170026"/>
                <a:satOff val="0"/>
                <a:lumOff val="-39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176034" rIns="0" bIns="176034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dirty="0">
                  <a:solidFill>
                    <a:schemeClr val="tx1"/>
                  </a:solidFill>
                </a:rPr>
                <a:t>Conduct a thorough orientation to GOYN. Invite young people and/or YAG members to participate in the PAR process </a:t>
              </a:r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B16531B-19A8-468D-8D5B-73096E4E9883}"/>
              </a:ext>
            </a:extLst>
          </p:cNvPr>
          <p:cNvSpPr/>
          <p:nvPr/>
        </p:nvSpPr>
        <p:spPr>
          <a:xfrm>
            <a:off x="841510" y="271024"/>
            <a:ext cx="4897392" cy="166227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b="1" dirty="0">
                <a:solidFill>
                  <a:srgbClr val="0070C0"/>
                </a:solidFill>
              </a:rPr>
              <a:t>How do </a:t>
            </a:r>
            <a:r>
              <a:rPr lang="en-US" sz="2000" b="1">
                <a:solidFill>
                  <a:srgbClr val="0070C0"/>
                </a:solidFill>
              </a:rPr>
              <a:t>you facilitate PAR </a:t>
            </a:r>
            <a:r>
              <a:rPr lang="en-US" sz="2000" b="1" dirty="0">
                <a:solidFill>
                  <a:srgbClr val="0070C0"/>
                </a:solidFill>
              </a:rPr>
              <a:t>with young people within the </a:t>
            </a:r>
            <a:r>
              <a:rPr lang="en-US" sz="2000" b="1">
                <a:solidFill>
                  <a:srgbClr val="0070C0"/>
                </a:solidFill>
              </a:rPr>
              <a:t>GOYN context?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2" name="Flowchart: Process 31">
            <a:extLst>
              <a:ext uri="{FF2B5EF4-FFF2-40B4-BE49-F238E27FC236}">
                <a16:creationId xmlns:a16="http://schemas.microsoft.com/office/drawing/2014/main" id="{B70408D6-493A-41CE-A55E-DE631A1FF4F7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72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68FA4F45-858B-4F06-AAAD-8009003F5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57" y="1351870"/>
            <a:ext cx="10717386" cy="4689701"/>
          </a:xfrm>
          <a:prstGeom prst="rect">
            <a:avLst/>
          </a:prstGeom>
        </p:spPr>
      </p:pic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7C6AF553-196D-4C3F-A80D-30AF5180E4A6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61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A0AC9-C03B-4DBF-9773-99C129C2B6D5}"/>
              </a:ext>
            </a:extLst>
          </p:cNvPr>
          <p:cNvSpPr/>
          <p:nvPr/>
        </p:nvSpPr>
        <p:spPr>
          <a:xfrm>
            <a:off x="944840" y="674555"/>
            <a:ext cx="6502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a typeface="Times New Roman" panose="02020603050405020304" pitchFamily="18" charset="0"/>
              </a:rPr>
              <a:t>How will we use PAR in GOYN Global Convening Design?</a:t>
            </a:r>
            <a:endParaRPr lang="en-US" dirty="0"/>
          </a:p>
        </p:txBody>
      </p:sp>
      <p:pic>
        <p:nvPicPr>
          <p:cNvPr id="5" name="Graphic 4" descr="Group brainstorm">
            <a:extLst>
              <a:ext uri="{FF2B5EF4-FFF2-40B4-BE49-F238E27FC236}">
                <a16:creationId xmlns:a16="http://schemas.microsoft.com/office/drawing/2014/main" id="{CA5A7302-8F2E-41D7-A67C-E9F58C63F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916" y="1779357"/>
            <a:ext cx="1855957" cy="1855957"/>
          </a:xfrm>
          <a:prstGeom prst="rect">
            <a:avLst/>
          </a:prstGeom>
        </p:spPr>
      </p:pic>
      <p:pic>
        <p:nvPicPr>
          <p:cNvPr id="6" name="Graphic 5" descr="User network">
            <a:extLst>
              <a:ext uri="{FF2B5EF4-FFF2-40B4-BE49-F238E27FC236}">
                <a16:creationId xmlns:a16="http://schemas.microsoft.com/office/drawing/2014/main" id="{7364D725-B3DF-4D7B-9FBD-3FCF8F8B8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648" y="1800812"/>
            <a:ext cx="1855957" cy="1855957"/>
          </a:xfrm>
          <a:prstGeom prst="rect">
            <a:avLst/>
          </a:prstGeom>
        </p:spPr>
      </p:pic>
      <p:pic>
        <p:nvPicPr>
          <p:cNvPr id="7" name="Graphic 6" descr="Business Growth">
            <a:extLst>
              <a:ext uri="{FF2B5EF4-FFF2-40B4-BE49-F238E27FC236}">
                <a16:creationId xmlns:a16="http://schemas.microsoft.com/office/drawing/2014/main" id="{FE597583-4556-4883-A78D-C4E965267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98258" y="1771474"/>
            <a:ext cx="1855957" cy="185595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CBAA1DD-24C1-4F7D-9951-0FA4A004D110}"/>
              </a:ext>
            </a:extLst>
          </p:cNvPr>
          <p:cNvGrpSpPr/>
          <p:nvPr/>
        </p:nvGrpSpPr>
        <p:grpSpPr>
          <a:xfrm>
            <a:off x="3356693" y="1717388"/>
            <a:ext cx="2245730" cy="1855957"/>
            <a:chOff x="3215006" y="1743529"/>
            <a:chExt cx="2700378" cy="2231695"/>
          </a:xfrm>
          <a:solidFill>
            <a:srgbClr val="9B00FF"/>
          </a:solidFill>
        </p:grpSpPr>
        <p:pic>
          <p:nvPicPr>
            <p:cNvPr id="9" name="Graphic 8" descr="Person with idea">
              <a:extLst>
                <a:ext uri="{FF2B5EF4-FFF2-40B4-BE49-F238E27FC236}">
                  <a16:creationId xmlns:a16="http://schemas.microsoft.com/office/drawing/2014/main" id="{F4F1A7D4-BCF8-4866-90E1-34FA20F72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215006" y="1743529"/>
              <a:ext cx="2231695" cy="2231695"/>
            </a:xfrm>
            <a:prstGeom prst="rect">
              <a:avLst/>
            </a:prstGeom>
          </p:spPr>
        </p:pic>
        <p:pic>
          <p:nvPicPr>
            <p:cNvPr id="10" name="Graphic 9" descr="Person with idea">
              <a:extLst>
                <a:ext uri="{FF2B5EF4-FFF2-40B4-BE49-F238E27FC236}">
                  <a16:creationId xmlns:a16="http://schemas.microsoft.com/office/drawing/2014/main" id="{FC5E05C3-FAD0-48E7-A9BC-537438123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3683689" y="1743529"/>
              <a:ext cx="2231695" cy="2231695"/>
            </a:xfrm>
            <a:prstGeom prst="rect">
              <a:avLst/>
            </a:prstGeom>
          </p:spPr>
        </p:pic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7CB7E92-E70A-4947-BCC3-C25DEF787305}"/>
              </a:ext>
            </a:extLst>
          </p:cNvPr>
          <p:cNvCxnSpPr>
            <a:cxnSpLocks/>
          </p:cNvCxnSpPr>
          <p:nvPr/>
        </p:nvCxnSpPr>
        <p:spPr>
          <a:xfrm>
            <a:off x="1574894" y="3456199"/>
            <a:ext cx="0" cy="774699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44EB26-42A6-4EF2-A1B2-0A7D59CEEA5D}"/>
              </a:ext>
            </a:extLst>
          </p:cNvPr>
          <p:cNvCxnSpPr>
            <a:cxnSpLocks/>
          </p:cNvCxnSpPr>
          <p:nvPr/>
        </p:nvCxnSpPr>
        <p:spPr>
          <a:xfrm>
            <a:off x="4474138" y="3477356"/>
            <a:ext cx="0" cy="774699"/>
          </a:xfrm>
          <a:prstGeom prst="line">
            <a:avLst/>
          </a:prstGeom>
          <a:ln w="25400">
            <a:solidFill>
              <a:srgbClr val="9B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AC79AD0-4378-4F6F-8E7A-CF89CFC27C97}"/>
              </a:ext>
            </a:extLst>
          </p:cNvPr>
          <p:cNvCxnSpPr>
            <a:cxnSpLocks/>
          </p:cNvCxnSpPr>
          <p:nvPr/>
        </p:nvCxnSpPr>
        <p:spPr>
          <a:xfrm>
            <a:off x="7501118" y="3456199"/>
            <a:ext cx="0" cy="774699"/>
          </a:xfrm>
          <a:prstGeom prst="line">
            <a:avLst/>
          </a:prstGeom>
          <a:ln w="25400">
            <a:solidFill>
              <a:srgbClr val="D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84304C-456F-4E45-8138-5C1E30B1C871}"/>
              </a:ext>
            </a:extLst>
          </p:cNvPr>
          <p:cNvCxnSpPr>
            <a:cxnSpLocks/>
          </p:cNvCxnSpPr>
          <p:nvPr/>
        </p:nvCxnSpPr>
        <p:spPr>
          <a:xfrm>
            <a:off x="10405444" y="3456198"/>
            <a:ext cx="0" cy="774699"/>
          </a:xfrm>
          <a:prstGeom prst="line">
            <a:avLst/>
          </a:prstGeom>
          <a:ln w="25400">
            <a:solidFill>
              <a:srgbClr val="FF01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B3870DB1-C5EB-42E5-A37A-4E235875DFA8}"/>
              </a:ext>
            </a:extLst>
          </p:cNvPr>
          <p:cNvSpPr/>
          <p:nvPr/>
        </p:nvSpPr>
        <p:spPr>
          <a:xfrm>
            <a:off x="213760" y="484094"/>
            <a:ext cx="212369" cy="151951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38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060A28"/>
      </a:dk1>
      <a:lt1>
        <a:srgbClr val="FFFFFF"/>
      </a:lt1>
      <a:dk2>
        <a:srgbClr val="262626"/>
      </a:dk2>
      <a:lt2>
        <a:srgbClr val="EBF1F2"/>
      </a:lt2>
      <a:accent1>
        <a:srgbClr val="00A0CC"/>
      </a:accent1>
      <a:accent2>
        <a:srgbClr val="9EB2AD"/>
      </a:accent2>
      <a:accent3>
        <a:srgbClr val="D3E2DF"/>
      </a:accent3>
      <a:accent4>
        <a:srgbClr val="9B00FF"/>
      </a:accent4>
      <a:accent5>
        <a:srgbClr val="FF01A2"/>
      </a:accent5>
      <a:accent6>
        <a:srgbClr val="FE5100"/>
      </a:accent6>
      <a:hlink>
        <a:srgbClr val="0000FF"/>
      </a:hlink>
      <a:folHlink>
        <a:srgbClr val="0AA0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s">
  <a:themeElements>
    <a:clrScheme name="Custom 1">
      <a:dk1>
        <a:srgbClr val="060A28"/>
      </a:dk1>
      <a:lt1>
        <a:srgbClr val="FFFFFF"/>
      </a:lt1>
      <a:dk2>
        <a:srgbClr val="262626"/>
      </a:dk2>
      <a:lt2>
        <a:srgbClr val="EBF1F2"/>
      </a:lt2>
      <a:accent1>
        <a:srgbClr val="00A0CC"/>
      </a:accent1>
      <a:accent2>
        <a:srgbClr val="9EB2AD"/>
      </a:accent2>
      <a:accent3>
        <a:srgbClr val="D3E2DF"/>
      </a:accent3>
      <a:accent4>
        <a:srgbClr val="9B00FF"/>
      </a:accent4>
      <a:accent5>
        <a:srgbClr val="FF01A2"/>
      </a:accent5>
      <a:accent6>
        <a:srgbClr val="FE5100"/>
      </a:accent6>
      <a:hlink>
        <a:srgbClr val="0000FF"/>
      </a:hlink>
      <a:folHlink>
        <a:srgbClr val="0AA0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 Slides">
  <a:themeElements>
    <a:clrScheme name="Custom 1">
      <a:dk1>
        <a:srgbClr val="060A28"/>
      </a:dk1>
      <a:lt1>
        <a:srgbClr val="FFFFFF"/>
      </a:lt1>
      <a:dk2>
        <a:srgbClr val="262626"/>
      </a:dk2>
      <a:lt2>
        <a:srgbClr val="EBF1F2"/>
      </a:lt2>
      <a:accent1>
        <a:srgbClr val="00A0CC"/>
      </a:accent1>
      <a:accent2>
        <a:srgbClr val="9EB2AD"/>
      </a:accent2>
      <a:accent3>
        <a:srgbClr val="D3E2DF"/>
      </a:accent3>
      <a:accent4>
        <a:srgbClr val="9B00FF"/>
      </a:accent4>
      <a:accent5>
        <a:srgbClr val="FF01A2"/>
      </a:accent5>
      <a:accent6>
        <a:srgbClr val="FE5100"/>
      </a:accent6>
      <a:hlink>
        <a:srgbClr val="0000FF"/>
      </a:hlink>
      <a:folHlink>
        <a:srgbClr val="0AA0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1009</Words>
  <Application>Microsoft Office PowerPoint</Application>
  <PresentationFormat>Widescreen</PresentationFormat>
  <Paragraphs>141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Brandon Grotesque</vt:lpstr>
      <vt:lpstr>Brandon Grotesque Black</vt:lpstr>
      <vt:lpstr>Calibre</vt:lpstr>
      <vt:lpstr>Calibri</vt:lpstr>
      <vt:lpstr>Courier New</vt:lpstr>
      <vt:lpstr>Helvetica Neue</vt:lpstr>
      <vt:lpstr>Symbol</vt:lpstr>
      <vt:lpstr>Custom Design</vt:lpstr>
      <vt:lpstr>Content Slides</vt:lpstr>
      <vt:lpstr>Divider Slides</vt:lpstr>
      <vt:lpstr>OY peer-led research and data collection to inform GOYN convenings and program design</vt:lpstr>
      <vt:lpstr>AGENDA</vt:lpstr>
      <vt:lpstr>PARTICIPATORY ACTION RESEARCH (PAR) </vt:lpstr>
      <vt:lpstr>WHAT IS PAR?</vt:lpstr>
      <vt:lpstr>PowerPoint Presentation</vt:lpstr>
      <vt:lpstr>STEPS IN GOOD PAR DESIGN</vt:lpstr>
      <vt:lpstr>METHODS USED TO CONDUCT THE RESEARCH:</vt:lpstr>
      <vt:lpstr>PowerPoint Presentation</vt:lpstr>
      <vt:lpstr>Bogota</vt:lpstr>
      <vt:lpstr>Mombasa</vt:lpstr>
      <vt:lpstr>Pune</vt:lpstr>
      <vt:lpstr>PowerPoint Presentation</vt:lpstr>
      <vt:lpstr>PowerPoint Presentation</vt:lpstr>
      <vt:lpstr>YOUTH ACTION AGENDA</vt:lpstr>
      <vt:lpstr>Youth Justice Coalition YouthBuild example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DECK</dc:title>
  <dc:creator>Joel Miranda</dc:creator>
  <cp:lastModifiedBy>Joel Miranda</cp:lastModifiedBy>
  <cp:revision>31</cp:revision>
  <dcterms:created xsi:type="dcterms:W3CDTF">2020-06-23T04:22:20Z</dcterms:created>
  <dcterms:modified xsi:type="dcterms:W3CDTF">2020-06-24T12:01:36Z</dcterms:modified>
</cp:coreProperties>
</file>