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Arial Black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0" roundtripDataSignature="AMtx7mgtW+p+TlVNk9/6RsluJW+GtZtO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ArialBlack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" name="Google Shape;4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f87b47bdb8_0_9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" name="Google Shape;50;gf87b47bdb8_0_9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87b47bdb8_0_5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gf87b47bdb8_0_5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02b06897f_0_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" name="Google Shape;69;g1102b06897f_0_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13.png"/><Relationship Id="rId8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Color 01">
  <p:cSld name="Title Slide Color 01">
    <p:bg>
      <p:bgPr>
        <a:solidFill>
          <a:srgbClr val="F2F2F2">
            <a:alpha val="40000"/>
          </a:srgbClr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/>
        </p:nvSpPr>
        <p:spPr>
          <a:xfrm rot="-5400000">
            <a:off x="-885800" y="5067376"/>
            <a:ext cx="2540619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TITLE OF THE DECK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7"/>
          <p:cNvSpPr txBox="1"/>
          <p:nvPr/>
        </p:nvSpPr>
        <p:spPr>
          <a:xfrm rot="-5400000">
            <a:off x="-885800" y="1575181"/>
            <a:ext cx="2540619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MONTH 00,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23491" y="356945"/>
            <a:ext cx="3345016" cy="195533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/>
          <p:nvPr>
            <p:ph type="title"/>
          </p:nvPr>
        </p:nvSpPr>
        <p:spPr>
          <a:xfrm>
            <a:off x="1020445" y="3064404"/>
            <a:ext cx="1015111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7"/>
          <p:cNvSpPr txBox="1"/>
          <p:nvPr>
            <p:ph idx="1" type="body"/>
          </p:nvPr>
        </p:nvSpPr>
        <p:spPr>
          <a:xfrm>
            <a:off x="1020445" y="2743663"/>
            <a:ext cx="10151110" cy="320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logo&#10;&#10;Description automatically generated" id="17" name="Google Shape;1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6850" y="5831372"/>
            <a:ext cx="1681231" cy="4833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18" name="Google Shape;1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84138" y="5831372"/>
            <a:ext cx="916859" cy="507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19" name="Google Shape;1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93934" y="5831372"/>
            <a:ext cx="1169177" cy="3078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black&#10;&#10;Description automatically generated" id="20" name="Google Shape;2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3863" y="5623807"/>
            <a:ext cx="1261702" cy="7301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object, clock, orange&#10;&#10;Description automatically generated" id="21" name="Google Shape;21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31418" y="5831372"/>
            <a:ext cx="1446867" cy="434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468963" y="5714744"/>
            <a:ext cx="912520" cy="599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Centered">
  <p:cSld name="Content Slide Centered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eff7e6a010_0_2"/>
          <p:cNvSpPr txBox="1"/>
          <p:nvPr>
            <p:ph type="title"/>
          </p:nvPr>
        </p:nvSpPr>
        <p:spPr>
          <a:xfrm>
            <a:off x="2014538" y="677874"/>
            <a:ext cx="8163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geff7e6a010_0_2"/>
          <p:cNvSpPr txBox="1"/>
          <p:nvPr>
            <p:ph idx="1" type="body"/>
          </p:nvPr>
        </p:nvSpPr>
        <p:spPr>
          <a:xfrm>
            <a:off x="252063" y="544676"/>
            <a:ext cx="37053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  <p15:guide id="4" pos="7248">
          <p15:clr>
            <a:srgbClr val="FBAE40"/>
          </p15:clr>
        </p15:guide>
        <p15:guide id="5" orient="horz" pos="4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w/ Map">
  <p:cSld name="Content Slide w/ Map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man&#10;&#10;Description automatically generated" id="27" name="Google Shape;27;gf87b47bdb8_0_1097"/>
          <p:cNvPicPr preferRelativeResize="0"/>
          <p:nvPr/>
        </p:nvPicPr>
        <p:blipFill rotWithShape="1">
          <a:blip r:embed="rId2">
            <a:alphaModFix amt="73000"/>
          </a:blip>
          <a:srcRect b="0" l="0" r="0" t="0"/>
          <a:stretch/>
        </p:blipFill>
        <p:spPr>
          <a:xfrm>
            <a:off x="-153866" y="535599"/>
            <a:ext cx="12216749" cy="65817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f87b47bdb8_0_1097"/>
          <p:cNvSpPr txBox="1"/>
          <p:nvPr>
            <p:ph type="title"/>
          </p:nvPr>
        </p:nvSpPr>
        <p:spPr>
          <a:xfrm>
            <a:off x="2014538" y="677874"/>
            <a:ext cx="8163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gf87b47bdb8_0_1097"/>
          <p:cNvSpPr txBox="1"/>
          <p:nvPr>
            <p:ph idx="1" type="body"/>
          </p:nvPr>
        </p:nvSpPr>
        <p:spPr>
          <a:xfrm>
            <a:off x="4243388" y="419101"/>
            <a:ext cx="37053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  <p15:guide id="4" pos="7224">
          <p15:clr>
            <a:srgbClr val="FBAE40"/>
          </p15:clr>
        </p15:guide>
        <p15:guide id="5" orient="horz" pos="4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Open Layout">
  <p:cSld name="Content Slide Open Layou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f321bb6c9a_0_81"/>
          <p:cNvSpPr txBox="1"/>
          <p:nvPr>
            <p:ph type="title"/>
          </p:nvPr>
        </p:nvSpPr>
        <p:spPr>
          <a:xfrm>
            <a:off x="214888" y="155489"/>
            <a:ext cx="9764400" cy="4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1" i="0" sz="24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gf321bb6c9a_0_81"/>
          <p:cNvSpPr txBox="1"/>
          <p:nvPr>
            <p:ph idx="1" type="body"/>
          </p:nvPr>
        </p:nvSpPr>
        <p:spPr>
          <a:xfrm>
            <a:off x="930275" y="419101"/>
            <a:ext cx="37053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f802abc61d_0_122"/>
          <p:cNvSpPr txBox="1"/>
          <p:nvPr>
            <p:ph type="title"/>
          </p:nvPr>
        </p:nvSpPr>
        <p:spPr>
          <a:xfrm>
            <a:off x="464911" y="176277"/>
            <a:ext cx="112533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1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Color 02">
  <p:cSld name="Title Slide Color 02">
    <p:bg>
      <p:bgPr>
        <a:solidFill>
          <a:schemeClr val="accen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/>
        </p:nvSpPr>
        <p:spPr>
          <a:xfrm rot="-5400000">
            <a:off x="-885800" y="5067376"/>
            <a:ext cx="2540619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TITLE OF THE DECK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/>
        </p:nvSpPr>
        <p:spPr>
          <a:xfrm rot="-5400000">
            <a:off x="-885800" y="1575181"/>
            <a:ext cx="2540619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MONTH 00,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22435" y="356945"/>
            <a:ext cx="3747129" cy="1955333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0"/>
          <p:cNvSpPr txBox="1"/>
          <p:nvPr>
            <p:ph type="title"/>
          </p:nvPr>
        </p:nvSpPr>
        <p:spPr>
          <a:xfrm>
            <a:off x="1020445" y="3318404"/>
            <a:ext cx="1015111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1020445" y="2997663"/>
            <a:ext cx="10151110" cy="320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1857625" y="6491575"/>
            <a:ext cx="290225" cy="2902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drive/folders/1-38GlVCpUQSM7mK3UsXVQs4OfZsnl_Da" TargetMode="External"/><Relationship Id="rId4" Type="http://schemas.openxmlformats.org/officeDocument/2006/relationships/hyperlink" Target="https://app.box.com/s/e55oiemn7g1ipekekqp6c4t2qmj0iasc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google.com/gran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"/>
          <p:cNvSpPr txBox="1"/>
          <p:nvPr>
            <p:ph type="title"/>
          </p:nvPr>
        </p:nvSpPr>
        <p:spPr>
          <a:xfrm>
            <a:off x="1020445" y="3064404"/>
            <a:ext cx="1015111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/>
              <a:t>Community Site Implementation Guide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sz="2400"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1" sz="2400"/>
          </a:p>
        </p:txBody>
      </p:sp>
      <p:sp>
        <p:nvSpPr>
          <p:cNvPr id="46" name="Google Shape;46;p1"/>
          <p:cNvSpPr/>
          <p:nvPr/>
        </p:nvSpPr>
        <p:spPr>
          <a:xfrm>
            <a:off x="4631775" y="687300"/>
            <a:ext cx="2868600" cy="144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5843" y="586203"/>
            <a:ext cx="4537106" cy="16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f87b47bdb8_0_904"/>
          <p:cNvSpPr txBox="1"/>
          <p:nvPr>
            <p:ph type="title"/>
          </p:nvPr>
        </p:nvSpPr>
        <p:spPr>
          <a:xfrm>
            <a:off x="323175" y="215375"/>
            <a:ext cx="111828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/>
              <a:t>The GOYN Community Site Template is a </a:t>
            </a:r>
            <a:r>
              <a:rPr lang="en-GB"/>
              <a:t>resource</a:t>
            </a:r>
            <a:r>
              <a:rPr lang="en-GB"/>
              <a:t> for all GOYN communities wherein communities can connect directly with OY</a:t>
            </a:r>
            <a:endParaRPr/>
          </a:p>
        </p:txBody>
      </p:sp>
      <p:cxnSp>
        <p:nvCxnSpPr>
          <p:cNvPr id="53" name="Google Shape;53;gf87b47bdb8_0_904"/>
          <p:cNvCxnSpPr/>
          <p:nvPr/>
        </p:nvCxnSpPr>
        <p:spPr>
          <a:xfrm>
            <a:off x="1031630" y="6163224"/>
            <a:ext cx="10474500" cy="0"/>
          </a:xfrm>
          <a:prstGeom prst="straightConnector1">
            <a:avLst/>
          </a:prstGeom>
          <a:noFill/>
          <a:ln cap="flat" cmpd="sng" w="12700">
            <a:solidFill>
              <a:schemeClr val="accent3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id="54" name="Google Shape;54;gf87b47bdb8_0_9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200" y="1519700"/>
            <a:ext cx="10391598" cy="2643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gf87b47bdb8_0_9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0200" y="4291477"/>
            <a:ext cx="4726779" cy="1927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gf87b47bdb8_0_9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0202" y="4291477"/>
            <a:ext cx="4133535" cy="19271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gf87b47bdb8_0_904"/>
          <p:cNvCxnSpPr/>
          <p:nvPr/>
        </p:nvCxnSpPr>
        <p:spPr>
          <a:xfrm flipH="1" rot="10800000">
            <a:off x="601800" y="3447750"/>
            <a:ext cx="614400" cy="61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" name="Google Shape;58;gf87b47bdb8_0_904"/>
          <p:cNvSpPr txBox="1"/>
          <p:nvPr/>
        </p:nvSpPr>
        <p:spPr>
          <a:xfrm>
            <a:off x="-25050" y="4062150"/>
            <a:ext cx="1868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Connect OY to directly to </a:t>
            </a:r>
            <a:r>
              <a:rPr b="1" lang="en-GB"/>
              <a:t>local</a:t>
            </a:r>
            <a:r>
              <a:rPr b="1" lang="en-GB"/>
              <a:t> resources</a:t>
            </a:r>
            <a:endParaRPr b="1"/>
          </a:p>
        </p:txBody>
      </p:sp>
      <p:cxnSp>
        <p:nvCxnSpPr>
          <p:cNvPr id="59" name="Google Shape;59;gf87b47bdb8_0_904"/>
          <p:cNvCxnSpPr/>
          <p:nvPr/>
        </p:nvCxnSpPr>
        <p:spPr>
          <a:xfrm>
            <a:off x="8600700" y="4764250"/>
            <a:ext cx="1830600" cy="10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gf87b47bdb8_0_904"/>
          <p:cNvSpPr txBox="1"/>
          <p:nvPr/>
        </p:nvSpPr>
        <p:spPr>
          <a:xfrm>
            <a:off x="10594175" y="4764250"/>
            <a:ext cx="1454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Share key insights with partners and beneficiaries</a:t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87b47bdb8_0_502"/>
          <p:cNvSpPr txBox="1"/>
          <p:nvPr>
            <p:ph type="title"/>
          </p:nvPr>
        </p:nvSpPr>
        <p:spPr>
          <a:xfrm>
            <a:off x="508175" y="199500"/>
            <a:ext cx="109980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/>
              <a:t>Set-Up Instructions</a:t>
            </a:r>
            <a:endParaRPr/>
          </a:p>
        </p:txBody>
      </p:sp>
      <p:sp>
        <p:nvSpPr>
          <p:cNvPr id="66" name="Google Shape;66;gf87b47bdb8_0_502"/>
          <p:cNvSpPr txBox="1"/>
          <p:nvPr/>
        </p:nvSpPr>
        <p:spPr>
          <a:xfrm>
            <a:off x="501500" y="1303900"/>
            <a:ext cx="113214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800"/>
              <a:t>Choose a hosting platform for your site 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800"/>
              <a:t>Choose and reserve a domain name (make sure that the URL you select is concise and relevant) 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</a:rPr>
              <a:t>Download the theme zip from the Drive link and set-it up on the hosting platform you've each selected</a:t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AutoNum type="arabicPeriod"/>
            </a:pP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</a:rPr>
              <a:t>Replace the server's plugins folder with the one in the plugins zip from </a:t>
            </a:r>
            <a:r>
              <a:rPr b="1" lang="en-GB" sz="18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this Drive link</a:t>
            </a:r>
            <a:endParaRPr b="1"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AutoNum type="arabicPeriod"/>
            </a:pP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</a:rPr>
              <a:t>Perform a "search and replace" function within the codebase and replace the url </a:t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</a:rPr>
              <a:t>"goyncom.wpengine.com" with the URL you've chosen </a:t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AutoNum type="arabicPeriod"/>
            </a:pP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</a:rPr>
              <a:t>Follow the </a:t>
            </a:r>
            <a:r>
              <a:rPr b="1" lang="en-GB" sz="1800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User Guide HERE</a:t>
            </a:r>
            <a:r>
              <a:rPr lang="en-GB" sz="1800">
                <a:solidFill>
                  <a:srgbClr val="222222"/>
                </a:solidFill>
                <a:highlight>
                  <a:srgbClr val="FFFFFF"/>
                </a:highlight>
              </a:rPr>
              <a:t> to modify and update content, layout, images etc.</a:t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102b06897f_0_62"/>
          <p:cNvSpPr txBox="1"/>
          <p:nvPr>
            <p:ph type="title"/>
          </p:nvPr>
        </p:nvSpPr>
        <p:spPr>
          <a:xfrm>
            <a:off x="508175" y="199500"/>
            <a:ext cx="109980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/>
              <a:t>Additional Tips and Resources</a:t>
            </a:r>
            <a:endParaRPr/>
          </a:p>
        </p:txBody>
      </p:sp>
      <p:sp>
        <p:nvSpPr>
          <p:cNvPr id="72" name="Google Shape;72;g1102b06897f_0_62"/>
          <p:cNvSpPr txBox="1"/>
          <p:nvPr/>
        </p:nvSpPr>
        <p:spPr>
          <a:xfrm>
            <a:off x="501500" y="1303900"/>
            <a:ext cx="11321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AutoNum type="arabicPeriod"/>
            </a:pPr>
            <a:r>
              <a:rPr lang="en-GB" sz="1800"/>
              <a:t>Consider applying for the </a:t>
            </a:r>
            <a:r>
              <a:rPr lang="en-GB" sz="1800" u="sng">
                <a:solidFill>
                  <a:schemeClr val="hlink"/>
                </a:solidFill>
                <a:hlinkClick r:id="rId3"/>
              </a:rPr>
              <a:t>Google AdGrant Program</a:t>
            </a:r>
            <a:r>
              <a:rPr lang="en-GB" sz="1800"/>
              <a:t>. If eligible, you can receive up to $10,000 in free advertising to your site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800"/>
              <a:t>It is highly recommended to hire a developer for the initial set-up of the site to ensure full and smooth functionality.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AutoNum type="arabicPeriod"/>
            </a:pPr>
            <a:r>
              <a:rPr lang="en-GB" sz="1800"/>
              <a:t>Collaborate</a:t>
            </a:r>
            <a:r>
              <a:rPr lang="en-GB" sz="1800"/>
              <a:t> with other communities to get an idea of the different ways you </a:t>
            </a:r>
            <a:r>
              <a:rPr lang="en-GB" sz="1800"/>
              <a:t>caen</a:t>
            </a:r>
            <a:r>
              <a:rPr lang="en-GB" sz="1800"/>
              <a:t> leverage the community site to meet the needs of OY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Design">
  <a:themeElements>
    <a:clrScheme name="Custom 1">
      <a:dk1>
        <a:srgbClr val="060A28"/>
      </a:dk1>
      <a:lt1>
        <a:srgbClr val="FFFFFF"/>
      </a:lt1>
      <a:dk2>
        <a:srgbClr val="262626"/>
      </a:dk2>
      <a:lt2>
        <a:srgbClr val="CEDCDF"/>
      </a:lt2>
      <a:accent1>
        <a:srgbClr val="00A0CC"/>
      </a:accent1>
      <a:accent2>
        <a:srgbClr val="9EB2AD"/>
      </a:accent2>
      <a:accent3>
        <a:srgbClr val="D3E2DF"/>
      </a:accent3>
      <a:accent4>
        <a:srgbClr val="9B00FF"/>
      </a:accent4>
      <a:accent5>
        <a:srgbClr val="FF01A2"/>
      </a:accent5>
      <a:accent6>
        <a:srgbClr val="FE5100"/>
      </a:accent6>
      <a:hlink>
        <a:srgbClr val="0000FF"/>
      </a:hlink>
      <a:folHlink>
        <a:srgbClr val="0AA0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2020-10-06T02:49:18Z</dcterms:created>
  <dc:creator>Petula Nash</dc:creator>
</cp:coreProperties>
</file>